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8" r:id="rId4"/>
    <p:sldId id="265" r:id="rId5"/>
    <p:sldId id="267" r:id="rId6"/>
    <p:sldId id="262" r:id="rId7"/>
    <p:sldId id="272" r:id="rId8"/>
    <p:sldId id="273" r:id="rId9"/>
    <p:sldId id="270" r:id="rId10"/>
    <p:sldId id="274" r:id="rId11"/>
    <p:sldId id="271" r:id="rId12"/>
    <p:sldId id="260" r:id="rId13"/>
    <p:sldId id="261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8B89-E3EF-4CF4-B48A-389276C1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4DA66-2566-4700-B94C-7E22D3B5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46C6-1DC6-4451-88C7-9925FF3D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7A43-AC3C-491D-8FB2-4714FAB9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8BF5-C99E-42B3-B2D1-DD48D42D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CBD-FF98-43DE-8048-4D56197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913AB-CD4E-42AB-8686-01C70ABCB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7D7F-1FBC-4C2E-ADCF-8C6E0E9C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BB66-A1EC-4C15-8E3B-DEAC53E9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357-A02C-44DD-B41D-39181A55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D3958-854F-447A-9594-7C315DB09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96D3-DE0A-496E-BF28-997FE4856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4E3E-A2EA-44DD-9DB3-21F82E26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4800-F666-4D0F-9E22-11DF95FD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6FFF-EA99-4925-BBCA-06D90884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6744-D485-4E7B-8941-320D5C9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4F32-DF7D-463F-AE81-A2EEBAC8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75C0-3B4F-40A1-8C6C-C3518076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760B-FB22-41DA-8984-423C1012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BE21-1BB9-4DD1-814D-EEEDD0D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67E7-E824-413F-A1AF-50FB6C1F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1A44-5605-4276-A481-79EFFE58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CCEA-7E05-4A90-B390-0416B552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D53E-2D1E-439B-8141-11E33F02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66D5-C61C-4592-BB60-9A8D0BC6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CFF7-59E7-45B0-8F8B-FC54367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0FCB-9D81-47B3-9FB9-9414B7EE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3D1D2-B5EC-4782-B0E2-8E6F23FDC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53F5-D7E1-4B8E-97B7-F3169AA7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85DD-F302-4CB1-ADDE-699EEB12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543C-2E71-40AB-B037-45E7CD3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14DC-0A1F-4B51-8811-4D8F1F01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07D6-DA24-4D46-BCD2-051562EF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B7991-410B-4B22-9E01-9DD56D9A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CE7A1-0271-4E78-B7F3-E29850C0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9DA2-8FC1-40A8-99DC-9896A3D6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71894-4189-44BB-966A-DFA0A4EB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4223A-830F-4324-B766-5BEC3F35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7C7F4-FE35-4B9D-B413-E9E0B0B2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E9F-7B6E-46C9-98D9-56449868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2764-27EC-4F5E-873A-8FD5645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A1B17-04E5-4DFF-B75F-9B0CAEC0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CAFBA-58C4-47FC-9AC0-94007CAB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9CC0E-82BE-4B75-B55A-A48277DA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D42A0-EE56-4D9B-91E8-5800EAB9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AD6B-0251-4D22-BDDB-BDEB0237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FB2D-82CE-4FC6-8021-4DF9FB5B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137A-73A1-4FA4-8971-FFE4AACF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4476-B59A-4146-AD29-DF1D54CE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96CA1-98FF-4DD1-80B1-AD1D833C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068C-B0CC-41E2-9059-A9997064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3BF4F-3C2E-44F5-8BE6-E4DC45E0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EA5-C11D-4189-9510-6C538186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D7279-8686-435C-AB38-65A16C4E7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DF5D7-D398-4810-AB01-C87DD3DE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3DDCB-C9B9-4153-9765-90A0F0F8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58025-2593-43B0-9A2B-0F13D2AD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CFBF-8E2C-4701-8EF4-14DB9C8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6DA7F-4BB6-45CB-9D3C-19673027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597C-2DFE-4035-9759-362BE82B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1DB0-B6E1-493D-BDFE-E8E0BB3C4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C479-AB95-4401-9093-A1B3C754CF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E735-5AFC-4986-A700-1DCDB92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1FEF-AC06-4C9E-BC70-E442FD09B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45D0-7896-4E61-9D3D-276691B33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02.safelinks.protection.outlook.com/?url=https%3A%2F%2Fwww.fishersci.com%2Fshop%2Fproducts%2F501897638%2F501897638&amp;data=02%7C01%7C%7C7f0903741b7848a6e43008d72660e9cf%7Ced5b36e701ee4ebc867ee03cfa0d4697%7C0%7C0%7C637020069994730701&amp;sdata=dDE1L%2FrFtBK2Lk%2BZGaTbRewOzWmWVywIwmtgNkExVV4%3D&amp;reserved=0" TargetMode="External"/><Relationship Id="rId3" Type="http://schemas.openxmlformats.org/officeDocument/2006/relationships/hyperlink" Target="https://gcc02.safelinks.protection.outlook.com/?url=https%3A%2F%2Fwww.fishersci.com%2Fshop%2Fproducts%2Fpropionic-acid-baker-j-t-baker-2%2F02003884&amp;data=02%7C01%7C%7C7f0903741b7848a6e43008d72660e9cf%7Ced5b36e701ee4ebc867ee03cfa0d4697%7C0%7C0%7C637020069994680729&amp;sdata=UotDVsiWQt9qqpRmiFgL986Mm38JgGXMdzYijNwA6Uo%3D&amp;reserved=0" TargetMode="External"/><Relationship Id="rId7" Type="http://schemas.openxmlformats.org/officeDocument/2006/relationships/hyperlink" Target="https://gcc02.safelinks.protection.outlook.com/?url=https%3A%2F%2Fwww.fishersci.com%2Fshop%2Fproducts%2Fmp-biomedicals-brewers-yeast-3%2Ficn90331205&amp;data=02%7C01%7C%7C7f0903741b7848a6e43008d72660e9cf%7Ced5b36e701ee4ebc867ee03cfa0d4697%7C0%7C0%7C637020069994720702&amp;sdata=9L3kX%2FLMk9DkE1wON0G0vEGlcjqMRF0aRCexeNxo7%2FA%3D&amp;reserved=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cc02.safelinks.protection.outlook.com/?url=https%3A%2F%2Fwww.fishersci.com%2Fshop%2Fproducts%2Fmethyl-4-hydroxybenzoate-99-5%2Faaa1428930&amp;data=02%7C01%7C%7C7f0903741b7848a6e43008d72660e9cf%7Ced5b36e701ee4ebc867ee03cfa0d4697%7C0%7C0%7C637020069994710707&amp;sdata=2cRZrgd1QOnXsHEsAeVr9%2FLuLeOhk%2By%2FU4Xa19oAF6M%3D&amp;reserved=0" TargetMode="External"/><Relationship Id="rId11" Type="http://schemas.openxmlformats.org/officeDocument/2006/relationships/hyperlink" Target="https://gcc02.safelinks.protection.outlook.com/?url=https%3A%2F%2Fwww.fishersci.com%2Fshop%2Fproducts%2Ffly-bottle-square-bottom-pp-6o%2F501461849&amp;data=02%7C01%7C%7C7f0903741b7848a6e43008d72660e9cf%7Ced5b36e701ee4ebc867ee03cfa0d4697%7C0%7C0%7C637020069994750681&amp;sdata=6iKK%2BAaOvGHoiNEC81jkixuGxv3V5w3RPwTRNFwd58E%3D&amp;reserved=0" TargetMode="External"/><Relationship Id="rId5" Type="http://schemas.openxmlformats.org/officeDocument/2006/relationships/hyperlink" Target="https://gcc02.safelinks.protection.outlook.com/?url=https%3A%2F%2Fwww.fishersci.com%2Fshop%2Fproducts%2Fmp-biomedicals-soy-flour-3%2Ficn96002405&amp;data=02%7C01%7C%7C7f0903741b7848a6e43008d72660e9cf%7Ced5b36e701ee4ebc867ee03cfa0d4697%7C0%7C0%7C637020069994700717&amp;sdata=BUTZyPGHBW15k8dkOWVUbh3%2ByRAAHshmgCSQ%2BWgaJyM%3D&amp;reserved=0" TargetMode="External"/><Relationship Id="rId10" Type="http://schemas.openxmlformats.org/officeDocument/2006/relationships/hyperlink" Target="https://gcc02.safelinks.protection.outlook.com/?url=https%3A%2F%2Fwww.fishersci.com%2Fshop%2Fproducts%2Ffly-bottle-square-bottom-pp-6o%2F501461849&amp;data=02%7C01%7C%7C7f0903741b7848a6e43008d72660e9cf%7Ced5b36e701ee4ebc867ee03cfa0d4697%7C0%7C0%7C637020069994740687&amp;sdata=rUQZEsF9W7SqW2NKQSY6JLuxhdx2sQ9oSZ7xb0ZWj1U%3D&amp;reserved=0" TargetMode="External"/><Relationship Id="rId4" Type="http://schemas.openxmlformats.org/officeDocument/2006/relationships/hyperlink" Target="https://gcc02.safelinks.protection.outlook.com/?url=https%3A%2F%2Fwww.fishersci.com%2Fshop%2Fproducts%2Fmp-biomedicals-soy-flour-3%2Ficn96002405&amp;data=02%7C01%7C%7C7f0903741b7848a6e43008d72660e9cf%7Ced5b36e701ee4ebc867ee03cfa0d4697%7C0%7C0%7C637020069994690718&amp;sdata=hLZ2FCdydoFNMMFaajllSfdbSa0WQT4CaoNNBzJ8qrI%3D&amp;reserved=0" TargetMode="External"/><Relationship Id="rId9" Type="http://schemas.openxmlformats.org/officeDocument/2006/relationships/hyperlink" Target="https://gcc02.safelinks.protection.outlook.com/?url=https%3A%2F%2Fwww.fishersci.com%2Fshop%2Fproducts%2F501897638%2F501897638&amp;data=02%7C01%7C%7C7f0903741b7848a6e43008d72660e9cf%7Ced5b36e701ee4ebc867ee03cfa0d4697%7C0%7C0%7C637020069994740687&amp;sdata=CW8ho1qqpIRSOrpoSRFUKazbKOw3Y9q%2BGySQVBYb0Uk%3D&amp;reserved=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8A3-CAC2-4F53-9F20-DC28360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Comparisons Between </a:t>
            </a:r>
            <a:r>
              <a:rPr lang="en-US" dirty="0" err="1"/>
              <a:t>Micorbe</a:t>
            </a:r>
            <a:r>
              <a:rPr lang="en-US" dirty="0"/>
              <a:t> VOCs and SWD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1A3B-B666-4317-B04B-95F5F800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69964" cy="4351338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Microbe VOCs collected from: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dirty="0"/>
              <a:t> in 10% juice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P</a:t>
            </a:r>
            <a:r>
              <a:rPr lang="en-US" dirty="0"/>
              <a:t>. </a:t>
            </a:r>
            <a:r>
              <a:rPr lang="en-US" i="1" dirty="0" err="1"/>
              <a:t>agglormeans</a:t>
            </a:r>
            <a:r>
              <a:rPr lang="en-US" dirty="0"/>
              <a:t> in 10% juice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P. </a:t>
            </a:r>
            <a:r>
              <a:rPr lang="en-US" i="1" dirty="0" err="1"/>
              <a:t>agglormeans</a:t>
            </a:r>
            <a:r>
              <a:rPr lang="en-US" i="1" dirty="0"/>
              <a:t> </a:t>
            </a:r>
            <a:r>
              <a:rPr lang="en-US" dirty="0"/>
              <a:t>mixed together in 10% juice</a:t>
            </a:r>
            <a:r>
              <a:rPr lang="en-US" i="1" dirty="0"/>
              <a:t> (both at same relative initial </a:t>
            </a:r>
            <a:r>
              <a:rPr lang="en-US" i="1" dirty="0" err="1"/>
              <a:t>conc</a:t>
            </a:r>
            <a:r>
              <a:rPr lang="en-US" i="1" dirty="0"/>
              <a:t>/amount)</a:t>
            </a:r>
          </a:p>
          <a:p>
            <a:pPr>
              <a:lnSpc>
                <a:spcPct val="110000"/>
              </a:lnSpc>
            </a:pPr>
            <a:r>
              <a:rPr lang="en-US" b="1" u="sng" dirty="0"/>
              <a:t>SWD Bioassay data needed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dirty="0"/>
              <a:t> in 10% juice vs. SWD - repellent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P</a:t>
            </a:r>
            <a:r>
              <a:rPr lang="en-US" dirty="0"/>
              <a:t>. </a:t>
            </a:r>
            <a:r>
              <a:rPr lang="en-US" i="1" dirty="0" err="1"/>
              <a:t>agglormeans</a:t>
            </a:r>
            <a:r>
              <a:rPr lang="en-US" dirty="0"/>
              <a:t> in 10% juice vs. SWD - attractant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vs. P. </a:t>
            </a:r>
            <a:r>
              <a:rPr lang="en-US" i="1" dirty="0" err="1"/>
              <a:t>agglormeans</a:t>
            </a:r>
            <a:r>
              <a:rPr lang="en-US" dirty="0"/>
              <a:t> in 10% juice</a:t>
            </a:r>
            <a:r>
              <a:rPr lang="en-US" i="1" dirty="0"/>
              <a:t> </a:t>
            </a:r>
            <a:r>
              <a:rPr lang="en-US" dirty="0"/>
              <a:t>in a single cage vs. SWD – is the choice confirmed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&amp; P. </a:t>
            </a:r>
            <a:r>
              <a:rPr lang="en-US" i="1" dirty="0" err="1"/>
              <a:t>agglormeans</a:t>
            </a:r>
            <a:r>
              <a:rPr lang="en-US" dirty="0"/>
              <a:t> mixed together in 10% juice</a:t>
            </a:r>
            <a:r>
              <a:rPr lang="en-US" i="1" dirty="0"/>
              <a:t> vs. SWD – dominate microbe? This brings up next questions as to mechanism (pop, priority, metabolites, host, 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7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8E317-70FD-4150-BAE5-3580A64BF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6926" r="15936" b="14915"/>
          <a:stretch/>
        </p:blipFill>
        <p:spPr>
          <a:xfrm rot="5400000">
            <a:off x="3489423" y="1156864"/>
            <a:ext cx="5882739" cy="45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3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784B-5569-4E46-8A86-7B6D9BEA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Items</a:t>
            </a:r>
          </a:p>
        </p:txBody>
      </p:sp>
      <p:sp>
        <p:nvSpPr>
          <p:cNvPr id="10" name="AutoShape 14" descr="Supplier Diversity Partner">
            <a:extLst>
              <a:ext uri="{FF2B5EF4-FFF2-40B4-BE49-F238E27FC236}">
                <a16:creationId xmlns:a16="http://schemas.microsoft.com/office/drawing/2014/main" id="{694669DB-8F1F-412A-BD16-85770E9B4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888" y="1824038"/>
            <a:ext cx="2381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Supplier Diversity Partner">
            <a:extLst>
              <a:ext uri="{FF2B5EF4-FFF2-40B4-BE49-F238E27FC236}">
                <a16:creationId xmlns:a16="http://schemas.microsoft.com/office/drawing/2014/main" id="{1087236F-2256-480E-A607-9895B20B5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5888" y="1824038"/>
            <a:ext cx="2381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2DC296-C151-4AA8-8DD1-4511BE6E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u="sng" dirty="0">
                <a:hlinkClick r:id="rId3"/>
              </a:rPr>
              <a:t>Propionic Acid, BAKER™, </a:t>
            </a:r>
            <a:r>
              <a:rPr lang="en-US" u="sng" dirty="0" err="1">
                <a:hlinkClick r:id="rId3"/>
              </a:rPr>
              <a:t>J.T.Baker</a:t>
            </a:r>
            <a:r>
              <a:rPr lang="en-US" u="sng" dirty="0">
                <a:hlinkClick r:id="rId3"/>
              </a:rPr>
              <a:t>™ </a:t>
            </a:r>
            <a:r>
              <a:rPr lang="en-US" dirty="0"/>
              <a:t>Quantity: 500mL, Packaging: Narrow Mouth Amber Glass Bottle </a:t>
            </a:r>
          </a:p>
          <a:p>
            <a:pPr fontAlgn="ctr"/>
            <a:r>
              <a:rPr lang="en-US" dirty="0"/>
              <a:t>by </a:t>
            </a:r>
            <a:r>
              <a:rPr lang="en-US" dirty="0" err="1"/>
              <a:t>J.T.Baker</a:t>
            </a:r>
            <a:r>
              <a:rPr lang="en-US" dirty="0"/>
              <a:t>  U33007 </a:t>
            </a:r>
            <a:r>
              <a:rPr lang="en-US" u="sng" dirty="0">
                <a:hlinkClick r:id="rId3"/>
              </a:rPr>
              <a:t>Catalog number  02-003-884 </a:t>
            </a:r>
            <a:endParaRPr lang="en-US" dirty="0"/>
          </a:p>
          <a:p>
            <a:pPr fontAlgn="ctr"/>
            <a:r>
              <a:rPr lang="en-US" u="sng" dirty="0">
                <a:hlinkClick r:id="rId4"/>
              </a:rPr>
              <a:t>Soy Flour </a:t>
            </a:r>
            <a:r>
              <a:rPr lang="en-US" dirty="0"/>
              <a:t>Quantity: 2260g </a:t>
            </a:r>
          </a:p>
          <a:p>
            <a:pPr fontAlgn="ctr"/>
            <a:r>
              <a:rPr lang="en-US" dirty="0"/>
              <a:t>by MP Biomedicals™  0296002405 </a:t>
            </a:r>
            <a:r>
              <a:rPr lang="en-US" u="sng" dirty="0">
                <a:hlinkClick r:id="rId5"/>
              </a:rPr>
              <a:t>Catalog number  ICN96002405 </a:t>
            </a:r>
            <a:endParaRPr lang="en-US" dirty="0"/>
          </a:p>
          <a:p>
            <a:pPr fontAlgn="ctr"/>
            <a:r>
              <a:rPr lang="en-US" u="sng" dirty="0">
                <a:hlinkClick r:id="rId6"/>
              </a:rPr>
              <a:t>Methyl 4-hydroxybenzoate, 99% </a:t>
            </a:r>
            <a:r>
              <a:rPr lang="en-US" dirty="0"/>
              <a:t>Quantity: 250g </a:t>
            </a:r>
          </a:p>
          <a:p>
            <a:pPr fontAlgn="ctr"/>
            <a:r>
              <a:rPr lang="en-US" dirty="0"/>
              <a:t>by Alfa </a:t>
            </a:r>
            <a:r>
              <a:rPr lang="en-US" dirty="0" err="1"/>
              <a:t>Aesar</a:t>
            </a:r>
            <a:r>
              <a:rPr lang="en-US" dirty="0"/>
              <a:t>™  A1428930 </a:t>
            </a:r>
            <a:r>
              <a:rPr lang="en-US" u="sng" dirty="0">
                <a:hlinkClick r:id="rId6"/>
              </a:rPr>
              <a:t>Catalog number  AAA1428930 </a:t>
            </a:r>
            <a:endParaRPr lang="en-US" dirty="0"/>
          </a:p>
          <a:p>
            <a:pPr fontAlgn="ctr"/>
            <a:r>
              <a:rPr lang="en-US" u="sng" dirty="0">
                <a:hlinkClick r:id="rId7"/>
              </a:rPr>
              <a:t>Brewers Yeast </a:t>
            </a:r>
            <a:r>
              <a:rPr lang="en-US" dirty="0"/>
              <a:t>Quantity: 2260g </a:t>
            </a:r>
          </a:p>
          <a:p>
            <a:pPr fontAlgn="ctr"/>
            <a:r>
              <a:rPr lang="en-US" dirty="0"/>
              <a:t>by MP Biomedicals™  0290331205 </a:t>
            </a:r>
            <a:r>
              <a:rPr lang="en-US" u="sng" dirty="0">
                <a:hlinkClick r:id="rId7"/>
              </a:rPr>
              <a:t>Catalog number  ICN90331205 </a:t>
            </a:r>
            <a:endParaRPr lang="en-US" dirty="0"/>
          </a:p>
          <a:p>
            <a:pPr fontAlgn="ctr"/>
            <a:r>
              <a:rPr lang="en-US" u="sng" dirty="0">
                <a:hlinkClick r:id="rId8"/>
              </a:rPr>
              <a:t>PLUG, DROSOPHILA, FOAM </a:t>
            </a:r>
            <a:endParaRPr lang="en-US" dirty="0"/>
          </a:p>
          <a:p>
            <a:pPr fontAlgn="ctr"/>
            <a:r>
              <a:rPr lang="en-US" dirty="0"/>
              <a:t>by </a:t>
            </a:r>
            <a:r>
              <a:rPr lang="en-US" dirty="0" err="1"/>
              <a:t>Chemglass</a:t>
            </a:r>
            <a:r>
              <a:rPr lang="en-US" dirty="0"/>
              <a:t> Life Sciences  CGE4790005 </a:t>
            </a:r>
            <a:r>
              <a:rPr lang="en-US" u="sng" dirty="0">
                <a:hlinkClick r:id="rId9"/>
              </a:rPr>
              <a:t>Catalog number  50-189-7638 </a:t>
            </a:r>
            <a:endParaRPr lang="en-US" dirty="0"/>
          </a:p>
          <a:p>
            <a:pPr fontAlgn="ctr"/>
            <a:r>
              <a:rPr lang="en-US" u="sng" dirty="0">
                <a:hlinkClick r:id="rId10"/>
              </a:rPr>
              <a:t>Fly bottle, square bottom polypropylene, 6 oz, 500/case </a:t>
            </a:r>
            <a:endParaRPr lang="en-US" dirty="0"/>
          </a:p>
          <a:p>
            <a:pPr fontAlgn="ctr"/>
            <a:r>
              <a:rPr lang="en-US" dirty="0"/>
              <a:t>by Thomas Scientific  1158J85 </a:t>
            </a:r>
            <a:r>
              <a:rPr lang="en-US" u="sng" dirty="0">
                <a:hlinkClick r:id="rId11"/>
              </a:rPr>
              <a:t>Catalog number  50-146-1849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7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6A2B7-DB3C-47FF-8366-408D8683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Life Cycle</a:t>
            </a:r>
          </a:p>
        </p:txBody>
      </p:sp>
      <p:pic>
        <p:nvPicPr>
          <p:cNvPr id="2050" name="Picture 2" descr="The whole life cycle of the fruit fly Drosophila is relatively rapid and takes only approximately 10-12 days at 25 C. The Drosophila development is divided into various stages: embryo, larva (first instar, second instar and third instar), pupa and adult. ">
            <a:extLst>
              <a:ext uri="{FF2B5EF4-FFF2-40B4-BE49-F238E27FC236}">
                <a16:creationId xmlns:a16="http://schemas.microsoft.com/office/drawing/2014/main" id="{34739157-89C0-4A51-B59E-87BD35850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r="-664" b="-1854"/>
          <a:stretch/>
        </p:blipFill>
        <p:spPr bwMode="auto">
          <a:xfrm>
            <a:off x="5094515" y="673705"/>
            <a:ext cx="6850742" cy="55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22C6EC6-4376-4CDB-BADE-B19C1BAB5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960789"/>
              </p:ext>
            </p:extLst>
          </p:nvPr>
        </p:nvGraphicFramePr>
        <p:xfrm>
          <a:off x="435429" y="2638044"/>
          <a:ext cx="3831772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48902864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90361115"/>
                    </a:ext>
                  </a:extLst>
                </a:gridCol>
              </a:tblGrid>
              <a:tr h="42695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Stage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 (days)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79606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Adult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67103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53248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42498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</a:t>
                      </a:r>
                      <a:r>
                        <a:rPr lang="en-US" sz="2400" baseline="30000" dirty="0"/>
                        <a:t>rd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3860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Wandering: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0990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Pupa: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3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9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2328-83D4-4DBA-93F2-DFFFA2C9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Monthly Schedule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49C7A61-4090-45EA-9AC0-63D9F86953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9689533"/>
              </p:ext>
            </p:extLst>
          </p:nvPr>
        </p:nvGraphicFramePr>
        <p:xfrm>
          <a:off x="838200" y="1690688"/>
          <a:ext cx="10515600" cy="488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244">
                  <a:extLst>
                    <a:ext uri="{9D8B030D-6E8A-4147-A177-3AD203B41FA5}">
                      <a16:colId xmlns:a16="http://schemas.microsoft.com/office/drawing/2014/main" val="29627852"/>
                    </a:ext>
                  </a:extLst>
                </a:gridCol>
                <a:gridCol w="1691219">
                  <a:extLst>
                    <a:ext uri="{9D8B030D-6E8A-4147-A177-3AD203B41FA5}">
                      <a16:colId xmlns:a16="http://schemas.microsoft.com/office/drawing/2014/main" val="59134965"/>
                    </a:ext>
                  </a:extLst>
                </a:gridCol>
                <a:gridCol w="1841494">
                  <a:extLst>
                    <a:ext uri="{9D8B030D-6E8A-4147-A177-3AD203B41FA5}">
                      <a16:colId xmlns:a16="http://schemas.microsoft.com/office/drawing/2014/main" val="1252905459"/>
                    </a:ext>
                  </a:extLst>
                </a:gridCol>
                <a:gridCol w="1841494">
                  <a:extLst>
                    <a:ext uri="{9D8B030D-6E8A-4147-A177-3AD203B41FA5}">
                      <a16:colId xmlns:a16="http://schemas.microsoft.com/office/drawing/2014/main" val="3672345106"/>
                    </a:ext>
                  </a:extLst>
                </a:gridCol>
                <a:gridCol w="1068545">
                  <a:extLst>
                    <a:ext uri="{9D8B030D-6E8A-4147-A177-3AD203B41FA5}">
                      <a16:colId xmlns:a16="http://schemas.microsoft.com/office/drawing/2014/main" val="4207932745"/>
                    </a:ext>
                  </a:extLst>
                </a:gridCol>
                <a:gridCol w="1337866">
                  <a:extLst>
                    <a:ext uri="{9D8B030D-6E8A-4147-A177-3AD203B41FA5}">
                      <a16:colId xmlns:a16="http://schemas.microsoft.com/office/drawing/2014/main" val="3513132627"/>
                    </a:ext>
                  </a:extLst>
                </a:gridCol>
                <a:gridCol w="1331738">
                  <a:extLst>
                    <a:ext uri="{9D8B030D-6E8A-4147-A177-3AD203B41FA5}">
                      <a16:colId xmlns:a16="http://schemas.microsoft.com/office/drawing/2014/main" val="2032253069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2400" dirty="0"/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Tuesday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Wednesday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Thursday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Friday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Saturday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Sunday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5188611"/>
                  </a:ext>
                </a:extLst>
              </a:tr>
              <a:tr h="10003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Embryo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Embryo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Embryo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58654563"/>
                  </a:ext>
                </a:extLst>
              </a:tr>
              <a:tr h="100034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Embryo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Embryo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Embryo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Adult (1)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7870576"/>
                  </a:ext>
                </a:extLst>
              </a:tr>
              <a:tr h="1134923">
                <a:tc>
                  <a:txBody>
                    <a:bodyPr/>
                    <a:lstStyle/>
                    <a:p>
                      <a:r>
                        <a:rPr lang="en-US" sz="2400" dirty="0"/>
                        <a:t>Adult (2)</a:t>
                      </a:r>
                    </a:p>
                    <a:p>
                      <a:r>
                        <a:rPr lang="en-US" sz="2400" dirty="0"/>
                        <a:t>Starve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Adult (3)</a:t>
                      </a:r>
                    </a:p>
                    <a:p>
                      <a:r>
                        <a:rPr lang="en-US" sz="2400" dirty="0"/>
                        <a:t>Starve (2)</a:t>
                      </a:r>
                    </a:p>
                    <a:p>
                      <a:r>
                        <a:rPr lang="en-US" sz="2400" dirty="0"/>
                        <a:t>2H assay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Starve (3)</a:t>
                      </a:r>
                    </a:p>
                    <a:p>
                      <a:r>
                        <a:rPr lang="en-US" sz="2400" dirty="0"/>
                        <a:t>24H assay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48H assay (3)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Adult (1)</a:t>
                      </a:r>
                    </a:p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39276"/>
                  </a:ext>
                </a:extLst>
              </a:tr>
              <a:tr h="1134923">
                <a:tc>
                  <a:txBody>
                    <a:bodyPr/>
                    <a:lstStyle/>
                    <a:p>
                      <a:r>
                        <a:rPr lang="en-US" sz="2400" dirty="0"/>
                        <a:t>Adult (2)</a:t>
                      </a:r>
                    </a:p>
                    <a:p>
                      <a:r>
                        <a:rPr lang="en-US" sz="2400" dirty="0"/>
                        <a:t>Starve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Adult (3)</a:t>
                      </a:r>
                    </a:p>
                    <a:p>
                      <a:r>
                        <a:rPr lang="en-US" sz="2400" dirty="0"/>
                        <a:t>Starve (2)</a:t>
                      </a:r>
                    </a:p>
                    <a:p>
                      <a:r>
                        <a:rPr lang="en-US" sz="2400" dirty="0"/>
                        <a:t>2H assay (1)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Starve (3)</a:t>
                      </a:r>
                    </a:p>
                    <a:p>
                      <a:r>
                        <a:rPr lang="en-US" sz="2400" dirty="0"/>
                        <a:t>24H assay (2)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48H assay (3)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60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4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56" y="3742473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Image result for 12 inch mesh cage">
            <a:extLst>
              <a:ext uri="{FF2B5EF4-FFF2-40B4-BE49-F238E27FC236}">
                <a16:creationId xmlns:a16="http://schemas.microsoft.com/office/drawing/2014/main" id="{7C3A6F61-9F72-40FF-B48F-6856EEB1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2" y="548307"/>
            <a:ext cx="2567221" cy="25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587293F4-5F60-4F3F-80BB-A5252229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36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BE3306BD-B2B6-4DCC-A674-50150D93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9706634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Image result for inlet septa png">
            <a:extLst>
              <a:ext uri="{FF2B5EF4-FFF2-40B4-BE49-F238E27FC236}">
                <a16:creationId xmlns:a16="http://schemas.microsoft.com/office/drawing/2014/main" id="{D3DC3C3A-58C1-48F7-ADC5-B6B3E504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10698631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2846B7-CD1C-4B76-99FC-31E51263A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428" y="5168328"/>
            <a:ext cx="1377815" cy="646232"/>
          </a:xfrm>
          <a:prstGeom prst="rect">
            <a:avLst/>
          </a:prstGeom>
        </p:spPr>
      </p:pic>
      <p:pic>
        <p:nvPicPr>
          <p:cNvPr id="50" name="Picture 12" descr="Bacteria PNG">
            <a:extLst>
              <a:ext uri="{FF2B5EF4-FFF2-40B4-BE49-F238E27FC236}">
                <a16:creationId xmlns:a16="http://schemas.microsoft.com/office/drawing/2014/main" id="{7AC99B69-8DB6-4947-A1F3-1445F45C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358" y="489086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A760A88-2E27-4438-8230-9A586098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9" y="368466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E30A23CA-D933-499C-AE0E-E17EF549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6097317" y="3429000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inlet septa png">
            <a:extLst>
              <a:ext uri="{FF2B5EF4-FFF2-40B4-BE49-F238E27FC236}">
                <a16:creationId xmlns:a16="http://schemas.microsoft.com/office/drawing/2014/main" id="{013BC674-C48A-4F38-811C-179DBF23C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7089314" y="4174310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rapezoid 41">
            <a:extLst>
              <a:ext uri="{FF2B5EF4-FFF2-40B4-BE49-F238E27FC236}">
                <a16:creationId xmlns:a16="http://schemas.microsoft.com/office/drawing/2014/main" id="{9FAEB445-DDC0-471F-B878-C8595854F5EF}"/>
              </a:ext>
            </a:extLst>
          </p:cNvPr>
          <p:cNvSpPr/>
          <p:nvPr/>
        </p:nvSpPr>
        <p:spPr>
          <a:xfrm flipV="1">
            <a:off x="6247899" y="5145028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524AD49F-99D8-455F-88AE-5A0A50F1064B}"/>
              </a:ext>
            </a:extLst>
          </p:cNvPr>
          <p:cNvSpPr/>
          <p:nvPr/>
        </p:nvSpPr>
        <p:spPr>
          <a:xfrm flipV="1">
            <a:off x="6247899" y="5145028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263C16-5E38-4C54-A756-CFE7FB84A14D}"/>
              </a:ext>
            </a:extLst>
          </p:cNvPr>
          <p:cNvSpPr txBox="1"/>
          <p:nvPr/>
        </p:nvSpPr>
        <p:spPr>
          <a:xfrm>
            <a:off x="6238374" y="5275225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4ACA7E-4129-4227-9974-3FBD53AFE6F8}"/>
              </a:ext>
            </a:extLst>
          </p:cNvPr>
          <p:cNvSpPr txBox="1"/>
          <p:nvPr/>
        </p:nvSpPr>
        <p:spPr>
          <a:xfrm>
            <a:off x="6228849" y="5059688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35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131EC72-D1E3-410D-8891-74263BEB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87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F0D12380-126A-4028-8635-CD2CDAFEC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2249085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Image result for inlet septa png">
            <a:extLst>
              <a:ext uri="{FF2B5EF4-FFF2-40B4-BE49-F238E27FC236}">
                <a16:creationId xmlns:a16="http://schemas.microsoft.com/office/drawing/2014/main" id="{4388492D-F5E9-476D-8A0D-DDE71DCF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3241082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F3BA4-7F79-4613-8986-BD27D89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2012"/>
          </a:xfrm>
        </p:spPr>
        <p:txBody>
          <a:bodyPr/>
          <a:lstStyle/>
          <a:p>
            <a:r>
              <a:rPr lang="en-US" dirty="0"/>
              <a:t>What is in a 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767B-CB76-40C5-9A46-F70C7865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64" y="1237026"/>
            <a:ext cx="3484562" cy="511321"/>
          </a:xfrm>
        </p:spPr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2142-3EF2-4E96-A2B1-AA0FAEB9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64" y="1748348"/>
            <a:ext cx="3484562" cy="3684588"/>
          </a:xfrm>
        </p:spPr>
        <p:txBody>
          <a:bodyPr/>
          <a:lstStyle/>
          <a:p>
            <a:r>
              <a:rPr lang="en-US" dirty="0"/>
              <a:t>1 mesh cage</a:t>
            </a:r>
          </a:p>
          <a:p>
            <a:r>
              <a:rPr lang="en-US" dirty="0"/>
              <a:t>2 empty trap jars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267A2A-460E-4AC2-A849-9B9F77EB1D07}"/>
              </a:ext>
            </a:extLst>
          </p:cNvPr>
          <p:cNvSpPr txBox="1">
            <a:spLocks/>
          </p:cNvSpPr>
          <p:nvPr/>
        </p:nvSpPr>
        <p:spPr>
          <a:xfrm>
            <a:off x="4005226" y="1237026"/>
            <a:ext cx="3484562" cy="520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DCB331-00E5-4391-BEDC-4FD1536F873C}"/>
              </a:ext>
            </a:extLst>
          </p:cNvPr>
          <p:cNvSpPr txBox="1">
            <a:spLocks/>
          </p:cNvSpPr>
          <p:nvPr/>
        </p:nvSpPr>
        <p:spPr>
          <a:xfrm>
            <a:off x="4005226" y="1757873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D4AC16-FD17-4CBB-8B40-C28FE5BB45BE}"/>
              </a:ext>
            </a:extLst>
          </p:cNvPr>
          <p:cNvSpPr txBox="1">
            <a:spLocks/>
          </p:cNvSpPr>
          <p:nvPr/>
        </p:nvSpPr>
        <p:spPr>
          <a:xfrm>
            <a:off x="7489788" y="1237026"/>
            <a:ext cx="3484562" cy="511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Treatment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3FAB15-B949-4E6C-8704-62614F9BDA37}"/>
              </a:ext>
            </a:extLst>
          </p:cNvPr>
          <p:cNvSpPr txBox="1">
            <a:spLocks/>
          </p:cNvSpPr>
          <p:nvPr/>
        </p:nvSpPr>
        <p:spPr>
          <a:xfrm>
            <a:off x="7489788" y="1748348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 </a:t>
            </a:r>
          </a:p>
          <a:p>
            <a:pPr lvl="1"/>
            <a:r>
              <a:rPr lang="en-US" dirty="0"/>
              <a:t>Microbes </a:t>
            </a:r>
          </a:p>
        </p:txBody>
      </p:sp>
      <p:pic>
        <p:nvPicPr>
          <p:cNvPr id="3078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76D8FFA2-A2ED-4D0C-AA00-CDCA232AB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122189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39BFD12A-58EF-493C-9E29-5AB4F486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154319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let septa png">
            <a:extLst>
              <a:ext uri="{FF2B5EF4-FFF2-40B4-BE49-F238E27FC236}">
                <a16:creationId xmlns:a16="http://schemas.microsoft.com/office/drawing/2014/main" id="{C633C94C-0BA0-4B1D-B62D-B4613026B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253519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4B999A72-6640-41A8-AFA1-3BFF6F087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502775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6DCC87C-935C-4A51-A88C-6B0F97B54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534905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inlet septa png">
            <a:extLst>
              <a:ext uri="{FF2B5EF4-FFF2-40B4-BE49-F238E27FC236}">
                <a16:creationId xmlns:a16="http://schemas.microsoft.com/office/drawing/2014/main" id="{268DB714-0E0E-45E5-BC47-CBC6A3640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634105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C0D191D1-BB39-4B8F-985D-8427A910A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8447229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44D7004-46C5-46E8-A5B3-1DCDBF3A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8768527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inlet septa png">
            <a:extLst>
              <a:ext uri="{FF2B5EF4-FFF2-40B4-BE49-F238E27FC236}">
                <a16:creationId xmlns:a16="http://schemas.microsoft.com/office/drawing/2014/main" id="{EB8F3367-C9DF-4C7A-A1EE-20414AAD6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9760524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rapezoid 28">
            <a:extLst>
              <a:ext uri="{FF2B5EF4-FFF2-40B4-BE49-F238E27FC236}">
                <a16:creationId xmlns:a16="http://schemas.microsoft.com/office/drawing/2014/main" id="{EC6D7ABD-7A20-492F-8FA0-991C8891E702}"/>
              </a:ext>
            </a:extLst>
          </p:cNvPr>
          <p:cNvSpPr/>
          <p:nvPr/>
        </p:nvSpPr>
        <p:spPr>
          <a:xfrm flipV="1">
            <a:off x="5499637" y="6125570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6239342-2FB0-4E4F-9C46-55B4083481EC}"/>
              </a:ext>
            </a:extLst>
          </p:cNvPr>
          <p:cNvSpPr/>
          <p:nvPr/>
        </p:nvSpPr>
        <p:spPr>
          <a:xfrm flipV="1">
            <a:off x="5499637" y="6125570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9EB2-D36E-459D-A752-0D55CE7DF62E}"/>
              </a:ext>
            </a:extLst>
          </p:cNvPr>
          <p:cNvSpPr txBox="1"/>
          <p:nvPr/>
        </p:nvSpPr>
        <p:spPr>
          <a:xfrm>
            <a:off x="5490112" y="6255767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DF021-B5CE-411A-919E-141FA46A6C96}"/>
              </a:ext>
            </a:extLst>
          </p:cNvPr>
          <p:cNvSpPr txBox="1"/>
          <p:nvPr/>
        </p:nvSpPr>
        <p:spPr>
          <a:xfrm>
            <a:off x="5480587" y="6040230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06B3BF-A846-43DC-8C19-2A7AF6F99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321" y="6055668"/>
            <a:ext cx="1377815" cy="646232"/>
          </a:xfrm>
          <a:prstGeom prst="rect">
            <a:avLst/>
          </a:prstGeom>
        </p:spPr>
      </p:pic>
      <p:pic>
        <p:nvPicPr>
          <p:cNvPr id="3084" name="Picture 12" descr="Bacteria PNG">
            <a:extLst>
              <a:ext uri="{FF2B5EF4-FFF2-40B4-BE49-F238E27FC236}">
                <a16:creationId xmlns:a16="http://schemas.microsoft.com/office/drawing/2014/main" id="{2DD1900F-6951-4E09-8906-B57380D2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51" y="577820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EA20-9BF4-40EE-B656-0EBA7E9D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environment effect the flies?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9BC0-7381-4581-9980-D56BCE16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560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the SWD flies respond to an empty trap jar in the closed incubator environment? Flies exposed to 2 blank traps</a:t>
            </a:r>
          </a:p>
          <a:p>
            <a:r>
              <a:rPr lang="en-US" dirty="0"/>
              <a:t>How do the SWD flies respond to a control solution of blueberry juice and broth (blank, control) in the closed incubator environment? (contamination?) 2 mesh cages – 1 with blank + flies, 1 with control + no flies</a:t>
            </a:r>
          </a:p>
          <a:p>
            <a:r>
              <a:rPr lang="en-US" dirty="0"/>
              <a:t>Do the SWD flies prefer the control solution over an trap jar in the closed incubator environment? (1 mesh cage, blank v ctrl, and flies)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50944-8FA1-41A6-9DD1-DE3468E5BC0D}"/>
              </a:ext>
            </a:extLst>
          </p:cNvPr>
          <p:cNvGrpSpPr/>
          <p:nvPr/>
        </p:nvGrpSpPr>
        <p:grpSpPr>
          <a:xfrm>
            <a:off x="7902076" y="1449686"/>
            <a:ext cx="2286000" cy="2541660"/>
            <a:chOff x="9500417" y="2181138"/>
            <a:chExt cx="2286000" cy="2541660"/>
          </a:xfrm>
        </p:grpSpPr>
        <p:pic>
          <p:nvPicPr>
            <p:cNvPr id="5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5B1FF99E-D147-478C-9021-57728A7B0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://www.downloadclipart.net/thumb/24855-test-tube-icon.png">
              <a:extLst>
                <a:ext uri="{FF2B5EF4-FFF2-40B4-BE49-F238E27FC236}">
                  <a16:creationId xmlns:a16="http://schemas.microsoft.com/office/drawing/2014/main" id="{13C1EDEE-D4F2-47DA-9610-CA265D5E57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Image result for inlet septa png">
              <a:extLst>
                <a:ext uri="{FF2B5EF4-FFF2-40B4-BE49-F238E27FC236}">
                  <a16:creationId xmlns:a16="http://schemas.microsoft.com/office/drawing/2014/main" id="{C8E6DE55-6297-4366-9978-BFC7AC3550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9BCBCB-6684-49EE-80CA-4BD62F40A700}"/>
              </a:ext>
            </a:extLst>
          </p:cNvPr>
          <p:cNvGrpSpPr/>
          <p:nvPr/>
        </p:nvGrpSpPr>
        <p:grpSpPr>
          <a:xfrm>
            <a:off x="8723778" y="4234532"/>
            <a:ext cx="1955891" cy="2448458"/>
            <a:chOff x="7968528" y="2514686"/>
            <a:chExt cx="1955891" cy="2448458"/>
          </a:xfrm>
        </p:grpSpPr>
        <p:pic>
          <p:nvPicPr>
            <p:cNvPr id="12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89AB0F34-5576-4F82-AF0B-0A69BA62B9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63" r="14441" b="4077"/>
            <a:stretch/>
          </p:blipFill>
          <p:spPr bwMode="auto">
            <a:xfrm>
              <a:off x="7968528" y="3089536"/>
              <a:ext cx="1955891" cy="187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22BFB9A3-219E-42BD-B921-2285341D55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8289826" y="2514686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Image result for inlet septa png">
              <a:extLst>
                <a:ext uri="{FF2B5EF4-FFF2-40B4-BE49-F238E27FC236}">
                  <a16:creationId xmlns:a16="http://schemas.microsoft.com/office/drawing/2014/main" id="{4E1BBE13-8358-4170-9C50-78441F441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9281823" y="3259996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403D03BE-6F08-4095-8E57-E1E88DFA2AC4}"/>
                </a:ext>
              </a:extLst>
            </p:cNvPr>
            <p:cNvSpPr/>
            <p:nvPr/>
          </p:nvSpPr>
          <p:spPr>
            <a:xfrm flipV="1">
              <a:off x="8440408" y="4230714"/>
              <a:ext cx="1342239" cy="411060"/>
            </a:xfrm>
            <a:prstGeom prst="trapezoid">
              <a:avLst>
                <a:gd name="adj" fmla="val 22379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435297A9-B399-473D-909D-93CB0EF7980D}"/>
                </a:ext>
              </a:extLst>
            </p:cNvPr>
            <p:cNvSpPr/>
            <p:nvPr/>
          </p:nvSpPr>
          <p:spPr>
            <a:xfrm flipV="1">
              <a:off x="8440408" y="4230714"/>
              <a:ext cx="1342239" cy="167874"/>
            </a:xfrm>
            <a:prstGeom prst="trapezoid">
              <a:avLst>
                <a:gd name="adj" fmla="val 223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147053-3FE7-41A7-AECF-696627527D33}"/>
                </a:ext>
              </a:extLst>
            </p:cNvPr>
            <p:cNvSpPr txBox="1"/>
            <p:nvPr/>
          </p:nvSpPr>
          <p:spPr>
            <a:xfrm>
              <a:off x="8430883" y="4360911"/>
              <a:ext cx="1342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90% BROTH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C3CC0-CC48-4A7A-A83A-9E65FA5FC461}"/>
                </a:ext>
              </a:extLst>
            </p:cNvPr>
            <p:cNvSpPr txBox="1"/>
            <p:nvPr/>
          </p:nvSpPr>
          <p:spPr>
            <a:xfrm>
              <a:off x="8421358" y="4145374"/>
              <a:ext cx="1342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10% JUICE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9717B2-9412-4841-9D12-769C0EDABF7F}"/>
              </a:ext>
            </a:extLst>
          </p:cNvPr>
          <p:cNvSpPr txBox="1"/>
          <p:nvPr/>
        </p:nvSpPr>
        <p:spPr>
          <a:xfrm>
            <a:off x="9866777" y="3596324"/>
            <a:ext cx="7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9704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EA20-9BF4-40EE-B656-0EBA7E9D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add the microbes?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9BC0-7381-4581-9980-D56BCE16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912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do the SWD flies respond to an empty (blank) trap jar in the closed incubator environment with microbes producing VOCs?(silica absorption, 2 mesh)</a:t>
            </a:r>
          </a:p>
          <a:p>
            <a:r>
              <a:rPr lang="en-US" dirty="0"/>
              <a:t>How do the SWD flies respond to a control solution of blueberry juice and broth in the closed incubator environment with microbes producing VOCs? (same GC, diff cages)</a:t>
            </a:r>
          </a:p>
          <a:p>
            <a:r>
              <a:rPr lang="en-US" dirty="0"/>
              <a:t>Do the SWD flies prefer the control solution over an trap jar in the closed incubator environment with microbes producing VOCs? (1 mesh, choice)</a:t>
            </a:r>
          </a:p>
          <a:p>
            <a:r>
              <a:rPr lang="en-US" dirty="0"/>
              <a:t>Do the SWD flies prefer the control solution over a blank jar in the closed incubator environment with microbes producing VOCs? (similar to </a:t>
            </a:r>
            <a:r>
              <a:rPr lang="en-US" dirty="0" err="1"/>
              <a:t>pg</a:t>
            </a:r>
            <a:r>
              <a:rPr lang="en-US" dirty="0"/>
              <a:t> 150)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B34A54-03FD-458E-AD90-3BB1B0C7ADE4}"/>
              </a:ext>
            </a:extLst>
          </p:cNvPr>
          <p:cNvGrpSpPr/>
          <p:nvPr/>
        </p:nvGrpSpPr>
        <p:grpSpPr>
          <a:xfrm>
            <a:off x="5562615" y="1509477"/>
            <a:ext cx="2286000" cy="2541660"/>
            <a:chOff x="9500417" y="2181138"/>
            <a:chExt cx="2286000" cy="2541660"/>
          </a:xfrm>
        </p:grpSpPr>
        <p:pic>
          <p:nvPicPr>
            <p:cNvPr id="5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073C8692-1B97-4D20-B2D9-EDEAEF270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://www.downloadclipart.net/thumb/24855-test-tube-icon.png">
              <a:extLst>
                <a:ext uri="{FF2B5EF4-FFF2-40B4-BE49-F238E27FC236}">
                  <a16:creationId xmlns:a16="http://schemas.microsoft.com/office/drawing/2014/main" id="{F3F8C45E-D035-4B91-BB20-95CCE90595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Image result for inlet septa png">
              <a:extLst>
                <a:ext uri="{FF2B5EF4-FFF2-40B4-BE49-F238E27FC236}">
                  <a16:creationId xmlns:a16="http://schemas.microsoft.com/office/drawing/2014/main" id="{2156CAFF-9746-4657-AE60-94C7BE5AA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7578C-9A49-4676-A369-59DAB30551DE}"/>
              </a:ext>
            </a:extLst>
          </p:cNvPr>
          <p:cNvGrpSpPr/>
          <p:nvPr/>
        </p:nvGrpSpPr>
        <p:grpSpPr>
          <a:xfrm>
            <a:off x="5727669" y="4275247"/>
            <a:ext cx="1955891" cy="2448458"/>
            <a:chOff x="7968528" y="2514686"/>
            <a:chExt cx="1955891" cy="2448458"/>
          </a:xfrm>
        </p:grpSpPr>
        <p:pic>
          <p:nvPicPr>
            <p:cNvPr id="9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DA3C9824-9526-421F-8A3A-459160D49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63" r="14441" b="4077"/>
            <a:stretch/>
          </p:blipFill>
          <p:spPr bwMode="auto">
            <a:xfrm>
              <a:off x="7968528" y="3089536"/>
              <a:ext cx="1955891" cy="187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F8C4DBCD-DB14-4DF1-95A7-0D0B8CFF39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8289826" y="2514686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Image result for inlet septa png">
              <a:extLst>
                <a:ext uri="{FF2B5EF4-FFF2-40B4-BE49-F238E27FC236}">
                  <a16:creationId xmlns:a16="http://schemas.microsoft.com/office/drawing/2014/main" id="{E94717D1-68D1-4B9A-BAB6-EAEE831F32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9281823" y="3259996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840294A7-3E65-45FD-965A-E395DE53A100}"/>
                </a:ext>
              </a:extLst>
            </p:cNvPr>
            <p:cNvSpPr/>
            <p:nvPr/>
          </p:nvSpPr>
          <p:spPr>
            <a:xfrm flipV="1">
              <a:off x="8440408" y="4230714"/>
              <a:ext cx="1342239" cy="411060"/>
            </a:xfrm>
            <a:prstGeom prst="trapezoid">
              <a:avLst>
                <a:gd name="adj" fmla="val 22379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0F43ECB6-E3E2-4E48-A1C1-65AF95F92F19}"/>
                </a:ext>
              </a:extLst>
            </p:cNvPr>
            <p:cNvSpPr/>
            <p:nvPr/>
          </p:nvSpPr>
          <p:spPr>
            <a:xfrm flipV="1">
              <a:off x="8440408" y="4230714"/>
              <a:ext cx="1342239" cy="167874"/>
            </a:xfrm>
            <a:prstGeom prst="trapezoid">
              <a:avLst>
                <a:gd name="adj" fmla="val 223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F0127C-ABDD-425D-B981-725A2F29125F}"/>
                </a:ext>
              </a:extLst>
            </p:cNvPr>
            <p:cNvSpPr txBox="1"/>
            <p:nvPr/>
          </p:nvSpPr>
          <p:spPr>
            <a:xfrm>
              <a:off x="8430883" y="4360911"/>
              <a:ext cx="1342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90% BROTH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D40A4-7E39-4325-989B-5B3B21BC4C46}"/>
                </a:ext>
              </a:extLst>
            </p:cNvPr>
            <p:cNvSpPr txBox="1"/>
            <p:nvPr/>
          </p:nvSpPr>
          <p:spPr>
            <a:xfrm>
              <a:off x="8421358" y="4145374"/>
              <a:ext cx="1342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10% JUICE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914381-C767-483F-BE19-FBDF451EBE96}"/>
              </a:ext>
            </a:extLst>
          </p:cNvPr>
          <p:cNvGrpSpPr/>
          <p:nvPr/>
        </p:nvGrpSpPr>
        <p:grpSpPr>
          <a:xfrm>
            <a:off x="9199511" y="1511120"/>
            <a:ext cx="2097395" cy="2448458"/>
            <a:chOff x="5436649" y="4133215"/>
            <a:chExt cx="2097395" cy="2448458"/>
          </a:xfrm>
        </p:grpSpPr>
        <p:pic>
          <p:nvPicPr>
            <p:cNvPr id="19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ECA4A4E1-FA9C-466B-8993-0FEA60FFA9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63" r="14441" b="4077"/>
            <a:stretch/>
          </p:blipFill>
          <p:spPr bwMode="auto">
            <a:xfrm>
              <a:off x="5436649" y="4708065"/>
              <a:ext cx="1955891" cy="187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611269EC-A7B8-45CD-BA64-E1A03AEBAE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5757947" y="4133215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Image result for inlet septa png">
              <a:extLst>
                <a:ext uri="{FF2B5EF4-FFF2-40B4-BE49-F238E27FC236}">
                  <a16:creationId xmlns:a16="http://schemas.microsoft.com/office/drawing/2014/main" id="{A98AC76C-95F8-4F98-8C50-309A99D62C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6749944" y="4878525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728DBF-4F59-4CEA-9512-C05DD8A1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0741" y="5779341"/>
              <a:ext cx="1377815" cy="646232"/>
            </a:xfrm>
            <a:prstGeom prst="rect">
              <a:avLst/>
            </a:prstGeom>
          </p:spPr>
        </p:pic>
        <p:pic>
          <p:nvPicPr>
            <p:cNvPr id="23" name="Picture 12" descr="Bacteria PNG">
              <a:extLst>
                <a:ext uri="{FF2B5EF4-FFF2-40B4-BE49-F238E27FC236}">
                  <a16:creationId xmlns:a16="http://schemas.microsoft.com/office/drawing/2014/main" id="{C4975876-B435-4341-A4DD-DEE475C80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671" y="5501877"/>
              <a:ext cx="436373" cy="52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CDFEC-6AD1-477E-A9DC-444D18D14733}"/>
              </a:ext>
            </a:extLst>
          </p:cNvPr>
          <p:cNvGrpSpPr/>
          <p:nvPr/>
        </p:nvGrpSpPr>
        <p:grpSpPr>
          <a:xfrm>
            <a:off x="9203780" y="4275247"/>
            <a:ext cx="2097395" cy="2448458"/>
            <a:chOff x="5436649" y="4133215"/>
            <a:chExt cx="2097395" cy="2448458"/>
          </a:xfrm>
        </p:grpSpPr>
        <p:pic>
          <p:nvPicPr>
            <p:cNvPr id="26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8513E8D0-1C20-4689-AC8F-2A798692F4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63" r="14441" b="4077"/>
            <a:stretch/>
          </p:blipFill>
          <p:spPr bwMode="auto">
            <a:xfrm>
              <a:off x="5436649" y="4708065"/>
              <a:ext cx="1955891" cy="187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004A94DD-2CC0-48C5-A008-0F5C1F31ED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5757947" y="4133215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Image result for inlet septa png">
              <a:extLst>
                <a:ext uri="{FF2B5EF4-FFF2-40B4-BE49-F238E27FC236}">
                  <a16:creationId xmlns:a16="http://schemas.microsoft.com/office/drawing/2014/main" id="{7C113E72-DBD0-4FA8-9386-67C0315C35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6749944" y="4878525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5F2886E-553C-4E1B-8F30-E813CD0C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0741" y="5779341"/>
              <a:ext cx="1377815" cy="646232"/>
            </a:xfrm>
            <a:prstGeom prst="rect">
              <a:avLst/>
            </a:prstGeom>
          </p:spPr>
        </p:pic>
        <p:pic>
          <p:nvPicPr>
            <p:cNvPr id="30" name="Picture 12" descr="Bacteria PNG">
              <a:extLst>
                <a:ext uri="{FF2B5EF4-FFF2-40B4-BE49-F238E27FC236}">
                  <a16:creationId xmlns:a16="http://schemas.microsoft.com/office/drawing/2014/main" id="{EA2692FD-62DA-40BA-93A4-69DA61724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671" y="5501877"/>
              <a:ext cx="436373" cy="52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769EA-1C02-4393-8B0C-8ED01870CE6C}"/>
              </a:ext>
            </a:extLst>
          </p:cNvPr>
          <p:cNvSpPr txBox="1"/>
          <p:nvPr/>
        </p:nvSpPr>
        <p:spPr>
          <a:xfrm>
            <a:off x="8239357" y="5279501"/>
            <a:ext cx="7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BE3B3-2494-4655-9DB8-5D06889AD161}"/>
              </a:ext>
            </a:extLst>
          </p:cNvPr>
          <p:cNvSpPr txBox="1"/>
          <p:nvPr/>
        </p:nvSpPr>
        <p:spPr>
          <a:xfrm>
            <a:off x="8030263" y="2510915"/>
            <a:ext cx="7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7941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DF45-6C7E-4C83-909C-CFDE881B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19" y="609600"/>
            <a:ext cx="10627962" cy="943429"/>
          </a:xfrm>
        </p:spPr>
        <p:txBody>
          <a:bodyPr wrap="square">
            <a:normAutofit/>
          </a:bodyPr>
          <a:lstStyle/>
          <a:p>
            <a:r>
              <a:rPr lang="en-US" dirty="0"/>
              <a:t>SWD Choice Bioassay: Blank vs. Control &amp; Treatment vs.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D17DC-AAA4-4D09-9675-E16AB2AB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273" y="1820862"/>
            <a:ext cx="10979476" cy="3363533"/>
          </a:xfrm>
        </p:spPr>
        <p:txBody>
          <a:bodyPr numCol="2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1: Blanks vs Control Samples in Incubator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2 Mesh cages with 2 blank traps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1 Mesh cages with 1 blank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VOC from each </a:t>
            </a:r>
            <a:r>
              <a:rPr lang="en-US" b="1" u="sng" dirty="0"/>
              <a:t>trap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addresses 10% </a:t>
            </a:r>
            <a:r>
              <a:rPr lang="en-US" dirty="0" err="1"/>
              <a:t>bbjb</a:t>
            </a:r>
            <a:r>
              <a:rPr lang="en-US" dirty="0"/>
              <a:t> contaminate blank jar between 1 mesh and cages</a:t>
            </a:r>
          </a:p>
          <a:p>
            <a:pPr lvl="1"/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2: Treatment vs Control Sample in Incubator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2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1 Mesh cages with 1 treatment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2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1 Mesh cages with 1 treatment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2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1 Mesh cages with 1 treatment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VOC from each </a:t>
            </a:r>
            <a:r>
              <a:rPr lang="en-US" b="1" u="sng" dirty="0"/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21780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5160F5-8525-4BB1-B220-59BBA6497B02}"/>
              </a:ext>
            </a:extLst>
          </p:cNvPr>
          <p:cNvSpPr txBox="1">
            <a:spLocks/>
          </p:cNvSpPr>
          <p:nvPr/>
        </p:nvSpPr>
        <p:spPr>
          <a:xfrm>
            <a:off x="1045828" y="679508"/>
            <a:ext cx="10100344" cy="6637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SWD Choice Bioassay: Microbe vs. Control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64A8F6F-6F2F-41BA-88EA-65092827E909}"/>
              </a:ext>
            </a:extLst>
          </p:cNvPr>
          <p:cNvSpPr txBox="1">
            <a:spLocks/>
          </p:cNvSpPr>
          <p:nvPr/>
        </p:nvSpPr>
        <p:spPr>
          <a:xfrm>
            <a:off x="604007" y="1820862"/>
            <a:ext cx="11090245" cy="322930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3: </a:t>
            </a: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vs SWD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4: </a:t>
            </a:r>
            <a:r>
              <a:rPr lang="en-US" i="1" dirty="0"/>
              <a:t>P. </a:t>
            </a:r>
            <a:r>
              <a:rPr lang="en-US" i="1" dirty="0" err="1"/>
              <a:t>agglormeans</a:t>
            </a:r>
            <a:r>
              <a:rPr lang="en-US" i="1" dirty="0"/>
              <a:t> </a:t>
            </a:r>
            <a:r>
              <a:rPr lang="en-US" dirty="0"/>
              <a:t>vs SWD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VOC from each </a:t>
            </a:r>
            <a:r>
              <a:rPr lang="en-US" b="1" u="sng" dirty="0"/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32123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5160F5-8525-4BB1-B220-59BBA6497B02}"/>
              </a:ext>
            </a:extLst>
          </p:cNvPr>
          <p:cNvSpPr txBox="1">
            <a:spLocks/>
          </p:cNvSpPr>
          <p:nvPr/>
        </p:nvSpPr>
        <p:spPr>
          <a:xfrm>
            <a:off x="1045828" y="679508"/>
            <a:ext cx="10100344" cy="6637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SWD Choice Bioassay: Microbe vs. Microbe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64A8F6F-6F2F-41BA-88EA-65092827E909}"/>
              </a:ext>
            </a:extLst>
          </p:cNvPr>
          <p:cNvSpPr txBox="1">
            <a:spLocks/>
          </p:cNvSpPr>
          <p:nvPr/>
        </p:nvSpPr>
        <p:spPr>
          <a:xfrm>
            <a:off x="3092741" y="1896363"/>
            <a:ext cx="6006518" cy="322930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5: </a:t>
            </a: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and P. </a:t>
            </a:r>
            <a:r>
              <a:rPr lang="en-US" i="1" dirty="0" err="1"/>
              <a:t>agglormeans</a:t>
            </a:r>
            <a:r>
              <a:rPr lang="en-US" i="1" dirty="0"/>
              <a:t> </a:t>
            </a:r>
            <a:r>
              <a:rPr lang="en-US" dirty="0"/>
              <a:t>vs SWD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2 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24H: VOC from each </a:t>
            </a:r>
            <a:r>
              <a:rPr lang="en-US" b="1" u="sng" dirty="0"/>
              <a:t>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5 Mesh cages with 1 treatment and 1 control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2Mesh cages with 1 control and 1 blank trap (50 flies)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48H: VOC from each </a:t>
            </a:r>
            <a:r>
              <a:rPr lang="en-US" b="1" u="sng" dirty="0"/>
              <a:t>trap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 v ctrl?</a:t>
            </a:r>
          </a:p>
        </p:txBody>
      </p:sp>
    </p:spTree>
    <p:extLst>
      <p:ext uri="{BB962C8B-B14F-4D97-AF65-F5344CB8AC3E}">
        <p14:creationId xmlns:p14="http://schemas.microsoft.com/office/powerpoint/2010/main" val="280309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EC51E4-CFD1-4F8C-8611-CB0822A0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7" r="3823" b="6544"/>
          <a:stretch/>
        </p:blipFill>
        <p:spPr>
          <a:xfrm>
            <a:off x="1953958" y="643466"/>
            <a:ext cx="82840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1240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Drawing Comparisons Between Micorbe VOCs and SWD Behavior</vt:lpstr>
      <vt:lpstr>Equipment</vt:lpstr>
      <vt:lpstr>What is in a name?</vt:lpstr>
      <vt:lpstr>How will the environment effect the flies?</vt:lpstr>
      <vt:lpstr>What happens when we add the microbes?</vt:lpstr>
      <vt:lpstr>SWD Choice Bioassay: Blank vs. Control &amp; Treatment vs. Control</vt:lpstr>
      <vt:lpstr>PowerPoint Presentation</vt:lpstr>
      <vt:lpstr>PowerPoint Presentation</vt:lpstr>
      <vt:lpstr>PowerPoint Presentation</vt:lpstr>
      <vt:lpstr>PowerPoint Presentation</vt:lpstr>
      <vt:lpstr>Purchase Items</vt:lpstr>
      <vt:lpstr>Life Cycle</vt:lpstr>
      <vt:lpstr>Monthly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Comparisons Between Micorbe VOCs and SWD Behavior</dc:title>
  <dc:creator>Brown, James T. - ARS</dc:creator>
  <cp:lastModifiedBy>Brown, James T. - ARS</cp:lastModifiedBy>
  <cp:revision>1</cp:revision>
  <dcterms:created xsi:type="dcterms:W3CDTF">2019-08-21T18:14:05Z</dcterms:created>
  <dcterms:modified xsi:type="dcterms:W3CDTF">2019-08-21T18:18:26Z</dcterms:modified>
</cp:coreProperties>
</file>