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63" r:id="rId10"/>
    <p:sldId id="265" r:id="rId11"/>
    <p:sldId id="264" r:id="rId12"/>
    <p:sldId id="273" r:id="rId13"/>
    <p:sldId id="259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42A3-D7B6-4B61-9B84-6D3C1A53D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BB06D-7CA2-4A20-8CEF-E8FA67248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9EF1-F34F-4E99-AD3A-C60309E4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FFD9-D315-4E64-B945-E337B962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1102-2FA3-499B-B5DC-71E027B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6629-8981-499B-8CF6-B3AB03F4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82C5B-0440-4E62-BE5A-D14C6149B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CB48-429B-447D-BB40-25A34288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1E08-4034-4954-AFC9-D87FFBD3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3E6C-3AF6-4EA6-B213-C96276FF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406FE-B928-44A2-AD94-3A31C26BA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DED9E-CE1D-442A-B4FB-77BD9E48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DD13-F642-46E3-82CE-6E6DB689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2EFC-A5FE-49DB-8FB3-B2CE6DA4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DCE0-9D18-4B68-8C3D-2FB8CFE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0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AED-4C3B-4190-8A71-DD6E23F3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9923-9A2D-4E1D-92AF-F046F95E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0071C-CF53-4FB6-95A6-AD6E8422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603F-A3AC-4AA7-97C4-1F9A09FD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EC38-BF03-4458-B151-AE67E983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E93C-6C8E-4D89-BE35-D4BD738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B2847-E8A7-4ACD-BDF0-9DE3E252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B2C7-BE51-4DB2-AD48-E615C4F6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8632-9313-4024-8D8C-16D2C996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7CCF-D385-4F6A-8857-E350871B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0357-64E4-41F7-8A67-366B25C0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2A97-3459-41E8-8A72-DC1CA8259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5168C-80B9-47E1-B3D8-B2D7FAF9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2772D-2682-4C6B-A8E3-A49CEAAE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F549-C7C1-4800-9AE9-5547A566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E7DA6-0635-47DA-9C0C-7AB8467A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1ED5-77F8-4844-AD20-191031B6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5D07-AC9C-424B-83FF-F2AA6E06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B235E-A4C0-432F-9CFA-D401D748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FBE11-3D4A-4660-9D0B-37A0D6CFD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E22BB-60BC-44D4-87C7-50B7F82FA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5D88E-123C-4837-A971-AD94213C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D15D0-3C8C-4602-9900-3DDA66D9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D831B-2334-4A79-9736-63F2B0D1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FCB1-1AE9-4D14-9689-738CC362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74215-2BF2-447E-BAF8-FEB1E816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7F9B4-785C-46A1-B632-80AA287D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F3598-3623-47BD-8AAF-B8BAC528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30950-E608-445F-9E48-691A05A8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1A521-DC5B-4F72-A30A-1A447047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2310-8A2F-4F4A-B926-F28723B6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250C-3BC4-42B3-9134-51CCE68D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484D-A038-40AD-BE83-7AA36889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2259D-9077-435E-B6B8-870459EE7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1192C-92C7-4A7D-8B38-F8C5BF92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28F1A-8536-4971-85DA-0D499ADB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DD97-6DF7-43C5-B358-2A8285D6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638F-33B2-4DB7-9B8C-EF50FBAB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920A-C95F-4C8B-87D1-173322564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114E3-A7F8-4A30-9035-CCBAB7783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C0AA-5500-48B6-9FE8-8A924C31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3560-E302-4000-A3FD-697AA80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B54B5-81FC-4E28-A248-006F8BA1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9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65F09-3DB7-45B6-95E8-311FAC0B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C0743-A84D-4B12-8103-629C5AD3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5CCD-DFA4-4A79-A4C0-1830B86E5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8A83-404F-4000-88A4-78A47A062FE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7904-B77D-411E-9094-449E19DF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F0E2-CA88-4C31-ADF6-24E53E85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4BFB-6FC6-4492-96D1-CFAABA34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BE76-BBE8-43B2-93A4-73D99E9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55"/>
            <a:ext cx="10515600" cy="2601798"/>
          </a:xfrm>
        </p:spPr>
        <p:txBody>
          <a:bodyPr wrap="square" tIns="457200" bIns="457200">
            <a:normAutofit/>
          </a:bodyPr>
          <a:lstStyle/>
          <a:p>
            <a:pPr algn="ctr"/>
            <a:r>
              <a:rPr lang="en-US" sz="4000" b="1" dirty="0"/>
              <a:t>Additive microbe studies to elucidate semiochemicals responsible for attractive and/or repellent effects on </a:t>
            </a:r>
            <a:r>
              <a:rPr lang="en-US" sz="4000" b="1" i="1" dirty="0"/>
              <a:t>Drosophila </a:t>
            </a:r>
            <a:r>
              <a:rPr lang="en-US" sz="4000" b="1" i="1" dirty="0" err="1"/>
              <a:t>suzukii</a:t>
            </a:r>
            <a:endParaRPr lang="en-US" sz="4000" b="1" dirty="0"/>
          </a:p>
        </p:txBody>
      </p:sp>
      <p:pic>
        <p:nvPicPr>
          <p:cNvPr id="1026" name="Picture 2" descr="https://lh3.googleusercontent.com/cxe1P2yO3t-IlD2DN_uY_su7FEdQ198cLC0HfFI383rg0wU049QST3uEL_cr8vKNOBHKxMItvS4Kv5ALkifhLrCAlzbzIpIoYzAiu5zh1chBM7-ebXtblPfiR_gUdYq18prqSMeEaryzA9Xma4Er9USs_SsyBBB_e7QWMTRvKrAalgHr3qc7-YirXGKRE0gmonn5u4x3fUUA5rPYz36hJF6VnXj4Rrk18IGmct5ymg0OTh7IRHDgrGNqAPHM8yBToYSctcs0xjMyk7a9etoqkncKJHd6lQ41BsCzPP_iDAWwmaHgspFWmemMjzirsLgo9wWK-7CGGsO8i2nNcgjLhwGG70RE3P-ldQCGPXOiu2zKC5qIz416L_bvid61JLv3c7Rbu8p5VWqktgycL32zyG-89pGXdkR58Bij6Q49x2jynhTNlQ8XidAc2Yt9iRePrlVC5j5FoxRfSLfE7JLr8cd4FHshRRrR78CdLUUtcEYhbdKqJcJhaAGRhf47Qgy-_YYOwpg5ZQbj4UKU5XY0cZ7P4wsVbjiga57LVW3tyanA0WKBDVvnhYDuWGy4Z46ut3XU-7QSqNVitNJAXgyH5sJDGu0q4fvPnSbzYtqxetzTRgedg5FbC4zAkUjKAdNkCWASz9Sujlbt7EPOlMDDja4IrZJDFFqs=w720-h959-no">
            <a:extLst>
              <a:ext uri="{FF2B5EF4-FFF2-40B4-BE49-F238E27FC236}">
                <a16:creationId xmlns:a16="http://schemas.microsoft.com/office/drawing/2014/main" id="{4D571C91-95C9-473C-8573-B88641EFC80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1" b="22410"/>
          <a:stretch/>
        </p:blipFill>
        <p:spPr bwMode="auto">
          <a:xfrm>
            <a:off x="985888" y="3429000"/>
            <a:ext cx="3993261" cy="31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jga-ZjPmr7H2-0uCtA7ZJyVLuv5Uz_jOWdyuvPAn8ROcpOfaptmoH5X2E61EJv1Ka0emngbthY3nzBWslUSjN25XZFEYMOIzYkBMn1J2cHjucng3tXrNegl2TkrOiSfo9yGtDnvhujhuKKbOaZxUIIReXuckSak1tHVjpdAuyaQwk_kYaqinKARiMztH0KIfnfbJjCQMrnTdVqe2jPHwJ_TG0CQWM4MCBwzKYHH1a-WIrGSoReSztACZUrwvs4amf8quDWXd1trc9pVWGcWKh_1O2bPbH9ZUF_igdIiHQa1zJSm7wJpMdB1Vdv5T2CEfhiK2sKYCzNQ6X5JjsK0SAhs4kSc8cDurzbiupORu1wcW_9eszKmOe8JJFQBE9uj26NF4pzzeVaq25ra42fuI7rpCkb9t4knzMrgVNbqj2e6030mgKOBs_29ZUI6t1aTkeuiN-D4bmoT8NK9rrmjSV4uFAF65rq7N2-1qm85nKK7MTfObqXyAcN14bUMIoa9QHLc43PpBVuG_HA9p4JrVV34xbOyav5w1LVr_R959R-nc7uSNtPNcE3c-anOrwyFsrOeqQDSQwrWggbQjTzF_qpMWCH7HWo_Jw-AcRJkcY3CIeZWgzffhAm6Le5oqq1SJW2R0oihlOLVCaKI6WzohsffLd2h4dSH1=w720-h959-no">
            <a:extLst>
              <a:ext uri="{FF2B5EF4-FFF2-40B4-BE49-F238E27FC236}">
                <a16:creationId xmlns:a16="http://schemas.microsoft.com/office/drawing/2014/main" id="{0258B369-EA8A-41C0-9891-095AF27131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1" r="11748" b="32608"/>
          <a:stretch/>
        </p:blipFill>
        <p:spPr bwMode="auto">
          <a:xfrm>
            <a:off x="6986610" y="3429464"/>
            <a:ext cx="4254069" cy="316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9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CF49-B205-4D31-9C94-F7953FFE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F27D-24F0-4BD3-AE84-DCB62AA2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47BDD-39BE-4261-AEF3-B8DDA44E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66"/>
            <a:ext cx="12192000" cy="6494267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E34FC766-1BF0-4FD3-84EC-182303049D5A}"/>
              </a:ext>
            </a:extLst>
          </p:cNvPr>
          <p:cNvSpPr/>
          <p:nvPr/>
        </p:nvSpPr>
        <p:spPr>
          <a:xfrm>
            <a:off x="2271860" y="3176833"/>
            <a:ext cx="1074655" cy="3681167"/>
          </a:xfrm>
          <a:prstGeom prst="donut">
            <a:avLst>
              <a:gd name="adj" fmla="val 53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0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0DF5-26E0-4151-B877-A15B3542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53A5-62FD-432E-B1B7-D0F443B9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47D55-4C50-486E-85F0-CB1E35F2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24"/>
            <a:ext cx="12192000" cy="6490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7DF91-B2B2-4BFD-9907-77E83EE270A5}"/>
              </a:ext>
            </a:extLst>
          </p:cNvPr>
          <p:cNvSpPr txBox="1"/>
          <p:nvPr/>
        </p:nvSpPr>
        <p:spPr>
          <a:xfrm>
            <a:off x="4865298" y="1227992"/>
            <a:ext cx="10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DFAF9-75C8-4C83-9EDF-2530E472A42C}"/>
              </a:ext>
            </a:extLst>
          </p:cNvPr>
          <p:cNvSpPr txBox="1"/>
          <p:nvPr/>
        </p:nvSpPr>
        <p:spPr>
          <a:xfrm>
            <a:off x="4865298" y="4801851"/>
            <a:ext cx="10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 2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31CF029-B8B4-413C-BEDE-6DA2FF05DAC1}"/>
              </a:ext>
            </a:extLst>
          </p:cNvPr>
          <p:cNvSpPr/>
          <p:nvPr/>
        </p:nvSpPr>
        <p:spPr>
          <a:xfrm>
            <a:off x="4477109" y="1328312"/>
            <a:ext cx="388189" cy="17268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E6ACE29-9BC0-477E-BCBA-C87D52B15100}"/>
              </a:ext>
            </a:extLst>
          </p:cNvPr>
          <p:cNvSpPr/>
          <p:nvPr/>
        </p:nvSpPr>
        <p:spPr>
          <a:xfrm>
            <a:off x="4477109" y="4900175"/>
            <a:ext cx="388189" cy="17268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2DBA2-B796-4B38-94EA-8B476AAF17D5}"/>
              </a:ext>
            </a:extLst>
          </p:cNvPr>
          <p:cNvSpPr txBox="1"/>
          <p:nvPr/>
        </p:nvSpPr>
        <p:spPr>
          <a:xfrm>
            <a:off x="1438454" y="5617007"/>
            <a:ext cx="10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 1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7C39ED6-F1C5-4E42-A93C-075B363328E8}"/>
              </a:ext>
            </a:extLst>
          </p:cNvPr>
          <p:cNvSpPr/>
          <p:nvPr/>
        </p:nvSpPr>
        <p:spPr>
          <a:xfrm rot="1495629" flipH="1">
            <a:off x="2454908" y="6023479"/>
            <a:ext cx="1194041" cy="239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59954-14A3-4733-82B8-2DF98C827343}"/>
              </a:ext>
            </a:extLst>
          </p:cNvPr>
          <p:cNvSpPr txBox="1"/>
          <p:nvPr/>
        </p:nvSpPr>
        <p:spPr>
          <a:xfrm>
            <a:off x="5522343" y="256268"/>
            <a:ext cx="4242759" cy="707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3-Methyl 1-Butanol</a:t>
            </a:r>
          </a:p>
        </p:txBody>
      </p:sp>
    </p:spTree>
    <p:extLst>
      <p:ext uri="{BB962C8B-B14F-4D97-AF65-F5344CB8AC3E}">
        <p14:creationId xmlns:p14="http://schemas.microsoft.com/office/powerpoint/2010/main" val="247967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0DF5-26E0-4151-B877-A15B3542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53A5-62FD-432E-B1B7-D0F443B9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B526B-8ACD-48C5-9A00-72C67E21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74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7DF91-B2B2-4BFD-9907-77E83EE270A5}"/>
              </a:ext>
            </a:extLst>
          </p:cNvPr>
          <p:cNvSpPr txBox="1"/>
          <p:nvPr/>
        </p:nvSpPr>
        <p:spPr>
          <a:xfrm>
            <a:off x="6537688" y="2721113"/>
            <a:ext cx="231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48 Hours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31CF029-B8B4-413C-BEDE-6DA2FF05DAC1}"/>
              </a:ext>
            </a:extLst>
          </p:cNvPr>
          <p:cNvSpPr/>
          <p:nvPr/>
        </p:nvSpPr>
        <p:spPr>
          <a:xfrm>
            <a:off x="4477109" y="2636298"/>
            <a:ext cx="1867130" cy="792701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59954-14A3-4733-82B8-2DF98C827343}"/>
              </a:ext>
            </a:extLst>
          </p:cNvPr>
          <p:cNvSpPr txBox="1"/>
          <p:nvPr/>
        </p:nvSpPr>
        <p:spPr>
          <a:xfrm>
            <a:off x="5486089" y="32895"/>
            <a:ext cx="5233640" cy="7078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2-Methyl Hexanoic Acid</a:t>
            </a:r>
          </a:p>
        </p:txBody>
      </p:sp>
    </p:spTree>
    <p:extLst>
      <p:ext uri="{BB962C8B-B14F-4D97-AF65-F5344CB8AC3E}">
        <p14:creationId xmlns:p14="http://schemas.microsoft.com/office/powerpoint/2010/main" val="399514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2DCA-9BAC-4D8B-A5E9-DA4FA589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GC-MS Works to Analyze HS volatiles</a:t>
            </a:r>
          </a:p>
        </p:txBody>
      </p:sp>
      <p:pic>
        <p:nvPicPr>
          <p:cNvPr id="4" name="Picture 4" descr="Image result for gc ms agilent png">
            <a:extLst>
              <a:ext uri="{FF2B5EF4-FFF2-40B4-BE49-F238E27FC236}">
                <a16:creationId xmlns:a16="http://schemas.microsoft.com/office/drawing/2014/main" id="{3A6C489D-C3FA-4C06-8E64-70EB874C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14" y="2974241"/>
            <a:ext cx="7557963" cy="351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Related image">
            <a:extLst>
              <a:ext uri="{FF2B5EF4-FFF2-40B4-BE49-F238E27FC236}">
                <a16:creationId xmlns:a16="http://schemas.microsoft.com/office/drawing/2014/main" id="{2A12D06B-C73D-4EFA-8F32-1C3932E07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r="64886"/>
          <a:stretch/>
        </p:blipFill>
        <p:spPr bwMode="auto">
          <a:xfrm>
            <a:off x="0" y="2974241"/>
            <a:ext cx="1131218" cy="23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cxe1P2yO3t-IlD2DN_uY_su7FEdQ198cLC0HfFI383rg0wU049QST3uEL_cr8vKNOBHKxMItvS4Kv5ALkifhLrCAlzbzIpIoYzAiu5zh1chBM7-ebXtblPfiR_gUdYq18prqSMeEaryzA9Xma4Er9USs_SsyBBB_e7QWMTRvKrAalgHr3qc7-YirXGKRE0gmonn5u4x3fUUA5rPYz36hJF6VnXj4Rrk18IGmct5ymg0OTh7IRHDgrGNqAPHM8yBToYSctcs0xjMyk7a9etoqkncKJHd6lQ41BsCzPP_iDAWwmaHgspFWmemMjzirsLgo9wWK-7CGGsO8i2nNcgjLhwGG70RE3P-ldQCGPXOiu2zKC5qIz416L_bvid61JLv3c7Rbu8p5VWqktgycL32zyG-89pGXdkR58Bij6Q49x2jynhTNlQ8XidAc2Yt9iRePrlVC5j5FoxRfSLfE7JLr8cd4FHshRRrR78CdLUUtcEYhbdKqJcJhaAGRhf47Qgy-_YYOwpg5ZQbj4UKU5XY0cZ7P4wsVbjiga57LVW3tyanA0WKBDVvnhYDuWGy4Z46ut3XU-7QSqNVitNJAXgyH5sJDGu0q4fvPnSbzYtqxetzTRgedg5FbC4zAkUjKAdNkCWASz9Sujlbt7EPOlMDDja4IrZJDFFqs=w720-h959-no">
            <a:extLst>
              <a:ext uri="{FF2B5EF4-FFF2-40B4-BE49-F238E27FC236}">
                <a16:creationId xmlns:a16="http://schemas.microsoft.com/office/drawing/2014/main" id="{1F38AFC6-949F-43DA-8E9F-570E5DC07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5" t="21905" r="16176" b="24869"/>
          <a:stretch/>
        </p:blipFill>
        <p:spPr bwMode="auto">
          <a:xfrm>
            <a:off x="293015" y="4473101"/>
            <a:ext cx="1131217" cy="11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 descr="Related image">
            <a:extLst>
              <a:ext uri="{FF2B5EF4-FFF2-40B4-BE49-F238E27FC236}">
                <a16:creationId xmlns:a16="http://schemas.microsoft.com/office/drawing/2014/main" id="{C5420344-1CD1-491E-9B96-376066FF1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t="24029" r="18199" b="13679"/>
          <a:stretch/>
        </p:blipFill>
        <p:spPr bwMode="auto">
          <a:xfrm>
            <a:off x="1433829" y="2280523"/>
            <a:ext cx="2516785" cy="253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4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FE2A-C802-4847-BA2C-508D8D73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 Broth (L) : PA 10% juice (R)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7FC5-F593-4B66-B408-357B0EFF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4E260-8496-4422-B08A-FE063D929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48"/>
          <a:stretch/>
        </p:blipFill>
        <p:spPr>
          <a:xfrm>
            <a:off x="1" y="1511194"/>
            <a:ext cx="5807696" cy="4665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13764-E8F1-4328-A681-F8586CA9D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47"/>
          <a:stretch/>
        </p:blipFill>
        <p:spPr>
          <a:xfrm>
            <a:off x="6384301" y="1463096"/>
            <a:ext cx="5807697" cy="47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9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FE2A-C802-4847-BA2C-508D8D73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 Broth (L) : FF 10% juice (R)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7FC5-F593-4B66-B408-357B0EFF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C66EF-DA13-4362-BF5D-4784F96D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333"/>
            <a:ext cx="5546103" cy="4667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18D89-8325-4CCB-A014-91B56F3B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6" y="1511194"/>
            <a:ext cx="5546103" cy="46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D3DE-DD0B-4414-9040-22580A5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Sampling Inoculated Broth Mixes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37C83E-0A08-4C8D-8AC0-D85032C0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86778"/>
              </p:ext>
            </p:extLst>
          </p:nvPr>
        </p:nvGraphicFramePr>
        <p:xfrm>
          <a:off x="2440305" y="5247502"/>
          <a:ext cx="7311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841">
                  <a:extLst>
                    <a:ext uri="{9D8B030D-6E8A-4147-A177-3AD203B41FA5}">
                      <a16:colId xmlns:a16="http://schemas.microsoft.com/office/drawing/2014/main" val="3553776147"/>
                    </a:ext>
                  </a:extLst>
                </a:gridCol>
                <a:gridCol w="1588897">
                  <a:extLst>
                    <a:ext uri="{9D8B030D-6E8A-4147-A177-3AD203B41FA5}">
                      <a16:colId xmlns:a16="http://schemas.microsoft.com/office/drawing/2014/main" val="1918337151"/>
                    </a:ext>
                  </a:extLst>
                </a:gridCol>
                <a:gridCol w="2208022">
                  <a:extLst>
                    <a:ext uri="{9D8B030D-6E8A-4147-A177-3AD203B41FA5}">
                      <a16:colId xmlns:a16="http://schemas.microsoft.com/office/drawing/2014/main" val="54987254"/>
                    </a:ext>
                  </a:extLst>
                </a:gridCol>
                <a:gridCol w="1865630">
                  <a:extLst>
                    <a:ext uri="{9D8B030D-6E8A-4147-A177-3AD203B41FA5}">
                      <a16:colId xmlns:a16="http://schemas.microsoft.com/office/drawing/2014/main" val="1745749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 LB Broth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 Juice in LB Broth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F. </a:t>
                      </a:r>
                      <a:r>
                        <a:rPr lang="en-US" i="1" dirty="0" err="1"/>
                        <a:t>faeni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2H, 24H, and 48H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8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P. </a:t>
                      </a:r>
                      <a:r>
                        <a:rPr lang="en-US" i="1" dirty="0" err="1"/>
                        <a:t>agglormeans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2H, 24H, and 48H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251419"/>
                  </a:ext>
                </a:extLst>
              </a:tr>
            </a:tbl>
          </a:graphicData>
        </a:graphic>
      </p:graphicFrame>
      <p:pic>
        <p:nvPicPr>
          <p:cNvPr id="5" name="Content Placeholder 4" descr="Related image">
            <a:extLst>
              <a:ext uri="{FF2B5EF4-FFF2-40B4-BE49-F238E27FC236}">
                <a16:creationId xmlns:a16="http://schemas.microsoft.com/office/drawing/2014/main" id="{C71F61A9-D1BF-455E-A780-4458F325F1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r="64886"/>
          <a:stretch/>
        </p:blipFill>
        <p:spPr bwMode="auto">
          <a:xfrm>
            <a:off x="50171" y="2107010"/>
            <a:ext cx="1131218" cy="23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cxe1P2yO3t-IlD2DN_uY_su7FEdQ198cLC0HfFI383rg0wU049QST3uEL_cr8vKNOBHKxMItvS4Kv5ALkifhLrCAlzbzIpIoYzAiu5zh1chBM7-ebXtblPfiR_gUdYq18prqSMeEaryzA9Xma4Er9USs_SsyBBB_e7QWMTRvKrAalgHr3qc7-YirXGKRE0gmonn5u4x3fUUA5rPYz36hJF6VnXj4Rrk18IGmct5ymg0OTh7IRHDgrGNqAPHM8yBToYSctcs0xjMyk7a9etoqkncKJHd6lQ41BsCzPP_iDAWwmaHgspFWmemMjzirsLgo9wWK-7CGGsO8i2nNcgjLhwGG70RE3P-ldQCGPXOiu2zKC5qIz416L_bvid61JLv3c7Rbu8p5VWqktgycL32zyG-89pGXdkR58Bij6Q49x2jynhTNlQ8XidAc2Yt9iRePrlVC5j5FoxRfSLfE7JLr8cd4FHshRRrR78CdLUUtcEYhbdKqJcJhaAGRhf47Qgy-_YYOwpg5ZQbj4UKU5XY0cZ7P4wsVbjiga57LVW3tyanA0WKBDVvnhYDuWGy4Z46ut3XU-7QSqNVitNJAXgyH5sJDGu0q4fvPnSbzYtqxetzTRgedg5FbC4zAkUjKAdNkCWASz9Sujlbt7EPOlMDDja4IrZJDFFqs=w720-h959-no">
            <a:extLst>
              <a:ext uri="{FF2B5EF4-FFF2-40B4-BE49-F238E27FC236}">
                <a16:creationId xmlns:a16="http://schemas.microsoft.com/office/drawing/2014/main" id="{85694C8B-D710-4AB5-A909-6DA636546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5" t="21905" r="16176" b="24869"/>
          <a:stretch/>
        </p:blipFill>
        <p:spPr bwMode="auto">
          <a:xfrm>
            <a:off x="343186" y="3605870"/>
            <a:ext cx="1131217" cy="11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 descr="Related image">
            <a:extLst>
              <a:ext uri="{FF2B5EF4-FFF2-40B4-BE49-F238E27FC236}">
                <a16:creationId xmlns:a16="http://schemas.microsoft.com/office/drawing/2014/main" id="{578EBAE4-66F0-45F4-9B99-806600711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t="24029" r="18199" b="13679"/>
          <a:stretch/>
        </p:blipFill>
        <p:spPr bwMode="auto">
          <a:xfrm>
            <a:off x="1484000" y="1413292"/>
            <a:ext cx="2516785" cy="253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gc ms agilent">
            <a:extLst>
              <a:ext uri="{FF2B5EF4-FFF2-40B4-BE49-F238E27FC236}">
                <a16:creationId xmlns:a16="http://schemas.microsoft.com/office/drawing/2014/main" id="{2590A7F8-305F-4794-9E2D-645A6D2EB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6"/>
          <a:stretch/>
        </p:blipFill>
        <p:spPr bwMode="auto">
          <a:xfrm>
            <a:off x="3906517" y="2913184"/>
            <a:ext cx="3333269" cy="20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A71E4-2FE6-4169-82AA-27790E5D5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839" y="1413292"/>
            <a:ext cx="4197975" cy="290454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092EF8A-42A0-4433-B830-326B4DAE3456}"/>
              </a:ext>
            </a:extLst>
          </p:cNvPr>
          <p:cNvSpPr/>
          <p:nvPr/>
        </p:nvSpPr>
        <p:spPr>
          <a:xfrm>
            <a:off x="5323340" y="1983519"/>
            <a:ext cx="499621" cy="1226064"/>
          </a:xfrm>
          <a:prstGeom prst="downArrow">
            <a:avLst>
              <a:gd name="adj1" fmla="val 38679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B017B52-A080-4922-8429-43CB46A2A494}"/>
              </a:ext>
            </a:extLst>
          </p:cNvPr>
          <p:cNvSpPr/>
          <p:nvPr/>
        </p:nvSpPr>
        <p:spPr>
          <a:xfrm flipV="1">
            <a:off x="10198569" y="4312590"/>
            <a:ext cx="499621" cy="1226064"/>
          </a:xfrm>
          <a:prstGeom prst="downArrow">
            <a:avLst>
              <a:gd name="adj1" fmla="val 38679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2-hours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RT=18.122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3AA80-E2CD-44D9-A469-48D27C0E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69" y="1815446"/>
            <a:ext cx="8140730" cy="4329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9619890" y="2032010"/>
            <a:ext cx="173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Furfural</a:t>
            </a:r>
          </a:p>
        </p:txBody>
      </p:sp>
    </p:spTree>
    <p:extLst>
      <p:ext uri="{BB962C8B-B14F-4D97-AF65-F5344CB8AC3E}">
        <p14:creationId xmlns:p14="http://schemas.microsoft.com/office/powerpoint/2010/main" val="221295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2-hours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RT=19.917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9E2A5-04EB-481C-9DCB-A5B34A8A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70" y="1825625"/>
            <a:ext cx="8140730" cy="4344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9187132" y="2152780"/>
            <a:ext cx="286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Benzaldehyde</a:t>
            </a:r>
          </a:p>
        </p:txBody>
      </p:sp>
    </p:spTree>
    <p:extLst>
      <p:ext uri="{BB962C8B-B14F-4D97-AF65-F5344CB8AC3E}">
        <p14:creationId xmlns:p14="http://schemas.microsoft.com/office/powerpoint/2010/main" val="86507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5CC686-7D4D-4952-8414-C40EFB47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1832012"/>
            <a:ext cx="8100192" cy="4338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24-hours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P. </a:t>
            </a:r>
            <a:r>
              <a:rPr lang="en-US" i="1" dirty="0" err="1"/>
              <a:t>agglormeans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 6.685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8246853" y="2152780"/>
            <a:ext cx="3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Dimethyl disulfide</a:t>
            </a:r>
          </a:p>
        </p:txBody>
      </p:sp>
    </p:spTree>
    <p:extLst>
      <p:ext uri="{BB962C8B-B14F-4D97-AF65-F5344CB8AC3E}">
        <p14:creationId xmlns:p14="http://schemas.microsoft.com/office/powerpoint/2010/main" val="323477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A9D1CE-0EDA-4717-BAC9-C2FC53D0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7" y="1832012"/>
            <a:ext cx="8100192" cy="4303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24-hours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P. </a:t>
            </a:r>
            <a:r>
              <a:rPr lang="en-US" i="1" dirty="0" err="1"/>
              <a:t>agglormeans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 15.563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8246853" y="2152780"/>
            <a:ext cx="3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Dimethyl trisulfide</a:t>
            </a:r>
          </a:p>
        </p:txBody>
      </p:sp>
    </p:spTree>
    <p:extLst>
      <p:ext uri="{BB962C8B-B14F-4D97-AF65-F5344CB8AC3E}">
        <p14:creationId xmlns:p14="http://schemas.microsoft.com/office/powerpoint/2010/main" val="165143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C6459-B41F-4ECD-8863-941ABE7B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182" y="1832012"/>
            <a:ext cx="8065817" cy="4303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48-hours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 8.586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8246853" y="2152780"/>
            <a:ext cx="3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1-Butanol</a:t>
            </a:r>
          </a:p>
        </p:txBody>
      </p:sp>
    </p:spTree>
    <p:extLst>
      <p:ext uri="{BB962C8B-B14F-4D97-AF65-F5344CB8AC3E}">
        <p14:creationId xmlns:p14="http://schemas.microsoft.com/office/powerpoint/2010/main" val="184170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3FEB4-0B16-4EF8-8B90-AA2336BA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26" y="1825625"/>
            <a:ext cx="8078973" cy="4310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10A6D-5C30-4ED2-B167-6B61DFC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Emission 48-hours After Inoculation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0B8A-8461-431F-85BA-8115EEC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25625"/>
            <a:ext cx="3657867" cy="4853926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endParaRPr lang="en-US" i="1" dirty="0"/>
          </a:p>
          <a:p>
            <a:pPr lvl="1"/>
            <a:r>
              <a:rPr lang="en-US" dirty="0"/>
              <a:t>1.2mL Juice and 10.8mL of LB broth</a:t>
            </a:r>
          </a:p>
          <a:p>
            <a:pPr lvl="1"/>
            <a:r>
              <a:rPr lang="en-US" i="1" dirty="0"/>
              <a:t>RT= 25.287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B6255-B533-49C7-80AB-672F82709518}"/>
              </a:ext>
            </a:extLst>
          </p:cNvPr>
          <p:cNvSpPr txBox="1"/>
          <p:nvPr/>
        </p:nvSpPr>
        <p:spPr>
          <a:xfrm>
            <a:off x="8246853" y="2152780"/>
            <a:ext cx="3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Endo-borneol</a:t>
            </a:r>
          </a:p>
        </p:txBody>
      </p:sp>
    </p:spTree>
    <p:extLst>
      <p:ext uri="{BB962C8B-B14F-4D97-AF65-F5344CB8AC3E}">
        <p14:creationId xmlns:p14="http://schemas.microsoft.com/office/powerpoint/2010/main" val="112986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D3DE-DD0B-4414-9040-22580A5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Sampling Foraged Strawberries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37C83E-0A08-4C8D-8AC0-D85032C0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58261"/>
              </p:ext>
            </p:extLst>
          </p:nvPr>
        </p:nvGraphicFramePr>
        <p:xfrm>
          <a:off x="3571472" y="5444708"/>
          <a:ext cx="400335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623">
                  <a:extLst>
                    <a:ext uri="{9D8B030D-6E8A-4147-A177-3AD203B41FA5}">
                      <a16:colId xmlns:a16="http://schemas.microsoft.com/office/drawing/2014/main" val="3553776147"/>
                    </a:ext>
                  </a:extLst>
                </a:gridCol>
                <a:gridCol w="1984732">
                  <a:extLst>
                    <a:ext uri="{9D8B030D-6E8A-4147-A177-3AD203B41FA5}">
                      <a16:colId xmlns:a16="http://schemas.microsoft.com/office/drawing/2014/main" val="191833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Whole Berries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15 SWD for 1hour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8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 SWD for 1 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251419"/>
                  </a:ext>
                </a:extLst>
              </a:tr>
            </a:tbl>
          </a:graphicData>
        </a:graphic>
      </p:graphicFrame>
      <p:pic>
        <p:nvPicPr>
          <p:cNvPr id="5" name="Content Placeholder 4" descr="Related image">
            <a:extLst>
              <a:ext uri="{FF2B5EF4-FFF2-40B4-BE49-F238E27FC236}">
                <a16:creationId xmlns:a16="http://schemas.microsoft.com/office/drawing/2014/main" id="{C71F61A9-D1BF-455E-A780-4458F325F1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r="64886"/>
          <a:stretch/>
        </p:blipFill>
        <p:spPr bwMode="auto">
          <a:xfrm>
            <a:off x="50171" y="2107010"/>
            <a:ext cx="1131218" cy="23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cxe1P2yO3t-IlD2DN_uY_su7FEdQ198cLC0HfFI383rg0wU049QST3uEL_cr8vKNOBHKxMItvS4Kv5ALkifhLrCAlzbzIpIoYzAiu5zh1chBM7-ebXtblPfiR_gUdYq18prqSMeEaryzA9Xma4Er9USs_SsyBBB_e7QWMTRvKrAalgHr3qc7-YirXGKRE0gmonn5u4x3fUUA5rPYz36hJF6VnXj4Rrk18IGmct5ymg0OTh7IRHDgrGNqAPHM8yBToYSctcs0xjMyk7a9etoqkncKJHd6lQ41BsCzPP_iDAWwmaHgspFWmemMjzirsLgo9wWK-7CGGsO8i2nNcgjLhwGG70RE3P-ldQCGPXOiu2zKC5qIz416L_bvid61JLv3c7Rbu8p5VWqktgycL32zyG-89pGXdkR58Bij6Q49x2jynhTNlQ8XidAc2Yt9iRePrlVC5j5FoxRfSLfE7JLr8cd4FHshRRrR78CdLUUtcEYhbdKqJcJhaAGRhf47Qgy-_YYOwpg5ZQbj4UKU5XY0cZ7P4wsVbjiga57LVW3tyanA0WKBDVvnhYDuWGy4Z46ut3XU-7QSqNVitNJAXgyH5sJDGu0q4fvPnSbzYtqxetzTRgedg5FbC4zAkUjKAdNkCWASz9Sujlbt7EPOlMDDja4IrZJDFFqs=w720-h959-no">
            <a:extLst>
              <a:ext uri="{FF2B5EF4-FFF2-40B4-BE49-F238E27FC236}">
                <a16:creationId xmlns:a16="http://schemas.microsoft.com/office/drawing/2014/main" id="{85694C8B-D710-4AB5-A909-6DA636546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5" t="21905" r="16176" b="24869"/>
          <a:stretch/>
        </p:blipFill>
        <p:spPr bwMode="auto">
          <a:xfrm>
            <a:off x="343186" y="3605870"/>
            <a:ext cx="1131217" cy="11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 descr="Related image">
            <a:extLst>
              <a:ext uri="{FF2B5EF4-FFF2-40B4-BE49-F238E27FC236}">
                <a16:creationId xmlns:a16="http://schemas.microsoft.com/office/drawing/2014/main" id="{578EBAE4-66F0-45F4-9B99-806600711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t="24029" r="18199" b="13679"/>
          <a:stretch/>
        </p:blipFill>
        <p:spPr bwMode="auto">
          <a:xfrm>
            <a:off x="1484000" y="1413292"/>
            <a:ext cx="2516785" cy="253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gc ms agilent">
            <a:extLst>
              <a:ext uri="{FF2B5EF4-FFF2-40B4-BE49-F238E27FC236}">
                <a16:creationId xmlns:a16="http://schemas.microsoft.com/office/drawing/2014/main" id="{2590A7F8-305F-4794-9E2D-645A6D2EB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6"/>
          <a:stretch/>
        </p:blipFill>
        <p:spPr bwMode="auto">
          <a:xfrm>
            <a:off x="3906517" y="2913184"/>
            <a:ext cx="3333269" cy="20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A71E4-2FE6-4169-82AA-27790E5D5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839" y="1413292"/>
            <a:ext cx="4197975" cy="290454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092EF8A-42A0-4433-B830-326B4DAE3456}"/>
              </a:ext>
            </a:extLst>
          </p:cNvPr>
          <p:cNvSpPr/>
          <p:nvPr/>
        </p:nvSpPr>
        <p:spPr>
          <a:xfrm>
            <a:off x="5323340" y="1983519"/>
            <a:ext cx="499621" cy="1226064"/>
          </a:xfrm>
          <a:prstGeom prst="downArrow">
            <a:avLst>
              <a:gd name="adj1" fmla="val 38679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B017B52-A080-4922-8429-43CB46A2A494}"/>
              </a:ext>
            </a:extLst>
          </p:cNvPr>
          <p:cNvSpPr/>
          <p:nvPr/>
        </p:nvSpPr>
        <p:spPr>
          <a:xfrm flipV="1">
            <a:off x="10198569" y="4312590"/>
            <a:ext cx="499621" cy="1226064"/>
          </a:xfrm>
          <a:prstGeom prst="downArrow">
            <a:avLst>
              <a:gd name="adj1" fmla="val 38679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233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Additive microbe studies to elucidate semiochemicals responsible for attractive and/or repellent effects on Drosophila suzukii</vt:lpstr>
      <vt:lpstr>Sampling Inoculated Broth Mixes</vt:lpstr>
      <vt:lpstr>Volatile Emission 2-hours After Inoculation</vt:lpstr>
      <vt:lpstr>Volatile Emission 2-hours After Inoculation</vt:lpstr>
      <vt:lpstr>Volatile Emission 24-hours After Inoculation</vt:lpstr>
      <vt:lpstr>Volatile Emission 24-hours After Inoculation</vt:lpstr>
      <vt:lpstr>Volatile Emission 48-hours After Inoculation</vt:lpstr>
      <vt:lpstr>Volatile Emission 48-hours After Inoculation</vt:lpstr>
      <vt:lpstr>Sampling Foraged Strawberries</vt:lpstr>
      <vt:lpstr>PowerPoint Presentation</vt:lpstr>
      <vt:lpstr>PowerPoint Presentation</vt:lpstr>
      <vt:lpstr>PowerPoint Presentation</vt:lpstr>
      <vt:lpstr>How GC-MS Works to Analyze HS volatiles</vt:lpstr>
      <vt:lpstr>PA Broth (L) : PA 10% juice (R) </vt:lpstr>
      <vt:lpstr>FF Broth (L) : FF 10% juice (R)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James T. - ARS</dc:creator>
  <cp:lastModifiedBy>Brown, James T. - ARS</cp:lastModifiedBy>
  <cp:revision>21</cp:revision>
  <dcterms:created xsi:type="dcterms:W3CDTF">2019-03-20T17:07:39Z</dcterms:created>
  <dcterms:modified xsi:type="dcterms:W3CDTF">2019-03-21T14:43:22Z</dcterms:modified>
</cp:coreProperties>
</file>