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9480-CD13-4303-A825-01B57855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C726-4142-408D-A24C-BAB9398B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C122-9D88-4170-A04B-63652A98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ACCA-88EB-4A66-96FD-DAE869B9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ED00-0D91-4786-B378-C424C72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C8F-18FF-4A38-932B-68B3D84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82A4-907F-47D6-AF17-EE959C2F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77C3-09FF-4319-BC8C-1FEE54FC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BCA2-1D4A-4968-A23B-EF8BB9D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6BBE-42CA-4E78-935D-3B40425A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00A7-B291-4451-803A-90E6C3F4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9873-D9A0-46DC-BA90-C005E88F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E6D8-E877-4D5C-926F-4A0DCC4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9C24-35AF-451A-BB74-1B362B2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61F-304F-4855-AED9-46E98CC3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9674-15E7-47B0-9823-0B3F22D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0589-F328-48A9-B29F-4830E515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5B29-DE54-4376-B5FB-A47A7B4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F621-3FD5-46FB-B709-F057962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E9E3-9EE0-4523-BA21-63DFB39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3E25-8D65-4780-9DB5-60D79772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4627-676E-4B0D-810F-C48E35CE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D03-1457-4693-A5F2-E56F5A64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FBF7-7ED5-4125-8E0C-B0CF841C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065A-0D2F-4CC3-AEC6-FC7A26F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69F-98AF-47BA-8377-F679ACF7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4EE-265E-43A5-8091-A9BD632A5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1A5A-4E35-4E3B-A655-E2FFAF66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F842-C94D-4CC5-94DF-B81F7E7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F774-3638-4EB3-B47C-12931DC2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7234A-215E-4B34-B62C-E896A1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34A8-15B1-47F9-BF66-D8ED0F1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F039-C2E6-499E-B9CE-86606671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521-7D31-407C-81DA-BF572729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79D4-A6BF-452A-AEAF-287DF65CA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C4D2-1708-4B87-B14B-2CD4DC0E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3F51-D4FF-47A4-8336-70A54A11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DCB83-F8B8-46B8-AB3F-4607785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6CCD3-0F4A-4D68-AAF3-BBEF549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95A-575C-4F74-B38D-618EF553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8DA10-0A7B-4D4E-934B-87A6404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D37B8-227B-43FE-BC8F-EA57707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335E1-568B-4B88-9300-20C0285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8A8D4-3001-4600-82AA-B1EF206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BE8D2-FBF1-4345-9D57-548B31B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48E46-4F6D-42A2-883A-5E98B29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B1AE-5E71-4F1A-9C70-27587D4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7077-E0A4-40A7-8224-3966A6D4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47B0-8575-4EA5-BF9F-681DE8F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DA53-796E-434E-BE95-E48C4BC8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330BB-0DA9-4EF6-9EFF-3D4AE8E3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148A-FF1F-425A-A687-4559C7FE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F76-2579-41D4-B96C-F917E5E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B1189-B045-41EC-97D7-FFFA186C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D41B-F8A0-47D2-B73F-7D231B78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F248-2757-438A-8CCE-97C52C4F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93AE-AB66-40E5-92DB-8C9A6B7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A23C-FAA8-4E61-93A7-AB8C6693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1EBA2-1CE3-4801-BDCE-B4C2D361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C8BA-29A6-4C62-B315-F4B86922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89C9-3D08-4D4B-8F07-193A46943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AF81-8CE9-4107-AF77-0CF5A5DDB9E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EA08-59BE-4127-8442-F7FB1C146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0ED1-2C19-4E2D-9C73-09B1CD82A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5423E3-0267-4625-86D1-11DBCB37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26" y="412955"/>
            <a:ext cx="8484348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56" y="3742473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12 inch mesh cage">
            <a:extLst>
              <a:ext uri="{FF2B5EF4-FFF2-40B4-BE49-F238E27FC236}">
                <a16:creationId xmlns:a16="http://schemas.microsoft.com/office/drawing/2014/main" id="{7C3A6F61-9F72-40FF-B48F-6856EEB1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2" y="548307"/>
            <a:ext cx="2567221" cy="25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587293F4-5F60-4F3F-80BB-A5252229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36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BE3306BD-B2B6-4DCC-A674-50150D93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9706634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Image result for inlet septa png">
            <a:extLst>
              <a:ext uri="{FF2B5EF4-FFF2-40B4-BE49-F238E27FC236}">
                <a16:creationId xmlns:a16="http://schemas.microsoft.com/office/drawing/2014/main" id="{D3DC3C3A-58C1-48F7-ADC5-B6B3E504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10698631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2846B7-CD1C-4B76-99FC-31E51263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428" y="5168328"/>
            <a:ext cx="1377815" cy="646232"/>
          </a:xfrm>
          <a:prstGeom prst="rect">
            <a:avLst/>
          </a:prstGeom>
        </p:spPr>
      </p:pic>
      <p:pic>
        <p:nvPicPr>
          <p:cNvPr id="50" name="Picture 12" descr="Bacteria PNG">
            <a:extLst>
              <a:ext uri="{FF2B5EF4-FFF2-40B4-BE49-F238E27FC236}">
                <a16:creationId xmlns:a16="http://schemas.microsoft.com/office/drawing/2014/main" id="{7AC99B69-8DB6-4947-A1F3-1445F45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358" y="489086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A760A88-2E27-4438-8230-9A586098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9" y="368466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E30A23CA-D933-499C-AE0E-E17EF549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6097317" y="3429000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inlet septa png">
            <a:extLst>
              <a:ext uri="{FF2B5EF4-FFF2-40B4-BE49-F238E27FC236}">
                <a16:creationId xmlns:a16="http://schemas.microsoft.com/office/drawing/2014/main" id="{013BC674-C48A-4F38-811C-179DBF23C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7089314" y="4174310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9FAEB445-DDC0-471F-B878-C8595854F5EF}"/>
              </a:ext>
            </a:extLst>
          </p:cNvPr>
          <p:cNvSpPr/>
          <p:nvPr/>
        </p:nvSpPr>
        <p:spPr>
          <a:xfrm flipV="1">
            <a:off x="6247899" y="5145028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524AD49F-99D8-455F-88AE-5A0A50F1064B}"/>
              </a:ext>
            </a:extLst>
          </p:cNvPr>
          <p:cNvSpPr/>
          <p:nvPr/>
        </p:nvSpPr>
        <p:spPr>
          <a:xfrm flipV="1">
            <a:off x="6247899" y="5145028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263C16-5E38-4C54-A756-CFE7FB84A14D}"/>
              </a:ext>
            </a:extLst>
          </p:cNvPr>
          <p:cNvSpPr txBox="1"/>
          <p:nvPr/>
        </p:nvSpPr>
        <p:spPr>
          <a:xfrm>
            <a:off x="6238374" y="5275225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4ACA7E-4129-4227-9974-3FBD53AFE6F8}"/>
              </a:ext>
            </a:extLst>
          </p:cNvPr>
          <p:cNvSpPr txBox="1"/>
          <p:nvPr/>
        </p:nvSpPr>
        <p:spPr>
          <a:xfrm>
            <a:off x="6228849" y="5059688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35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131EC72-D1E3-410D-8891-74263BEB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87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F0D12380-126A-4028-8635-CD2CDAFEC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2249085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age result for inlet septa png">
            <a:extLst>
              <a:ext uri="{FF2B5EF4-FFF2-40B4-BE49-F238E27FC236}">
                <a16:creationId xmlns:a16="http://schemas.microsoft.com/office/drawing/2014/main" id="{4388492D-F5E9-476D-8A0D-DDE71DCF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3241082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F3BA4-7F79-4613-8986-BD27D89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2012"/>
          </a:xfrm>
        </p:spPr>
        <p:txBody>
          <a:bodyPr/>
          <a:lstStyle/>
          <a:p>
            <a:r>
              <a:rPr lang="en-US" dirty="0"/>
              <a:t>What is in a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767B-CB76-40C5-9A46-F70C7865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64" y="1237026"/>
            <a:ext cx="3484562" cy="511321"/>
          </a:xfrm>
        </p:spPr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2142-3EF2-4E96-A2B1-AA0FAEB9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64" y="1748348"/>
            <a:ext cx="3484562" cy="3684588"/>
          </a:xfrm>
        </p:spPr>
        <p:txBody>
          <a:bodyPr/>
          <a:lstStyle/>
          <a:p>
            <a:r>
              <a:rPr lang="en-US" dirty="0"/>
              <a:t>1 mesh cage</a:t>
            </a:r>
          </a:p>
          <a:p>
            <a:r>
              <a:rPr lang="en-US" dirty="0"/>
              <a:t>2 empty trap jars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267A2A-460E-4AC2-A849-9B9F77EB1D07}"/>
              </a:ext>
            </a:extLst>
          </p:cNvPr>
          <p:cNvSpPr txBox="1">
            <a:spLocks/>
          </p:cNvSpPr>
          <p:nvPr/>
        </p:nvSpPr>
        <p:spPr>
          <a:xfrm>
            <a:off x="4005226" y="1237026"/>
            <a:ext cx="3484562" cy="520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DCB331-00E5-4391-BEDC-4FD1536F873C}"/>
              </a:ext>
            </a:extLst>
          </p:cNvPr>
          <p:cNvSpPr txBox="1">
            <a:spLocks/>
          </p:cNvSpPr>
          <p:nvPr/>
        </p:nvSpPr>
        <p:spPr>
          <a:xfrm>
            <a:off x="4005226" y="1757873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D4AC16-FD17-4CBB-8B40-C28FE5BB45BE}"/>
              </a:ext>
            </a:extLst>
          </p:cNvPr>
          <p:cNvSpPr txBox="1">
            <a:spLocks/>
          </p:cNvSpPr>
          <p:nvPr/>
        </p:nvSpPr>
        <p:spPr>
          <a:xfrm>
            <a:off x="7489788" y="1237026"/>
            <a:ext cx="3484562" cy="511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Treatment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3FAB15-B949-4E6C-8704-62614F9BDA37}"/>
              </a:ext>
            </a:extLst>
          </p:cNvPr>
          <p:cNvSpPr txBox="1">
            <a:spLocks/>
          </p:cNvSpPr>
          <p:nvPr/>
        </p:nvSpPr>
        <p:spPr>
          <a:xfrm>
            <a:off x="7489788" y="1748348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 </a:t>
            </a:r>
          </a:p>
          <a:p>
            <a:pPr lvl="1"/>
            <a:r>
              <a:rPr lang="en-US" dirty="0"/>
              <a:t>Microbes </a:t>
            </a:r>
          </a:p>
        </p:txBody>
      </p:sp>
      <p:pic>
        <p:nvPicPr>
          <p:cNvPr id="3078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76D8FFA2-A2ED-4D0C-AA00-CDCA232AB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122189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39BFD12A-58EF-493C-9E29-5AB4F486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154319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let septa png">
            <a:extLst>
              <a:ext uri="{FF2B5EF4-FFF2-40B4-BE49-F238E27FC236}">
                <a16:creationId xmlns:a16="http://schemas.microsoft.com/office/drawing/2014/main" id="{C633C94C-0BA0-4B1D-B62D-B4613026B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253519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4B999A72-6640-41A8-AFA1-3BFF6F08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502775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6DCC87C-935C-4A51-A88C-6B0F97B54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534905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inlet septa png">
            <a:extLst>
              <a:ext uri="{FF2B5EF4-FFF2-40B4-BE49-F238E27FC236}">
                <a16:creationId xmlns:a16="http://schemas.microsoft.com/office/drawing/2014/main" id="{268DB714-0E0E-45E5-BC47-CBC6A364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634105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C0D191D1-BB39-4B8F-985D-8427A910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8447229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44D7004-46C5-46E8-A5B3-1DCDBF3A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8768527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inlet septa png">
            <a:extLst>
              <a:ext uri="{FF2B5EF4-FFF2-40B4-BE49-F238E27FC236}">
                <a16:creationId xmlns:a16="http://schemas.microsoft.com/office/drawing/2014/main" id="{EB8F3367-C9DF-4C7A-A1EE-20414AAD6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9760524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rapezoid 28">
            <a:extLst>
              <a:ext uri="{FF2B5EF4-FFF2-40B4-BE49-F238E27FC236}">
                <a16:creationId xmlns:a16="http://schemas.microsoft.com/office/drawing/2014/main" id="{EC6D7ABD-7A20-492F-8FA0-991C8891E702}"/>
              </a:ext>
            </a:extLst>
          </p:cNvPr>
          <p:cNvSpPr/>
          <p:nvPr/>
        </p:nvSpPr>
        <p:spPr>
          <a:xfrm flipV="1">
            <a:off x="5499637" y="6125570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6239342-2FB0-4E4F-9C46-55B4083481EC}"/>
              </a:ext>
            </a:extLst>
          </p:cNvPr>
          <p:cNvSpPr/>
          <p:nvPr/>
        </p:nvSpPr>
        <p:spPr>
          <a:xfrm flipV="1">
            <a:off x="5499637" y="6125570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9EB2-D36E-459D-A752-0D55CE7DF62E}"/>
              </a:ext>
            </a:extLst>
          </p:cNvPr>
          <p:cNvSpPr txBox="1"/>
          <p:nvPr/>
        </p:nvSpPr>
        <p:spPr>
          <a:xfrm>
            <a:off x="5490112" y="6255767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DF021-B5CE-411A-919E-141FA46A6C96}"/>
              </a:ext>
            </a:extLst>
          </p:cNvPr>
          <p:cNvSpPr txBox="1"/>
          <p:nvPr/>
        </p:nvSpPr>
        <p:spPr>
          <a:xfrm>
            <a:off x="5480587" y="6040230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06B3BF-A846-43DC-8C19-2A7AF6F99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321" y="6055668"/>
            <a:ext cx="1377815" cy="646232"/>
          </a:xfrm>
          <a:prstGeom prst="rect">
            <a:avLst/>
          </a:prstGeom>
        </p:spPr>
      </p:pic>
      <p:pic>
        <p:nvPicPr>
          <p:cNvPr id="3084" name="Picture 12" descr="Bacteria PNG">
            <a:extLst>
              <a:ext uri="{FF2B5EF4-FFF2-40B4-BE49-F238E27FC236}">
                <a16:creationId xmlns:a16="http://schemas.microsoft.com/office/drawing/2014/main" id="{2DD1900F-6951-4E09-8906-B57380D2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51" y="577820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348-EEE4-42F5-9BB1-4D437479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2597"/>
            <a:ext cx="3932237" cy="664828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DD9-9A4A-4EA9-89E6-779CEA3B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182"/>
            <a:ext cx="3932237" cy="4635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Timolol</a:t>
            </a:r>
          </a:p>
          <a:p>
            <a:r>
              <a:rPr lang="en-US" dirty="0"/>
              <a:t>Carbonic acid, dimethyl ester</a:t>
            </a:r>
          </a:p>
          <a:p>
            <a:r>
              <a:rPr lang="en-US" dirty="0"/>
              <a:t>1-Butanol</a:t>
            </a:r>
          </a:p>
          <a:p>
            <a:r>
              <a:rPr lang="en-US" dirty="0"/>
              <a:t>1-Butanol, 3-methyl-</a:t>
            </a:r>
          </a:p>
          <a:p>
            <a:r>
              <a:rPr lang="en-US" dirty="0"/>
              <a:t>2-Nonanone</a:t>
            </a:r>
          </a:p>
          <a:p>
            <a:r>
              <a:rPr lang="en-US" dirty="0"/>
              <a:t>Benzene, 1,3-bis(1,1-dimethylethyl)-</a:t>
            </a:r>
          </a:p>
          <a:p>
            <a:r>
              <a:rPr lang="en-US" dirty="0"/>
              <a:t>Pyrazine, 3-ethyl-2,5-dimethyl-</a:t>
            </a:r>
          </a:p>
          <a:p>
            <a:r>
              <a:rPr lang="en-US" dirty="0" err="1"/>
              <a:t>Bicyclo</a:t>
            </a:r>
            <a:r>
              <a:rPr lang="en-US" dirty="0"/>
              <a:t>[2.2.1]heptan-2-ol, 1,7,7-trimethyl-, (1S-endo)-</a:t>
            </a:r>
          </a:p>
          <a:p>
            <a:r>
              <a:rPr lang="en-US" dirty="0"/>
              <a:t>1-Propanol, 3-(</a:t>
            </a:r>
            <a:r>
              <a:rPr lang="en-US" dirty="0" err="1"/>
              <a:t>methylthio</a:t>
            </a:r>
            <a:r>
              <a:rPr lang="en-US" dirty="0"/>
              <a:t>)-</a:t>
            </a:r>
          </a:p>
          <a:p>
            <a:r>
              <a:rPr lang="en-US" dirty="0"/>
              <a:t>(-)-Myrtenol</a:t>
            </a:r>
          </a:p>
          <a:p>
            <a:r>
              <a:rPr lang="en-US" dirty="0"/>
              <a:t>Benzyl alcohol</a:t>
            </a:r>
          </a:p>
          <a:p>
            <a:r>
              <a:rPr lang="en-US" dirty="0"/>
              <a:t>Phenylethyl Alcohol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p-Mentha-1(7),8(10)-dien-9-ol</a:t>
            </a:r>
          </a:p>
          <a:p>
            <a:r>
              <a:rPr lang="en-US" dirty="0"/>
              <a:t>Eugenol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27BB4-FBE6-48DF-AB81-A5A5415E5E5E}"/>
              </a:ext>
            </a:extLst>
          </p:cNvPr>
          <p:cNvSpPr txBox="1">
            <a:spLocks/>
          </p:cNvSpPr>
          <p:nvPr/>
        </p:nvSpPr>
        <p:spPr>
          <a:xfrm>
            <a:off x="6184973" y="322597"/>
            <a:ext cx="3932237" cy="664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P. </a:t>
            </a:r>
            <a:r>
              <a:rPr lang="en-US" i="1" dirty="0" err="1"/>
              <a:t>agglomerans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1B2E4C-8EBE-4907-8A30-2EB98F2EB958}"/>
              </a:ext>
            </a:extLst>
          </p:cNvPr>
          <p:cNvSpPr txBox="1">
            <a:spLocks/>
          </p:cNvSpPr>
          <p:nvPr/>
        </p:nvSpPr>
        <p:spPr>
          <a:xfrm>
            <a:off x="6184973" y="1233182"/>
            <a:ext cx="3932237" cy="463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Disulfide, dimethyl</a:t>
            </a:r>
          </a:p>
          <a:p>
            <a:r>
              <a:rPr lang="en-US" sz="1400" dirty="0"/>
              <a:t>1-Butanol, 3-methyl-, acetate</a:t>
            </a:r>
          </a:p>
          <a:p>
            <a:r>
              <a:rPr lang="en-US" sz="1400" dirty="0"/>
              <a:t>1-Butanol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Heptanal</a:t>
            </a:r>
          </a:p>
          <a:p>
            <a:r>
              <a:rPr lang="en-US" sz="1400" dirty="0"/>
              <a:t>1-Butanol, 3-methyl-</a:t>
            </a:r>
          </a:p>
          <a:p>
            <a:r>
              <a:rPr lang="en-US" sz="1400" dirty="0"/>
              <a:t>2-Hexenal, (E)-</a:t>
            </a:r>
          </a:p>
          <a:p>
            <a:r>
              <a:rPr lang="en-US" sz="1400" dirty="0"/>
              <a:t>Acetoin</a:t>
            </a:r>
          </a:p>
          <a:p>
            <a:r>
              <a:rPr lang="en-US" sz="1400" dirty="0"/>
              <a:t>1-Heptanol</a:t>
            </a:r>
          </a:p>
          <a:p>
            <a:r>
              <a:rPr lang="en-US" sz="1400" dirty="0"/>
              <a:t>Furfural</a:t>
            </a:r>
          </a:p>
          <a:p>
            <a:r>
              <a:rPr lang="en-US" sz="1400" dirty="0"/>
              <a:t>1-Hexanol, 2-ethyl-</a:t>
            </a:r>
          </a:p>
          <a:p>
            <a:r>
              <a:rPr lang="en-US" sz="1400" dirty="0"/>
              <a:t>Benzonitrile</a:t>
            </a:r>
          </a:p>
          <a:p>
            <a:r>
              <a:rPr lang="en-US" sz="1400" dirty="0"/>
              <a:t>2-Furanmethanol</a:t>
            </a:r>
          </a:p>
          <a:p>
            <a:r>
              <a:rPr lang="en-US" sz="1400" dirty="0" err="1"/>
              <a:t>Mequinol</a:t>
            </a:r>
            <a:endParaRPr lang="en-US" sz="1400" dirty="0"/>
          </a:p>
          <a:p>
            <a:r>
              <a:rPr lang="en-US" sz="1400" dirty="0"/>
              <a:t>Benzyl alcohol</a:t>
            </a:r>
          </a:p>
          <a:p>
            <a:r>
              <a:rPr lang="en-US" sz="1400" dirty="0"/>
              <a:t>Phenylethyl Alcohol</a:t>
            </a:r>
          </a:p>
          <a:p>
            <a:r>
              <a:rPr lang="en-US" sz="1400" dirty="0"/>
              <a:t>2H-Pyran-2-carboxaldehyde, 5,6-dihydro-</a:t>
            </a:r>
          </a:p>
          <a:p>
            <a:r>
              <a:rPr lang="en-US" sz="1400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236643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201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Equipment</vt:lpstr>
      <vt:lpstr>What is in a name?</vt:lpstr>
      <vt:lpstr>F. faeni VOCs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2</cp:revision>
  <dcterms:created xsi:type="dcterms:W3CDTF">2019-10-03T14:23:30Z</dcterms:created>
  <dcterms:modified xsi:type="dcterms:W3CDTF">2019-10-03T18:46:36Z</dcterms:modified>
</cp:coreProperties>
</file>