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FA45-12CB-4F08-8B6C-B74A7158B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08B64-E943-4E9A-A5CE-B541E60F2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A219C-7270-463D-B785-7DA5D362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8B2F-DE1B-4A3D-B8C8-67D21CC684A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83AF0-691F-47A8-9795-CD4C5D99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901E1-0EC7-4B7D-BF04-06DC2D1B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AA59-0D4B-4257-9523-1BEA9AB72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2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695-9683-4ED5-A5E6-8A00738D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5CA8B-18F1-45E2-8986-0AA98E4CB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2C857-154F-428C-97C4-4B495DEF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8B2F-DE1B-4A3D-B8C8-67D21CC684A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C318-3027-4854-A991-FE278861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6B27D-E7F1-4079-939D-E30A8F72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AA59-0D4B-4257-9523-1BEA9AB72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4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B4950-0E5B-4FC3-8A46-EE2FA82B0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B87C3-5D41-42B3-9042-9EF322548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4F2F-0889-40C1-A1C9-4BC6D925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8B2F-DE1B-4A3D-B8C8-67D21CC684A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FD67D-9BEB-46E8-987B-A8B9D8B1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CDDE4-48BC-4894-B4B4-8083BEF7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AA59-0D4B-4257-9523-1BEA9AB72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40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EB49-725E-4B27-B4B1-46FAFE7F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82420-7A69-421C-B3B9-47BE998D2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1DFB4-3446-459A-A438-C41A8BB1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8B2F-DE1B-4A3D-B8C8-67D21CC684A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6A3BE-37B8-4965-AB10-07844345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4028A-6673-4B9D-9A73-58C83937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AA59-0D4B-4257-9523-1BEA9AB72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22A5-0FD4-4810-8E6E-3C1CCC5C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B871D-4CE9-4744-A4CE-221C6AE6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71F9C-756F-490A-B3B7-0A228124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8B2F-DE1B-4A3D-B8C8-67D21CC684A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AC3CF-2AE5-4833-AAED-29A36C64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E038-9E39-46C3-94A6-92D6170B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AA59-0D4B-4257-9523-1BEA9AB72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8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705C-C75E-4DCD-A18F-D8DE2CD8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9648D-748B-4B4A-9A45-24D935C67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8972F-A7F3-4002-9DF7-61F42F5E6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60CD1-9841-45FB-974C-7AA59CCF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8B2F-DE1B-4A3D-B8C8-67D21CC684A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D0E14-AE4D-4609-9190-530F4002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5F1FA-5346-4C6A-B9D8-C1011082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AA59-0D4B-4257-9523-1BEA9AB72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F33F-67ED-4513-B91A-ECF0F400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48F22-D15C-4020-A80C-379813D05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6D616-DBC3-4F87-992B-3214807F3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64E3F-6F3D-46C4-844E-7D8D5B27C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FD2D8-6A0C-4FDE-9736-46ACE4847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BB310-ABD0-4DA8-88FA-4ED2FE7D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8B2F-DE1B-4A3D-B8C8-67D21CC684A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FB34D-CFA9-4704-8512-C7589C1E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05C27-BD4D-43A3-8EB8-39DE0314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AA59-0D4B-4257-9523-1BEA9AB72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3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CA2A-2A9F-400A-96F6-48321541A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5213C-F8B5-49A3-A272-4837F3F8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8B2F-DE1B-4A3D-B8C8-67D21CC684A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B4469-0CF0-4F7C-B474-09EF4653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B46A5-CAA5-45DE-8DCE-4CF152DF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AA59-0D4B-4257-9523-1BEA9AB72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3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82A61-3AFE-4E72-BB64-1E6153A1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8B2F-DE1B-4A3D-B8C8-67D21CC684A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B8718-68E9-4CC7-A2A3-F025D5AB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17D9F-9495-4A1B-9545-B6CA7C1C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AA59-0D4B-4257-9523-1BEA9AB72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4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B7A4-A220-4BCD-81BC-B040F4BC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3522-1145-4D0A-ACA1-082F490A2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DE6B4-AA51-48AF-8B73-DB426AAE9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EA1AE-A456-4E9C-BBA7-979C9E91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8B2F-DE1B-4A3D-B8C8-67D21CC684A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A83CD-E226-4A70-8CC9-8246EBD0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7C51D-EB98-403D-8450-9FE92DF6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AA59-0D4B-4257-9523-1BEA9AB72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2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0DE4-F07A-4D30-B49A-239799A5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776D4-9813-4289-842E-B7680A7D0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C52EF-24F0-45E6-AED3-58B50B03D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213CD-EB6A-44D8-81FE-42EB3A03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8B2F-DE1B-4A3D-B8C8-67D21CC684A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FD8B3-9DC6-4CC2-A9AF-50C7591D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1CD49-2747-4156-86D9-D73A78CE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AA59-0D4B-4257-9523-1BEA9AB72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5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0826B-6EA9-4D58-B84C-883664DF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F5FA9-E70D-4A8C-8CF3-093A0DAD4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EA3F4-C982-44C6-B6CE-D0FC31874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08B2F-DE1B-4A3D-B8C8-67D21CC684A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FE16C-2079-478C-844A-2D50201DE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A8EF6-CED1-43F7-A0B1-711AB01D9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BAA59-0D4B-4257-9523-1BEA9AB72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3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B5F9F2-8AF0-4804-A641-3F4B37225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0"/>
            <a:ext cx="11112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4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DC2E5B-425D-4737-B623-6A009C851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8" y="12396"/>
            <a:ext cx="11092412" cy="684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8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87FA-6FE3-4CB8-9407-1D41D2D0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3E1AF-230E-4EA2-A9D3-305D0C0C74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Call:</a:t>
            </a:r>
          </a:p>
          <a:p>
            <a:r>
              <a:rPr lang="en-US" dirty="0" err="1"/>
              <a:t>lm</a:t>
            </a:r>
            <a:r>
              <a:rPr lang="en-US" dirty="0"/>
              <a:t>(formula = </a:t>
            </a:r>
            <a:r>
              <a:rPr lang="en-US" dirty="0" err="1"/>
              <a:t>flies_in_treat</a:t>
            </a:r>
            <a:r>
              <a:rPr lang="en-US" dirty="0"/>
              <a:t> ~ microbe, data = data)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Residuals:</a:t>
            </a:r>
          </a:p>
          <a:p>
            <a:r>
              <a:rPr lang="en-US" dirty="0"/>
              <a:t>    Min      1Q  Median      3Q     Max </a:t>
            </a:r>
          </a:p>
          <a:p>
            <a:r>
              <a:rPr lang="en-US" dirty="0"/>
              <a:t>-9.8889 -2.8889  0.1111  3.1111  9.1111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Coefficients:</a:t>
            </a:r>
          </a:p>
          <a:p>
            <a:r>
              <a:rPr lang="en-US" dirty="0"/>
              <a:t>             Estimate Std. Error t value </a:t>
            </a:r>
            <a:r>
              <a:rPr lang="en-US" dirty="0" err="1"/>
              <a:t>Pr</a:t>
            </a:r>
            <a:r>
              <a:rPr lang="en-US" dirty="0"/>
              <a:t>(&gt;|t|)    </a:t>
            </a:r>
          </a:p>
          <a:p>
            <a:r>
              <a:rPr lang="en-US" dirty="0"/>
              <a:t>(Intercept)    9.8889     1.5564   6.354 7.21e-08 ***</a:t>
            </a:r>
          </a:p>
          <a:p>
            <a:r>
              <a:rPr lang="en-US" dirty="0"/>
              <a:t>microbeC0189  -0.5556     2.2011  -0.252   0.8018    </a:t>
            </a:r>
          </a:p>
          <a:p>
            <a:r>
              <a:rPr lang="en-US" dirty="0"/>
              <a:t>microbeC0620   1.0000     2.2011   0.454   0.6516    </a:t>
            </a:r>
          </a:p>
          <a:p>
            <a:r>
              <a:rPr lang="en-US" dirty="0"/>
              <a:t>microbeC0621  -5.7778     2.2011  -2.625   0.0116 *  </a:t>
            </a:r>
          </a:p>
          <a:p>
            <a:r>
              <a:rPr lang="en-US" dirty="0"/>
              <a:t>microbeC0633  -1.0000     2.2011  -0.454   0.6516    </a:t>
            </a:r>
          </a:p>
          <a:p>
            <a:r>
              <a:rPr lang="en-US" dirty="0"/>
              <a:t>microbeC0634  -0.7778     2.2011  -0.353   0.7254    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Residual standard error: 4.669 on 48 degrees of freedom</a:t>
            </a:r>
          </a:p>
          <a:p>
            <a:r>
              <a:rPr lang="en-US" dirty="0"/>
              <a:t>Multiple R-squared:  0.1933,	Adjusted R-squared:  0.1093 </a:t>
            </a:r>
          </a:p>
          <a:p>
            <a:r>
              <a:rPr lang="en-US" dirty="0"/>
              <a:t>F-statistic: 2.301 on 5 and 48 DF,  p-value: 0.05933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hat values (leverages) are all = 0.1111111</a:t>
            </a:r>
          </a:p>
          <a:p>
            <a:r>
              <a:rPr lang="en-US" dirty="0"/>
              <a:t> and there are no factor predictors; no plot no. 5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5A10E-E2CF-41F8-946A-137E1B9BBB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9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D0D9-9383-488E-B809-075F99D0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B939E-DF9A-4AC3-B232-3519BEE50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Call:</a:t>
            </a:r>
          </a:p>
          <a:p>
            <a:r>
              <a:rPr lang="en-US" dirty="0" err="1"/>
              <a:t>lm</a:t>
            </a:r>
            <a:r>
              <a:rPr lang="en-US" dirty="0"/>
              <a:t>(formula = observed ~ location, data = data0621)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Residuals:</a:t>
            </a:r>
          </a:p>
          <a:p>
            <a:r>
              <a:rPr lang="en-US" dirty="0"/>
              <a:t>    Min      1Q  Median      3Q     Max </a:t>
            </a:r>
          </a:p>
          <a:p>
            <a:r>
              <a:rPr lang="en-US" dirty="0"/>
              <a:t>-5.7778 -1.4444  0.2222  2.0556  8.2222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Coefficients:</a:t>
            </a:r>
          </a:p>
          <a:p>
            <a:r>
              <a:rPr lang="en-US" dirty="0"/>
              <a:t>                       Estimate Std. Error t value </a:t>
            </a:r>
            <a:r>
              <a:rPr lang="en-US" dirty="0" err="1"/>
              <a:t>Pr</a:t>
            </a:r>
            <a:r>
              <a:rPr lang="en-US" dirty="0"/>
              <a:t>(&gt;|t|)    </a:t>
            </a:r>
          </a:p>
          <a:p>
            <a:r>
              <a:rPr lang="en-US" dirty="0"/>
              <a:t>(Intercept)               8.778      1.118   7.851 4.39e-08 ***</a:t>
            </a:r>
          </a:p>
          <a:p>
            <a:r>
              <a:rPr lang="en-US" dirty="0" err="1"/>
              <a:t>locationflies_in_treat</a:t>
            </a:r>
            <a:r>
              <a:rPr lang="en-US" dirty="0"/>
              <a:t>   -4.667      1.581  -2.951 0.006962 ** </a:t>
            </a:r>
          </a:p>
          <a:p>
            <a:r>
              <a:rPr lang="en-US" dirty="0" err="1"/>
              <a:t>locationflies_outside</a:t>
            </a:r>
            <a:r>
              <a:rPr lang="en-US" dirty="0"/>
              <a:t>    -6.000      1.581  -3.795 0.000884 ***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Residual standard error: 3.354 on 24 degrees of freedom</a:t>
            </a:r>
          </a:p>
          <a:p>
            <a:r>
              <a:rPr lang="en-US" dirty="0"/>
              <a:t>Multiple R-squared:  0.3982,	Adjusted R-squared:  0.3481 </a:t>
            </a:r>
          </a:p>
          <a:p>
            <a:r>
              <a:rPr lang="en-US" dirty="0"/>
              <a:t>F-statistic: 7.941 on 2 and 24 DF,  p-value: 0.002256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hat values (leverages) are all = 0.1111111</a:t>
            </a:r>
          </a:p>
          <a:p>
            <a:r>
              <a:rPr lang="en-US" dirty="0"/>
              <a:t> and there are no factor predictors; no plot no. 5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4EFB0-E51D-40FD-AD29-B1EFC74A64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6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D0D9-9383-488E-B809-075F99D0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B939E-DF9A-4AC3-B232-3519BEE50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Call:</a:t>
            </a:r>
          </a:p>
          <a:p>
            <a:r>
              <a:rPr lang="en-US" dirty="0" err="1"/>
              <a:t>lm</a:t>
            </a:r>
            <a:r>
              <a:rPr lang="en-US" dirty="0"/>
              <a:t>(formula = observed ~ location, data = data0620)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Residuals:</a:t>
            </a:r>
          </a:p>
          <a:p>
            <a:r>
              <a:rPr lang="en-US" dirty="0"/>
              <a:t>    Min      1Q  Median      3Q     Max </a:t>
            </a:r>
          </a:p>
          <a:p>
            <a:r>
              <a:rPr lang="en-US" dirty="0"/>
              <a:t>-6.2222 -2.2222 -0.8889  1.8333  7.7778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Coefficients:</a:t>
            </a:r>
          </a:p>
          <a:p>
            <a:r>
              <a:rPr lang="en-US" dirty="0"/>
              <a:t>                       Estimate Std. Error t value </a:t>
            </a:r>
            <a:r>
              <a:rPr lang="en-US" dirty="0" err="1"/>
              <a:t>Pr</a:t>
            </a:r>
            <a:r>
              <a:rPr lang="en-US" dirty="0"/>
              <a:t>(&gt;|t|)    </a:t>
            </a:r>
          </a:p>
          <a:p>
            <a:r>
              <a:rPr lang="en-US" dirty="0"/>
              <a:t>(Intercept)               6.222      1.115   5.579 9.67e-06 ***</a:t>
            </a:r>
          </a:p>
          <a:p>
            <a:r>
              <a:rPr lang="en-US" dirty="0" err="1"/>
              <a:t>locationflies_in_treat</a:t>
            </a:r>
            <a:r>
              <a:rPr lang="en-US" dirty="0"/>
              <a:t>    4.667      1.577   2.959  0.00684 ** </a:t>
            </a:r>
          </a:p>
          <a:p>
            <a:r>
              <a:rPr lang="en-US" dirty="0" err="1"/>
              <a:t>locationflies_outside</a:t>
            </a:r>
            <a:r>
              <a:rPr lang="en-US" dirty="0"/>
              <a:t>    -3.778      1.577  -2.395  0.02477 *  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Residual standard error: 3.346 on 24 degrees of freedom</a:t>
            </a:r>
          </a:p>
          <a:p>
            <a:r>
              <a:rPr lang="en-US" dirty="0"/>
              <a:t>Multiple R-squared:  0.5452,	Adjusted R-squared:  0.5073 </a:t>
            </a:r>
          </a:p>
          <a:p>
            <a:r>
              <a:rPr lang="en-US" dirty="0"/>
              <a:t>F-statistic: 14.39 on 2 and 24 DF,  p-value: 7.831e-05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hat values (leverages) are all = 0.1111111</a:t>
            </a:r>
          </a:p>
          <a:p>
            <a:r>
              <a:rPr lang="en-US" dirty="0"/>
              <a:t> and there are no factor predictors; no plot no. 5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4EFB0-E51D-40FD-AD29-B1EFC74A64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7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D0D9-9383-488E-B809-075F99D0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B939E-DF9A-4AC3-B232-3519BEE50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Call:</a:t>
            </a:r>
          </a:p>
          <a:p>
            <a:r>
              <a:rPr lang="en-US" dirty="0" err="1"/>
              <a:t>lm</a:t>
            </a:r>
            <a:r>
              <a:rPr lang="en-US" dirty="0"/>
              <a:t>(formula = observed ~ location, data = data0633)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Residuals:</a:t>
            </a:r>
          </a:p>
          <a:p>
            <a:r>
              <a:rPr lang="en-US" dirty="0"/>
              <a:t>    Min      1Q  Median      3Q     Max </a:t>
            </a:r>
          </a:p>
          <a:p>
            <a:r>
              <a:rPr lang="en-US" dirty="0"/>
              <a:t>-8.8889 -2.0556  0.1111  1.5556  9.1111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Coefficients:</a:t>
            </a:r>
          </a:p>
          <a:p>
            <a:r>
              <a:rPr lang="en-US" dirty="0"/>
              <a:t>                       Estimate Std. Error t value </a:t>
            </a:r>
            <a:r>
              <a:rPr lang="en-US" dirty="0" err="1"/>
              <a:t>Pr</a:t>
            </a:r>
            <a:r>
              <a:rPr lang="en-US" dirty="0"/>
              <a:t>(&gt;|t|)   </a:t>
            </a:r>
          </a:p>
          <a:p>
            <a:r>
              <a:rPr lang="en-US" dirty="0"/>
              <a:t>(Intercept)              4.2222     1.2222   3.455  0.00206 **</a:t>
            </a:r>
          </a:p>
          <a:p>
            <a:r>
              <a:rPr lang="en-US" dirty="0" err="1"/>
              <a:t>locationflies_in_treat</a:t>
            </a:r>
            <a:r>
              <a:rPr lang="en-US" dirty="0"/>
              <a:t>   4.6667     1.7285   2.700  0.01251 * </a:t>
            </a:r>
          </a:p>
          <a:p>
            <a:r>
              <a:rPr lang="en-US" dirty="0" err="1"/>
              <a:t>locationflies_outside</a:t>
            </a:r>
            <a:r>
              <a:rPr lang="en-US" dirty="0"/>
              <a:t>   -0.7778     1.7285  -0.450  0.65677   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Residual standard error: 3.667 on 24 degrees of freedom</a:t>
            </a:r>
          </a:p>
          <a:p>
            <a:r>
              <a:rPr lang="en-US" dirty="0"/>
              <a:t>Multiple R-squared:  0.326,	Adjusted R-squared:  0.2698 </a:t>
            </a:r>
          </a:p>
          <a:p>
            <a:r>
              <a:rPr lang="en-US" dirty="0"/>
              <a:t>F-statistic: 5.804 on 2 and 24 DF,  p-value: 0.008787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hat values (leverages) are all = 0.1111111</a:t>
            </a:r>
          </a:p>
          <a:p>
            <a:r>
              <a:rPr lang="en-US" dirty="0"/>
              <a:t> and there are no factor predictors; no plot no. 5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4EFB0-E51D-40FD-AD29-B1EFC74A64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1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D0D9-9383-488E-B809-075F99D0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B939E-DF9A-4AC3-B232-3519BEE50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Call:</a:t>
            </a:r>
          </a:p>
          <a:p>
            <a:r>
              <a:rPr lang="en-US" dirty="0" err="1"/>
              <a:t>lm</a:t>
            </a:r>
            <a:r>
              <a:rPr lang="en-US" dirty="0"/>
              <a:t>(formula = observed ~ location, data = data0185)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Residuals:</a:t>
            </a:r>
          </a:p>
          <a:p>
            <a:r>
              <a:rPr lang="en-US" dirty="0"/>
              <a:t>   Min     1Q Median     3Q    Max </a:t>
            </a:r>
          </a:p>
          <a:p>
            <a:r>
              <a:rPr lang="en-US" dirty="0"/>
              <a:t>-9.889 -2.667  0.000  3.056  7.556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Coefficients:</a:t>
            </a:r>
          </a:p>
          <a:p>
            <a:r>
              <a:rPr lang="en-US" dirty="0"/>
              <a:t>                       Estimate Std. Error t value </a:t>
            </a:r>
            <a:r>
              <a:rPr lang="en-US" dirty="0" err="1"/>
              <a:t>Pr</a:t>
            </a:r>
            <a:r>
              <a:rPr lang="en-US" dirty="0"/>
              <a:t>(&gt;|t|)    </a:t>
            </a:r>
          </a:p>
          <a:p>
            <a:r>
              <a:rPr lang="en-US" dirty="0"/>
              <a:t>(Intercept)               5.444      1.429   3.810 0.000851 ***</a:t>
            </a:r>
          </a:p>
          <a:p>
            <a:r>
              <a:rPr lang="en-US" dirty="0" err="1"/>
              <a:t>locationflies_in_treat</a:t>
            </a:r>
            <a:r>
              <a:rPr lang="en-US" dirty="0"/>
              <a:t>    4.444      2.021   2.199 0.037744 *  </a:t>
            </a:r>
          </a:p>
          <a:p>
            <a:r>
              <a:rPr lang="en-US" dirty="0" err="1"/>
              <a:t>locationflies_outside</a:t>
            </a:r>
            <a:r>
              <a:rPr lang="en-US" dirty="0"/>
              <a:t>    -2.444      2.021  -1.210 0.238238    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Residual standard error: 4.287 on 24 degrees of freedom</a:t>
            </a:r>
          </a:p>
          <a:p>
            <a:r>
              <a:rPr lang="en-US" dirty="0"/>
              <a:t>Multiple R-squared:  0.3323,	Adjusted R-squared:  0.2767 </a:t>
            </a:r>
          </a:p>
          <a:p>
            <a:r>
              <a:rPr lang="en-US" dirty="0"/>
              <a:t>F-statistic: 5.973 on 2 and 24 DF,  p-value: 0.007849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hat values (leverages) are all = 0.1111111</a:t>
            </a:r>
          </a:p>
          <a:p>
            <a:r>
              <a:rPr lang="en-US" dirty="0"/>
              <a:t> and there are no factor predictors; no plot no. 5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4EFB0-E51D-40FD-AD29-B1EFC74A64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6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D0D9-9383-488E-B809-075F99D0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B939E-DF9A-4AC3-B232-3519BEE50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Call:</a:t>
            </a:r>
          </a:p>
          <a:p>
            <a:r>
              <a:rPr lang="en-US" dirty="0" err="1"/>
              <a:t>lm</a:t>
            </a:r>
            <a:r>
              <a:rPr lang="en-US" dirty="0"/>
              <a:t>(formula = observed ~ location, data = data0189)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Residuals:</a:t>
            </a:r>
          </a:p>
          <a:p>
            <a:r>
              <a:rPr lang="en-US" dirty="0"/>
              <a:t>   Min     1Q Median     3Q    Max </a:t>
            </a:r>
          </a:p>
          <a:p>
            <a:r>
              <a:rPr lang="en-US" dirty="0"/>
              <a:t>-7.333 -1.778  0.000  1.722  5.667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Coefficients:</a:t>
            </a:r>
          </a:p>
          <a:p>
            <a:r>
              <a:rPr lang="en-US" dirty="0"/>
              <a:t>                       Estimate Std. Error t value </a:t>
            </a:r>
            <a:r>
              <a:rPr lang="en-US" dirty="0" err="1"/>
              <a:t>Pr</a:t>
            </a:r>
            <a:r>
              <a:rPr lang="en-US" dirty="0"/>
              <a:t>(&gt;|t|)    </a:t>
            </a:r>
          </a:p>
          <a:p>
            <a:r>
              <a:rPr lang="en-US" dirty="0"/>
              <a:t>(Intercept)               5.556      1.005   5.527  1.1e-05 ***</a:t>
            </a:r>
          </a:p>
          <a:p>
            <a:r>
              <a:rPr lang="en-US" dirty="0" err="1"/>
              <a:t>locationflies_in_treat</a:t>
            </a:r>
            <a:r>
              <a:rPr lang="en-US" dirty="0"/>
              <a:t>    3.778      1.421   2.658   0.0138 *  </a:t>
            </a:r>
          </a:p>
          <a:p>
            <a:r>
              <a:rPr lang="en-US" dirty="0" err="1"/>
              <a:t>locationflies_outside</a:t>
            </a:r>
            <a:r>
              <a:rPr lang="en-US" dirty="0"/>
              <a:t>    -3.556      1.421  -2.501   0.0196 *  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Residual standard error: 3.015 on 24 degrees of freedom</a:t>
            </a:r>
          </a:p>
          <a:p>
            <a:r>
              <a:rPr lang="en-US" dirty="0"/>
              <a:t>Multiple R-squared:  0.5259,	Adjusted R-squared:  0.4864 </a:t>
            </a:r>
          </a:p>
          <a:p>
            <a:r>
              <a:rPr lang="en-US" dirty="0"/>
              <a:t>F-statistic: 13.31 on 2 and 24 DF,  p-value: 0.0001289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hat values (leverages) are all = 0.1111111</a:t>
            </a:r>
          </a:p>
          <a:p>
            <a:r>
              <a:rPr lang="en-US" dirty="0"/>
              <a:t> and there are no factor predictors; no plot no. 5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4EFB0-E51D-40FD-AD29-B1EFC74A64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60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D0D9-9383-488E-B809-075F99D0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B939E-DF9A-4AC3-B232-3519BEE50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Call:</a:t>
            </a:r>
          </a:p>
          <a:p>
            <a:r>
              <a:rPr lang="en-US" dirty="0" err="1"/>
              <a:t>lm</a:t>
            </a:r>
            <a:r>
              <a:rPr lang="en-US" dirty="0"/>
              <a:t>(formula = observed ~ location, data = data0634)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Residuals:</a:t>
            </a:r>
          </a:p>
          <a:p>
            <a:r>
              <a:rPr lang="en-US" dirty="0"/>
              <a:t>    Min      1Q  Median      3Q     Max </a:t>
            </a:r>
          </a:p>
          <a:p>
            <a:r>
              <a:rPr lang="en-US" dirty="0"/>
              <a:t>-9.1111 -2.2222 -0.2222  2.8333  7.8889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Coefficients:</a:t>
            </a:r>
          </a:p>
          <a:p>
            <a:r>
              <a:rPr lang="en-US" dirty="0"/>
              <a:t>                       Estimate Std. Error t value </a:t>
            </a:r>
            <a:r>
              <a:rPr lang="en-US" dirty="0" err="1"/>
              <a:t>Pr</a:t>
            </a:r>
            <a:r>
              <a:rPr lang="en-US" dirty="0"/>
              <a:t>(&gt;|t|)   </a:t>
            </a:r>
          </a:p>
          <a:p>
            <a:r>
              <a:rPr lang="en-US" dirty="0"/>
              <a:t>(Intercept)               4.222      1.269   3.326  0.00282 **</a:t>
            </a:r>
          </a:p>
          <a:p>
            <a:r>
              <a:rPr lang="en-US" dirty="0" err="1"/>
              <a:t>locationflies_in_treat</a:t>
            </a:r>
            <a:r>
              <a:rPr lang="en-US" dirty="0"/>
              <a:t>    4.889      1.795   2.724  0.01185 * </a:t>
            </a:r>
          </a:p>
          <a:p>
            <a:r>
              <a:rPr lang="en-US" dirty="0" err="1"/>
              <a:t>locationflies_outside</a:t>
            </a:r>
            <a:r>
              <a:rPr lang="en-US" dirty="0"/>
              <a:t>    -2.000      1.795  -1.114  0.27624   </a:t>
            </a:r>
          </a:p>
          <a:p>
            <a:r>
              <a:rPr lang="en-US" dirty="0"/>
              <a:t>---</a:t>
            </a:r>
          </a:p>
          <a:p>
            <a:r>
              <a:rPr lang="en-US" dirty="0" err="1"/>
              <a:t>Signif</a:t>
            </a:r>
            <a:r>
              <a:rPr lang="en-US" dirty="0"/>
              <a:t>. codes:  0 ‘***’ 0.001 ‘**’ 0.01 ‘*’ 0.05 ‘.’ 0.1 ‘ ’ 1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Residual standard error: 3.808 on 24 degrees of freedom</a:t>
            </a:r>
          </a:p>
          <a:p>
            <a:r>
              <a:rPr lang="en-US" dirty="0"/>
              <a:t>Multiple R-squared:  0.3938,	Adjusted R-squared:  0.3433 </a:t>
            </a:r>
          </a:p>
          <a:p>
            <a:r>
              <a:rPr lang="en-US" dirty="0"/>
              <a:t>F-statistic: 7.796 on 2 and 24 DF,  p-value: 0.002462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hat values (leverages) are all = 0.1111111</a:t>
            </a:r>
          </a:p>
          <a:p>
            <a:r>
              <a:rPr lang="en-US" dirty="0"/>
              <a:t> and there are no factor predictors; no plot no. 5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4EFB0-E51D-40FD-AD29-B1EFC74A64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102</Words>
  <Application>Microsoft Office PowerPoint</Application>
  <PresentationFormat>Widescreen</PresentationFormat>
  <Paragraphs>150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Brown, James T. - ARS</dc:creator>
  <cp:lastModifiedBy>Brown, James T. - ARS</cp:lastModifiedBy>
  <cp:revision>2</cp:revision>
  <dcterms:created xsi:type="dcterms:W3CDTF">2019-08-07T13:36:29Z</dcterms:created>
  <dcterms:modified xsi:type="dcterms:W3CDTF">2019-08-26T18:01:22Z</dcterms:modified>
</cp:coreProperties>
</file>