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80" r:id="rId4"/>
    <p:sldId id="28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2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E9480-CD13-4303-A825-01B578552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0C726-4142-408D-A24C-BAB9398B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6C122-9D88-4170-A04B-63652A98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AF81-8CE9-4107-AF77-0CF5A5DDB9E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ACCA-88EB-4A66-96FD-DAE869B9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EED00-0D91-4786-B378-C424C729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DEC3-3551-4445-9419-DFE0DE18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EC8F-18FF-4A38-932B-68B3D846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B82A4-907F-47D6-AF17-EE959C2F7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C77C3-09FF-4319-BC8C-1FEE54FCA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AF81-8CE9-4107-AF77-0CF5A5DDB9E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DBCA2-1D4A-4968-A23B-EF8BB9D7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D6BBE-42CA-4E78-935D-3B40425A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DEC3-3551-4445-9419-DFE0DE18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9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2F00A7-B291-4451-803A-90E6C3F4A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A9873-D9A0-46DC-BA90-C005E88FB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9E6D8-E877-4D5C-926F-4A0DCC49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AF81-8CE9-4107-AF77-0CF5A5DDB9E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59C24-35AF-451A-BB74-1B362B2A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A161F-304F-4855-AED9-46E98CC3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DEC3-3551-4445-9419-DFE0DE18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9674-15E7-47B0-9823-0B3F22D42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40589-F328-48A9-B29F-4830E5159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F5B29-DE54-4376-B5FB-A47A7B49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AF81-8CE9-4107-AF77-0CF5A5DDB9E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5F621-3FD5-46FB-B709-F0579622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1E9E3-9EE0-4523-BA21-63DFB395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DEC3-3551-4445-9419-DFE0DE18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1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3E25-8D65-4780-9DB5-60D79772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54627-676E-4B0D-810F-C48E35CE5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D03-1457-4693-A5F2-E56F5A64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AF81-8CE9-4107-AF77-0CF5A5DDB9E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AFBF7-7ED5-4125-8E0C-B0CF841C0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B065A-0D2F-4CC3-AEC6-FC7A26F2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DEC3-3551-4445-9419-DFE0DE18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669F-98AF-47BA-8377-F679ACF7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4E4EE-265E-43A5-8091-A9BD632A5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71A5A-4E35-4E3B-A655-E2FFAF669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EF842-C94D-4CC5-94DF-B81F7E74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AF81-8CE9-4107-AF77-0CF5A5DDB9E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AF774-3638-4EB3-B47C-12931DC23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7234A-215E-4B34-B62C-E896A1B7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DEC3-3551-4445-9419-DFE0DE18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7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334A8-15B1-47F9-BF66-D8ED0F19A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0F039-C2E6-499E-B9CE-866066715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5C521-7D31-407C-81DA-BF572729D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479D4-A6BF-452A-AEAF-287DF65CA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4C4D2-1708-4B87-B14B-2CD4DC0E6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03F51-D4FF-47A4-8336-70A54A11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AF81-8CE9-4107-AF77-0CF5A5DDB9E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0DCB83-F8B8-46B8-AB3F-4607785F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A6CCD3-0F4A-4D68-AAF3-BBEF549F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DEC3-3551-4445-9419-DFE0DE18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1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795A-575C-4F74-B38D-618EF553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8DA10-0A7B-4D4E-934B-87A6404CE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AF81-8CE9-4107-AF77-0CF5A5DDB9E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D37B8-227B-43FE-BC8F-EA577074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335E1-568B-4B88-9300-20C0285A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DEC3-3551-4445-9419-DFE0DE18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2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E8A8D4-3001-4600-82AA-B1EF2064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AF81-8CE9-4107-AF77-0CF5A5DDB9E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BE8D2-FBF1-4345-9D57-548B31B8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48E46-4F6D-42A2-883A-5E98B297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DEC3-3551-4445-9419-DFE0DE18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1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B1AE-5E71-4F1A-9C70-27587D44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77077-E0A4-40A7-8224-3966A6D47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D47B0-8575-4EA5-BF9F-681DE8F35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8DA53-796E-434E-BE95-E48C4BC8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AF81-8CE9-4107-AF77-0CF5A5DDB9E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330BB-0DA9-4EF6-9EFF-3D4AE8E3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C148A-FF1F-425A-A687-4559C7FE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DEC3-3551-4445-9419-DFE0DE18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99F76-2579-41D4-B96C-F917E5E36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B1189-B045-41EC-97D7-FFFA186C3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8D41B-F8A0-47D2-B73F-7D231B78B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9F248-2757-438A-8CCE-97C52C4F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AF81-8CE9-4107-AF77-0CF5A5DDB9E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093AE-AB66-40E5-92DB-8C9A6B76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2A23C-FAA8-4E61-93A7-AB8C6693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DEC3-3551-4445-9419-DFE0DE18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1EBA2-1CE3-4801-BDCE-B4C2D361E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EC8BA-29A6-4C62-B315-F4B86922F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B89C9-3D08-4D4B-8F07-193A46943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8AF81-8CE9-4107-AF77-0CF5A5DDB9E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5EA08-59BE-4127-8442-F7FB1C146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30ED1-2C19-4E2D-9C73-09B1CD82A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EDEC3-3551-4445-9419-DFE0DE18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1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2D1C4A-30FE-49F0-A57B-FAC8EE7E665D}"/>
              </a:ext>
            </a:extLst>
          </p:cNvPr>
          <p:cNvSpPr txBox="1"/>
          <p:nvPr/>
        </p:nvSpPr>
        <p:spPr>
          <a:xfrm>
            <a:off x="2874809" y="4723085"/>
            <a:ext cx="66666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Multidimensional scaling (MDS) using principal coordinates analysis (</a:t>
            </a:r>
            <a:r>
              <a:rPr lang="en-US" sz="1400" dirty="0" err="1"/>
              <a:t>PCoA</a:t>
            </a:r>
            <a:r>
              <a:rPr lang="en-US" sz="1400" dirty="0"/>
              <a:t>) of a Bray-Curtis distance matrix comparing the volatile composition between </a:t>
            </a:r>
            <a:r>
              <a:rPr lang="en-US" sz="1400" i="1" dirty="0" err="1"/>
              <a:t>Frigoribacterium</a:t>
            </a:r>
            <a:r>
              <a:rPr lang="en-US" sz="1400" i="1" dirty="0"/>
              <a:t> </a:t>
            </a:r>
            <a:r>
              <a:rPr lang="en-US" sz="1400" i="1" dirty="0" err="1"/>
              <a:t>faeni</a:t>
            </a:r>
            <a:r>
              <a:rPr lang="en-US" sz="1400" i="1" dirty="0"/>
              <a:t> </a:t>
            </a:r>
            <a:r>
              <a:rPr lang="en-US" sz="1400" dirty="0"/>
              <a:t>and </a:t>
            </a:r>
            <a:r>
              <a:rPr lang="en-US" sz="1400" i="1" dirty="0" err="1"/>
              <a:t>Pantoea</a:t>
            </a:r>
            <a:r>
              <a:rPr lang="en-US" sz="1400" i="1" dirty="0"/>
              <a:t> </a:t>
            </a:r>
            <a:r>
              <a:rPr lang="en-US" sz="1400" i="1" dirty="0" err="1"/>
              <a:t>agglormerans</a:t>
            </a:r>
            <a:r>
              <a:rPr lang="en-US" sz="1400" i="1" dirty="0"/>
              <a:t>. </a:t>
            </a:r>
            <a:r>
              <a:rPr lang="en-US" sz="1400" dirty="0"/>
              <a:t>Microbes were inoculated into liquid LB broth and 10% blueberry juice and each solution contained only one microbe species. Marker shapes represent the microbes and colors represent the hour when volatiles were collected. Axis.1 explained 61.5% of the variance and Axis.2 explained 47.3% of the variance.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BD8DB8-A3B5-4BCF-AA04-7AAFC37DD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809" y="606175"/>
            <a:ext cx="6670919" cy="411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3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1348-EEE4-42F5-9BB1-4D437479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22597"/>
            <a:ext cx="3932237" cy="664828"/>
          </a:xfrm>
        </p:spPr>
        <p:txBody>
          <a:bodyPr/>
          <a:lstStyle/>
          <a:p>
            <a:r>
              <a:rPr lang="en-US" i="1" dirty="0"/>
              <a:t>F. </a:t>
            </a:r>
            <a:r>
              <a:rPr lang="en-US" i="1" dirty="0" err="1"/>
              <a:t>faeni</a:t>
            </a:r>
            <a:r>
              <a:rPr lang="en-US" i="1" dirty="0"/>
              <a:t> target </a:t>
            </a:r>
            <a:r>
              <a:rPr lang="en-US" dirty="0"/>
              <a:t>VOCs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E5DD9-9A4A-4EA9-89E6-779CEA3B2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33182"/>
            <a:ext cx="3932237" cy="4635806"/>
          </a:xfrm>
        </p:spPr>
        <p:txBody>
          <a:bodyPr>
            <a:normAutofit/>
          </a:bodyPr>
          <a:lstStyle/>
          <a:p>
            <a:r>
              <a:rPr lang="en-US" dirty="0"/>
              <a:t>Carbonic acid, dimethyl ester</a:t>
            </a:r>
          </a:p>
          <a:p>
            <a:r>
              <a:rPr lang="en-US" dirty="0"/>
              <a:t>2-Nonanone</a:t>
            </a:r>
          </a:p>
          <a:p>
            <a:r>
              <a:rPr lang="en-US" dirty="0"/>
              <a:t>Benzene, 1,3-bis(1,1-dimethylethyl)-</a:t>
            </a:r>
          </a:p>
          <a:p>
            <a:r>
              <a:rPr lang="en-US" dirty="0"/>
              <a:t>Pyrazine, 3-ethyl-2,5-dimethyl-</a:t>
            </a:r>
          </a:p>
          <a:p>
            <a:r>
              <a:rPr lang="en-US" dirty="0" err="1"/>
              <a:t>Bicyclo</a:t>
            </a:r>
            <a:r>
              <a:rPr lang="en-US" dirty="0"/>
              <a:t>[2.2.1]heptan-2-ol, 1,7,7-trimethyl-, (1S-endo)-</a:t>
            </a:r>
          </a:p>
          <a:p>
            <a:r>
              <a:rPr lang="en-US" dirty="0"/>
              <a:t>1-Propanol, 3-(</a:t>
            </a:r>
            <a:r>
              <a:rPr lang="en-US" dirty="0" err="1"/>
              <a:t>methylthio</a:t>
            </a:r>
            <a:r>
              <a:rPr lang="en-US" dirty="0"/>
              <a:t>)-</a:t>
            </a:r>
          </a:p>
          <a:p>
            <a:r>
              <a:rPr lang="en-US" dirty="0"/>
              <a:t>(-)-Myrtenol</a:t>
            </a:r>
          </a:p>
          <a:p>
            <a:r>
              <a:rPr lang="en-US" dirty="0"/>
              <a:t>3-Cyclohexene-1-ethanol, .beta.,4-dimethyl-</a:t>
            </a:r>
          </a:p>
          <a:p>
            <a:r>
              <a:rPr lang="en-US" dirty="0"/>
              <a:t>p-Mentha-1(7),8(10)-dien-9-ol</a:t>
            </a:r>
          </a:p>
          <a:p>
            <a:r>
              <a:rPr lang="en-US" dirty="0"/>
              <a:t>Eugenol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C27BB4-FBE6-48DF-AB81-A5A5415E5E5E}"/>
              </a:ext>
            </a:extLst>
          </p:cNvPr>
          <p:cNvSpPr txBox="1">
            <a:spLocks/>
          </p:cNvSpPr>
          <p:nvPr/>
        </p:nvSpPr>
        <p:spPr>
          <a:xfrm>
            <a:off x="6184972" y="322597"/>
            <a:ext cx="4921392" cy="6648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/>
              <a:t>P. </a:t>
            </a:r>
            <a:r>
              <a:rPr lang="en-US" i="1" dirty="0" err="1"/>
              <a:t>agglomerans</a:t>
            </a:r>
            <a:r>
              <a:rPr lang="en-US" i="1" dirty="0"/>
              <a:t> target </a:t>
            </a:r>
            <a:r>
              <a:rPr lang="en-US" dirty="0"/>
              <a:t>VOCs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91B2E4C-8EBE-4907-8A30-2EB98F2EB958}"/>
              </a:ext>
            </a:extLst>
          </p:cNvPr>
          <p:cNvSpPr txBox="1">
            <a:spLocks/>
          </p:cNvSpPr>
          <p:nvPr/>
        </p:nvSpPr>
        <p:spPr>
          <a:xfrm>
            <a:off x="6184974" y="1233182"/>
            <a:ext cx="3822056" cy="4635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Disulfide, dimethyl</a:t>
            </a:r>
          </a:p>
          <a:p>
            <a:r>
              <a:rPr lang="en-US" sz="1400" dirty="0"/>
              <a:t>1-Butanol, 3-methyl-, acetate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Heptanal</a:t>
            </a:r>
          </a:p>
          <a:p>
            <a:r>
              <a:rPr lang="en-US" sz="1400" dirty="0"/>
              <a:t>2-Hexenal, (E)-</a:t>
            </a:r>
          </a:p>
          <a:p>
            <a:r>
              <a:rPr lang="en-US" sz="1400" dirty="0"/>
              <a:t>Acetoin</a:t>
            </a:r>
          </a:p>
          <a:p>
            <a:r>
              <a:rPr lang="en-US" sz="1400" dirty="0"/>
              <a:t>1-Heptanol</a:t>
            </a:r>
          </a:p>
          <a:p>
            <a:r>
              <a:rPr lang="en-US" sz="1400" dirty="0"/>
              <a:t>Furfural</a:t>
            </a:r>
          </a:p>
          <a:p>
            <a:r>
              <a:rPr lang="en-US" sz="1400" dirty="0"/>
              <a:t>1-Hexanol, 2-ethyl-</a:t>
            </a:r>
          </a:p>
          <a:p>
            <a:r>
              <a:rPr lang="en-US" sz="1400" dirty="0"/>
              <a:t>Benzonitrile</a:t>
            </a:r>
          </a:p>
          <a:p>
            <a:r>
              <a:rPr lang="en-US" sz="1400" dirty="0"/>
              <a:t>2-Furanmethanol</a:t>
            </a:r>
          </a:p>
          <a:p>
            <a:r>
              <a:rPr lang="en-US" sz="1400" dirty="0" err="1"/>
              <a:t>Mequinol</a:t>
            </a:r>
            <a:endParaRPr lang="en-US" sz="1400" dirty="0"/>
          </a:p>
          <a:p>
            <a:r>
              <a:rPr lang="en-US" sz="1400" dirty="0"/>
              <a:t>2H-Pyran-2-carboxaldehyde, 5,6-dihydro-</a:t>
            </a:r>
          </a:p>
          <a:p>
            <a:r>
              <a:rPr lang="en-US" sz="1400" dirty="0"/>
              <a:t>Phenol</a:t>
            </a:r>
          </a:p>
        </p:txBody>
      </p:sp>
    </p:spTree>
    <p:extLst>
      <p:ext uri="{BB962C8B-B14F-4D97-AF65-F5344CB8AC3E}">
        <p14:creationId xmlns:p14="http://schemas.microsoft.com/office/powerpoint/2010/main" val="236643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458D-70AA-44D4-8D6F-4BEE16795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E81B-7D3E-462A-BAF5-DBFA21E4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Mesh Cages</a:t>
            </a:r>
          </a:p>
          <a:p>
            <a:r>
              <a:rPr lang="en-US" dirty="0"/>
              <a:t>Trap Jars</a:t>
            </a:r>
          </a:p>
          <a:p>
            <a:pPr lvl="1"/>
            <a:r>
              <a:rPr lang="en-US" dirty="0"/>
              <a:t>4 oz ball jar</a:t>
            </a:r>
          </a:p>
          <a:p>
            <a:pPr lvl="1"/>
            <a:r>
              <a:rPr lang="en-US" dirty="0"/>
              <a:t>Metal lid ring</a:t>
            </a:r>
          </a:p>
          <a:p>
            <a:pPr lvl="1"/>
            <a:r>
              <a:rPr lang="en-US" dirty="0"/>
              <a:t>Teflon lid cover with 2 holes</a:t>
            </a:r>
          </a:p>
          <a:p>
            <a:pPr lvl="1"/>
            <a:r>
              <a:rPr lang="en-US" dirty="0"/>
              <a:t>1 septa covered hole</a:t>
            </a:r>
          </a:p>
          <a:p>
            <a:pPr lvl="1"/>
            <a:r>
              <a:rPr lang="en-US" dirty="0"/>
              <a:t>1 hole plugged with a centrifuge tube</a:t>
            </a:r>
          </a:p>
          <a:p>
            <a:r>
              <a:rPr lang="en-US" dirty="0"/>
              <a:t>Incubators</a:t>
            </a:r>
          </a:p>
          <a:p>
            <a:pPr lvl="1"/>
            <a:r>
              <a:rPr lang="en-US" dirty="0"/>
              <a:t>25 C, 60% rH, and 16:8 L:D</a:t>
            </a:r>
          </a:p>
        </p:txBody>
      </p:sp>
      <p:pic>
        <p:nvPicPr>
          <p:cNvPr id="7" name="Content Placeholder 7" descr="A picture containing indoor, wall, white, sitting&#10;&#10;Description generated with very high confidence">
            <a:extLst>
              <a:ext uri="{FF2B5EF4-FFF2-40B4-BE49-F238E27FC236}">
                <a16:creationId xmlns:a16="http://schemas.microsoft.com/office/drawing/2014/main" id="{3829A402-5672-4269-A3DA-179F0273D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173" y="3530218"/>
            <a:ext cx="2668349" cy="303042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9FB9B52-2F36-4BC3-A6C7-B51EBB8BD978}"/>
              </a:ext>
            </a:extLst>
          </p:cNvPr>
          <p:cNvGrpSpPr/>
          <p:nvPr/>
        </p:nvGrpSpPr>
        <p:grpSpPr>
          <a:xfrm>
            <a:off x="9584307" y="1690688"/>
            <a:ext cx="2286000" cy="2541660"/>
            <a:chOff x="9500417" y="2181138"/>
            <a:chExt cx="2286000" cy="2541660"/>
          </a:xfrm>
        </p:grpSpPr>
        <p:pic>
          <p:nvPicPr>
            <p:cNvPr id="8" name="Picture 6" descr="Mini Mason Jars In Bulk 4 Oz Ball Half Pint Wide Mouth Glass Bottles Jelly Jar With Ounce Walmart Love Blue">
              <a:extLst>
                <a:ext uri="{FF2B5EF4-FFF2-40B4-BE49-F238E27FC236}">
                  <a16:creationId xmlns:a16="http://schemas.microsoft.com/office/drawing/2014/main" id="{3CE8102F-9DD1-466C-8574-F64990E736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0417" y="2436798"/>
              <a:ext cx="2286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http://www.downloadclipart.net/thumb/24855-test-tube-icon.png">
              <a:extLst>
                <a:ext uri="{FF2B5EF4-FFF2-40B4-BE49-F238E27FC236}">
                  <a16:creationId xmlns:a16="http://schemas.microsoft.com/office/drawing/2014/main" id="{40DA1A2C-895B-439F-9100-C1D8D80D5D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829"/>
            <a:stretch/>
          </p:blipFill>
          <p:spPr bwMode="auto">
            <a:xfrm>
              <a:off x="9821715" y="2181138"/>
              <a:ext cx="670699" cy="830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Image result for inlet septa png">
              <a:extLst>
                <a:ext uri="{FF2B5EF4-FFF2-40B4-BE49-F238E27FC236}">
                  <a16:creationId xmlns:a16="http://schemas.microsoft.com/office/drawing/2014/main" id="{B61E10E0-634F-4853-BF59-4D8DC6B20F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94" t="26377" r="26898" b="26845"/>
            <a:stretch/>
          </p:blipFill>
          <p:spPr bwMode="auto">
            <a:xfrm rot="580014">
              <a:off x="10813712" y="2926448"/>
              <a:ext cx="180348" cy="170400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549892-1DBC-4AD5-BC46-5078A91680AE}"/>
              </a:ext>
            </a:extLst>
          </p:cNvPr>
          <p:cNvGrpSpPr/>
          <p:nvPr/>
        </p:nvGrpSpPr>
        <p:grpSpPr>
          <a:xfrm>
            <a:off x="5874625" y="771299"/>
            <a:ext cx="2932186" cy="2137026"/>
            <a:chOff x="1453575" y="719194"/>
            <a:chExt cx="3697829" cy="261990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787D116-2949-4B50-AD6F-CA13A19CE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2" t="14529" r="48575" b="13578"/>
            <a:stretch/>
          </p:blipFill>
          <p:spPr>
            <a:xfrm rot="5400000">
              <a:off x="1992536" y="180233"/>
              <a:ext cx="2619908" cy="3697829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1CEAC5B-EE94-4FAB-9A93-66DF31BBEB06}"/>
                </a:ext>
              </a:extLst>
            </p:cNvPr>
            <p:cNvGrpSpPr/>
            <p:nvPr/>
          </p:nvGrpSpPr>
          <p:grpSpPr>
            <a:xfrm>
              <a:off x="2670066" y="1522320"/>
              <a:ext cx="1273994" cy="1017143"/>
              <a:chOff x="6413583" y="2662996"/>
              <a:chExt cx="2258113" cy="165645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A1F3AF1E-E6C7-48BF-9232-1276D3BBA6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089169" y="3278987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ECED0B0B-290E-4107-B6E6-83A8399804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881974" y="3508781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3284C21F-A2C2-425D-825A-169C8D01F8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973600" y="3049193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37CE2ADD-6035-4552-A617-80FA5AEE37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240893" y="3508781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B45D328E-1D1F-42F0-B4FD-1506A4B2F1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666375" y="3278987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B5996895-C28C-4C2F-867D-B68E9EC599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809110" y="3103446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D6BF542-65A1-40C6-B7CF-FB49855FDC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601915" y="3333240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68F4D16-6089-43A4-A90D-651E3A5166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693541" y="2873652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5106C7EB-082D-448E-8009-F24C0F69776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960834" y="3333240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83319AC1-DE9D-47BC-BAAF-C6FC01BBFE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386316" y="3103446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B069FF-91C9-4E8F-8C5D-67F4A09240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144092" y="3939645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1AE25799-8B8B-4E7D-9E52-C30D8284BB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936897" y="4169439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E7E646F-1131-4CD5-B9C6-647871AA31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028523" y="3709851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E2250410-702A-490B-B880-2F210A195D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295816" y="4169439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38FF12FC-4297-4A58-B6F7-E430BB276C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721298" y="3939645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B6C6C6DC-71F5-4F31-8436-49D933E221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864033" y="3764104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6C150B95-594E-4ECD-96C1-D11C1B2470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656838" y="3993898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16ABC7E3-8321-4DEB-934F-8CF642E99F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748464" y="3534310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2417F15C-BBC8-4150-A98D-D5AD791C51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8015757" y="3993898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DBCB8754-7FF4-49BF-907F-A906AEC85A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441239" y="3764104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6A4A2921-8037-470D-8352-021ECD36DF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456309" y="2838537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05E2BA10-5748-4A41-B6A8-15A7727094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413583" y="3450006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FC852E55-A78D-450A-9705-5A672AF406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8319626" y="3745569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907482E-EEEF-42E9-99EE-10F1429D29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608033" y="3068331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E9C0189A-0EC0-4058-8B76-C5B8DA915A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618430" y="3679800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A0A97AC2-42A7-4522-B3A2-0C51E6EFD0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176250" y="2662996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9B310B38-C12D-407D-8406-F3E669E101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969055" y="2892790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A1A33A2C-3EC6-4AD3-B6FF-62D14026DF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8161180" y="3538410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BBDD7E5C-326D-49C0-8221-6CA1D7FC66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327974" y="2892790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9D8555DE-C8D3-4C13-808E-DD483D3310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753456" y="2662996"/>
                <a:ext cx="352070" cy="150012"/>
              </a:xfrm>
              <a:prstGeom prst="rect">
                <a:avLst/>
              </a:prstGeom>
            </p:spPr>
          </p:pic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CFF92C9-F65C-46F2-8FAA-DCF79D4A696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1" t="18438" r="12146" b="23520"/>
          <a:stretch/>
        </p:blipFill>
        <p:spPr>
          <a:xfrm>
            <a:off x="9462591" y="1593939"/>
            <a:ext cx="2566497" cy="262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3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7" descr="A picture containing indoor, wall, white, sitting&#10;&#10;Description generated with very high confidence">
            <a:extLst>
              <a:ext uri="{FF2B5EF4-FFF2-40B4-BE49-F238E27FC236}">
                <a16:creationId xmlns:a16="http://schemas.microsoft.com/office/drawing/2014/main" id="{4F008493-F592-4ED8-935F-FD69CD9F4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04" y="133237"/>
            <a:ext cx="5779671" cy="65639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E9DC02-0721-4941-B67B-54F6549054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1" t="18438" r="12146" b="23520"/>
          <a:stretch/>
        </p:blipFill>
        <p:spPr>
          <a:xfrm>
            <a:off x="2474632" y="3679488"/>
            <a:ext cx="644888" cy="6595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A11525-1C40-4DB8-A0A8-1EB569F75E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1" t="18438" r="12146" b="23520"/>
          <a:stretch/>
        </p:blipFill>
        <p:spPr>
          <a:xfrm>
            <a:off x="1829744" y="3689970"/>
            <a:ext cx="644888" cy="659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E7FA91-19EB-4985-9C68-C968009196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1" t="18438" r="12146" b="23520"/>
          <a:stretch/>
        </p:blipFill>
        <p:spPr>
          <a:xfrm>
            <a:off x="1184856" y="3689970"/>
            <a:ext cx="644888" cy="6595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1F04BE-8168-4993-A3E8-CEB26FC775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1" t="18438" r="12146" b="23520"/>
          <a:stretch/>
        </p:blipFill>
        <p:spPr>
          <a:xfrm>
            <a:off x="2489795" y="4685460"/>
            <a:ext cx="644888" cy="6595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B0BDD2-99FC-4636-BB2B-ADCE48A65B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1" t="18438" r="12146" b="23520"/>
          <a:stretch/>
        </p:blipFill>
        <p:spPr>
          <a:xfrm>
            <a:off x="1844907" y="4695942"/>
            <a:ext cx="644888" cy="6595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660287-06F5-41FF-A7E6-F8D84040BF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1" t="18438" r="12146" b="23520"/>
          <a:stretch/>
        </p:blipFill>
        <p:spPr>
          <a:xfrm>
            <a:off x="1200019" y="4695942"/>
            <a:ext cx="644888" cy="6595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B51415-7AF5-46FB-8784-D729AAE3BB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1" t="18438" r="12146" b="23520"/>
          <a:stretch/>
        </p:blipFill>
        <p:spPr>
          <a:xfrm>
            <a:off x="2489795" y="2684242"/>
            <a:ext cx="644888" cy="6595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253F41-3490-464C-8775-AA66D4C687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1" t="18438" r="12146" b="23520"/>
          <a:stretch/>
        </p:blipFill>
        <p:spPr>
          <a:xfrm>
            <a:off x="1844907" y="2694724"/>
            <a:ext cx="644888" cy="6595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BC94D8-7C76-4A32-B46B-8B06C2FFF4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1" t="18438" r="12146" b="23520"/>
          <a:stretch/>
        </p:blipFill>
        <p:spPr>
          <a:xfrm>
            <a:off x="1200019" y="2694724"/>
            <a:ext cx="644888" cy="6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21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209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F. faeni target VOCs</vt:lpstr>
      <vt:lpstr>Equipment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Brown, James T. - ARS</dc:creator>
  <cp:lastModifiedBy>Brown, James T. - ARS</cp:lastModifiedBy>
  <cp:revision>5</cp:revision>
  <dcterms:created xsi:type="dcterms:W3CDTF">2019-10-03T14:23:30Z</dcterms:created>
  <dcterms:modified xsi:type="dcterms:W3CDTF">2019-10-07T19:56:19Z</dcterms:modified>
</cp:coreProperties>
</file>