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75" r:id="rId3"/>
    <p:sldId id="274" r:id="rId4"/>
    <p:sldId id="277" r:id="rId5"/>
    <p:sldId id="269" r:id="rId6"/>
    <p:sldId id="268" r:id="rId7"/>
    <p:sldId id="260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2216"/>
  </p:normalViewPr>
  <p:slideViewPr>
    <p:cSldViewPr snapToGrid="0">
      <p:cViewPr varScale="1">
        <p:scale>
          <a:sx n="87" d="100"/>
          <a:sy n="8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E52D-6701-1647-B0E1-73EF1226066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1609B-5581-A041-9400-B6CCF38A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unique </a:t>
            </a:r>
            <a:r>
              <a:rPr lang="en-US" dirty="0" err="1"/>
              <a:t>voc’s</a:t>
            </a:r>
            <a:endParaRPr lang="en-US" dirty="0"/>
          </a:p>
          <a:p>
            <a:r>
              <a:rPr lang="en-US" dirty="0"/>
              <a:t>On left is visually filtered (faster) vs on right, manually filtered – note: the important part is 3 d vs. 2.5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9B-5581-A041-9400-B6CCF38A8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odors are probably being absorbed into media</a:t>
            </a:r>
          </a:p>
          <a:p>
            <a:r>
              <a:rPr lang="en-US" dirty="0"/>
              <a:t>Without total work up, media absorption into blanks and controls is likely </a:t>
            </a:r>
            <a:r>
              <a:rPr lang="en-US" dirty="0" err="1"/>
              <a:t>neglible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1609B-5581-A041-9400-B6CCF38A8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3E07-3B20-4FEC-8479-0DC30527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759AF-C3E2-45A1-8BF2-1EF68610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C6F7-D5AA-4B09-8C97-D4CB1A43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0FC2-D790-49F0-B504-8C51258D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5065-3D2F-4238-A7BD-78F3F73A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635B-5F56-421E-91F6-BC2ECB83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40B9-5ABF-429B-AD17-41799D733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1271-643D-4CA5-9AD5-767A187B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B6D-8E17-4A2D-B2CB-3229CF0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68E6-60BD-4C43-952F-DFA7514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A45F6-C536-46DF-8B24-9BE8A613C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11E5A-E839-4AAB-8A32-234726FE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1238-095C-44B8-A228-AFC3414F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9EA4-A1FD-4355-A488-7A406D1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DF60-E465-4D35-910B-797C50ED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5196-BE84-4C30-B0E9-3E95DCFB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FE6E-99BC-4D46-86BA-8665E271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D029-1845-4084-8193-21EECED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4370-C3C9-4D30-99BB-7487C6C0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4629-FE79-4E66-9F82-D516A62A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EF9-ECD4-4385-B8EF-38076C05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5D8F-A25C-4AB6-B1D5-86585B56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2BB0-A268-464C-85B5-FFF0C555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65C1-6B10-4F02-B038-7CD38E4F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0072-53A5-416F-904C-1592F0F6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FF44-E070-4E87-9198-3D5EE876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009C-C9FF-402A-831C-6FD81E3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293F8-A03C-4A4C-9484-34586B757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F629-D0B9-44AD-860F-016C214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BDF5-4491-43B3-BB92-E5978B3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F01C-EABF-493E-8242-D863F347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2997-B7CE-4E8A-9DEA-BF9A0EAB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9DB70-2B76-4C74-B51A-0E9FF3CF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DD81F-78DF-4615-A435-950BA249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A9DD-F1D4-4726-BDA7-A0A958AF4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1F30F-4F08-4B6E-9CD5-47061EC5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146BC-D031-408B-9599-DE4A1DE7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38198-4F9E-468A-BF75-86BAC2B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5CDC-C22E-4526-8EAC-D1811437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017-C4E7-4BB6-941B-497925F6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6F407-32A5-49EE-81E3-05D50DB5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D20D-70E1-462C-9A70-547A9FB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87743-2A05-4BAC-B89B-4006D5F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808FD-001F-4BD6-A023-8495FF79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5422-2523-4591-90A8-5075DB0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F18B-3107-4F0A-8FF0-12B01B3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3BD2-653F-4FD4-A955-0CFAF23B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123A-25A2-46E6-896D-E6E1EB17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555C5-6C67-4B1C-BE7B-02000B9B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2825-DFD0-496B-8C4D-BE21BD30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14B1-2D5C-4109-AE7A-C79253D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32C0-229F-4AA1-8B1A-EC2B70D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602-17F8-4256-BE17-31EF2E38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4D769-8801-4EF5-BD11-4CB427D7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D2EF-437C-4003-ADEE-08214F60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26E0-AA5B-4B2B-BD76-752596D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935A-610B-4C31-A18B-C9B7A6B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B927-454C-4231-BAF9-73F9368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6CB95-301C-436A-9A44-E6E49A1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2127F-98CC-4B1F-8D70-DC58CD07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B072-20B8-4CED-803A-2420C34B6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85B8-3E92-4BEF-AFD1-2E8CE8B1841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DFD9-7D23-4381-BE70-582A031C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94EF-54A1-48B3-AD14-80FA4FF8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48F6-C19A-4EFA-80EA-D88F3121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8A3-CAC2-4F53-9F20-DC2836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Comparisons Between Microbe VOCs and SWD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1A3B-B666-4317-B04B-95F5F80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Microbe VOCs collected from: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agglormeans</a:t>
            </a:r>
            <a:r>
              <a:rPr lang="en-US" dirty="0"/>
              <a:t> in 10% juice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P. </a:t>
            </a:r>
            <a:r>
              <a:rPr lang="en-US" i="1" dirty="0" err="1"/>
              <a:t>agglormeans</a:t>
            </a:r>
            <a:r>
              <a:rPr lang="en-US" i="1" dirty="0"/>
              <a:t> </a:t>
            </a:r>
            <a:r>
              <a:rPr lang="en-US" dirty="0"/>
              <a:t>mixed together in 10% juice</a:t>
            </a:r>
            <a:r>
              <a:rPr lang="en-US" i="1" dirty="0"/>
              <a:t> (both at same relative initial conc/amount)</a:t>
            </a:r>
          </a:p>
        </p:txBody>
      </p:sp>
    </p:spTree>
    <p:extLst>
      <p:ext uri="{BB962C8B-B14F-4D97-AF65-F5344CB8AC3E}">
        <p14:creationId xmlns:p14="http://schemas.microsoft.com/office/powerpoint/2010/main" val="40617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348-EEE4-42F5-9BB1-4D437479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2597"/>
            <a:ext cx="3932237" cy="664828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DD9-9A4A-4EA9-89E6-779CEA3B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182"/>
            <a:ext cx="3932237" cy="4635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Timolol</a:t>
            </a:r>
          </a:p>
          <a:p>
            <a:r>
              <a:rPr lang="en-US" dirty="0"/>
              <a:t>Carbonic acid, dimethyl ester</a:t>
            </a:r>
          </a:p>
          <a:p>
            <a:r>
              <a:rPr lang="en-US" dirty="0"/>
              <a:t>1-Butanol</a:t>
            </a:r>
          </a:p>
          <a:p>
            <a:r>
              <a:rPr lang="en-US" dirty="0"/>
              <a:t>1-Butanol, 3-methyl-</a:t>
            </a:r>
          </a:p>
          <a:p>
            <a:r>
              <a:rPr lang="en-US" dirty="0"/>
              <a:t>2-Nonanone</a:t>
            </a:r>
          </a:p>
          <a:p>
            <a:r>
              <a:rPr lang="en-US" dirty="0"/>
              <a:t>Benzene, 1,3-bis(1,1-dimethylethyl)-</a:t>
            </a:r>
          </a:p>
          <a:p>
            <a:r>
              <a:rPr lang="en-US" dirty="0"/>
              <a:t>Pyrazine, 3-ethyl-2,5-dimethyl-</a:t>
            </a:r>
          </a:p>
          <a:p>
            <a:r>
              <a:rPr lang="en-US" dirty="0" err="1"/>
              <a:t>Bicyclo</a:t>
            </a:r>
            <a:r>
              <a:rPr lang="en-US" dirty="0"/>
              <a:t>[2.2.1]heptan-2-ol, 1,7,7-trimethyl-, (1S-endo)-</a:t>
            </a:r>
          </a:p>
          <a:p>
            <a:r>
              <a:rPr lang="en-US" dirty="0"/>
              <a:t>1-Propanol, 3-(</a:t>
            </a:r>
            <a:r>
              <a:rPr lang="en-US" dirty="0" err="1"/>
              <a:t>methylthio</a:t>
            </a:r>
            <a:r>
              <a:rPr lang="en-US" dirty="0"/>
              <a:t>)-</a:t>
            </a:r>
          </a:p>
          <a:p>
            <a:r>
              <a:rPr lang="en-US" dirty="0"/>
              <a:t>(-)-Myrtenol</a:t>
            </a:r>
          </a:p>
          <a:p>
            <a:r>
              <a:rPr lang="en-US" dirty="0"/>
              <a:t>Benzyl alcohol</a:t>
            </a:r>
          </a:p>
          <a:p>
            <a:r>
              <a:rPr lang="en-US" dirty="0"/>
              <a:t>Phenylethyl Alcohol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p-Mentha-1(7),8(10)-dien-9-ol</a:t>
            </a:r>
          </a:p>
          <a:p>
            <a:r>
              <a:rPr lang="en-US" dirty="0"/>
              <a:t>Eugenol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27BB4-FBE6-48DF-AB81-A5A5415E5E5E}"/>
              </a:ext>
            </a:extLst>
          </p:cNvPr>
          <p:cNvSpPr txBox="1">
            <a:spLocks/>
          </p:cNvSpPr>
          <p:nvPr/>
        </p:nvSpPr>
        <p:spPr>
          <a:xfrm>
            <a:off x="6184973" y="322597"/>
            <a:ext cx="3932237" cy="664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P. </a:t>
            </a:r>
            <a:r>
              <a:rPr lang="en-US" i="1" dirty="0" err="1"/>
              <a:t>agglomerans</a:t>
            </a:r>
            <a:r>
              <a:rPr lang="en-US" i="1" dirty="0"/>
              <a:t> </a:t>
            </a:r>
            <a:r>
              <a:rPr lang="en-US" dirty="0"/>
              <a:t>VOCs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1B2E4C-8EBE-4907-8A30-2EB98F2EB958}"/>
              </a:ext>
            </a:extLst>
          </p:cNvPr>
          <p:cNvSpPr txBox="1">
            <a:spLocks/>
          </p:cNvSpPr>
          <p:nvPr/>
        </p:nvSpPr>
        <p:spPr>
          <a:xfrm>
            <a:off x="6184973" y="1233182"/>
            <a:ext cx="3932237" cy="463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Disulfide, dimethyl</a:t>
            </a:r>
          </a:p>
          <a:p>
            <a:r>
              <a:rPr lang="en-US" sz="1400" dirty="0"/>
              <a:t>1-Butanol, 3-methyl-, acetate</a:t>
            </a:r>
          </a:p>
          <a:p>
            <a:r>
              <a:rPr lang="en-US" sz="1400" dirty="0"/>
              <a:t>1-Butanol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Heptanal</a:t>
            </a:r>
          </a:p>
          <a:p>
            <a:r>
              <a:rPr lang="en-US" sz="1400" dirty="0"/>
              <a:t>1-Butanol, 3-methyl-</a:t>
            </a:r>
          </a:p>
          <a:p>
            <a:r>
              <a:rPr lang="en-US" sz="1400" dirty="0"/>
              <a:t>2-Hexenal, (E)-</a:t>
            </a:r>
          </a:p>
          <a:p>
            <a:r>
              <a:rPr lang="en-US" sz="1400" dirty="0"/>
              <a:t>Acetoin</a:t>
            </a:r>
          </a:p>
          <a:p>
            <a:r>
              <a:rPr lang="en-US" sz="1400" dirty="0"/>
              <a:t>1-Heptanol</a:t>
            </a:r>
          </a:p>
          <a:p>
            <a:r>
              <a:rPr lang="en-US" sz="1400" dirty="0"/>
              <a:t>Furfural</a:t>
            </a:r>
          </a:p>
          <a:p>
            <a:r>
              <a:rPr lang="en-US" sz="1400" dirty="0"/>
              <a:t>1-Hexanol, 2-ethyl-</a:t>
            </a:r>
          </a:p>
          <a:p>
            <a:r>
              <a:rPr lang="en-US" sz="1400" dirty="0"/>
              <a:t>Benzonitrile</a:t>
            </a:r>
          </a:p>
          <a:p>
            <a:r>
              <a:rPr lang="en-US" sz="1400" dirty="0"/>
              <a:t>2-Furanmethanol</a:t>
            </a:r>
          </a:p>
          <a:p>
            <a:r>
              <a:rPr lang="en-US" sz="1400" dirty="0" err="1"/>
              <a:t>Mequinol</a:t>
            </a:r>
            <a:endParaRPr lang="en-US" sz="1400" dirty="0"/>
          </a:p>
          <a:p>
            <a:r>
              <a:rPr lang="en-US" sz="1400" dirty="0"/>
              <a:t>Benzyl alcohol</a:t>
            </a:r>
          </a:p>
          <a:p>
            <a:r>
              <a:rPr lang="en-US" sz="1400" dirty="0"/>
              <a:t>Phenylethyl Alcohol</a:t>
            </a:r>
          </a:p>
          <a:p>
            <a:r>
              <a:rPr lang="en-US" sz="1400" dirty="0"/>
              <a:t>2H-Pyran-2-carboxaldehyde, 5,6-dihydro-</a:t>
            </a:r>
          </a:p>
          <a:p>
            <a:r>
              <a:rPr lang="en-US" sz="1400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23664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5423E3-0267-4625-86D1-11DBCB37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9" y="1418989"/>
            <a:ext cx="5321534" cy="3783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4E8858-E9F3-4651-BDD2-C8903DF5E6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b="25958"/>
          <a:stretch/>
        </p:blipFill>
        <p:spPr>
          <a:xfrm>
            <a:off x="5826192" y="1131264"/>
            <a:ext cx="6130915" cy="40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88A3-CAC2-4F53-9F20-DC2836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Drawing Comparisons Between Microbe VOCs and SWD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1A3B-B666-4317-B04B-95F5F80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u="sng" dirty="0"/>
              <a:t>SWD Bioassay data needed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Incubator background VOCs – how incubator ambient affects blanks/controls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VOC transfer from control to blank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VOC transfer from treatment to blank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dirty="0"/>
              <a:t> in 10% juice vs. SWD - repellent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P</a:t>
            </a:r>
            <a:r>
              <a:rPr lang="en-US" dirty="0"/>
              <a:t>. </a:t>
            </a:r>
            <a:r>
              <a:rPr lang="en-US" i="1" dirty="0" err="1"/>
              <a:t>agglomerans</a:t>
            </a:r>
            <a:r>
              <a:rPr lang="en-US" dirty="0"/>
              <a:t> in 10% juice vs. SWD - attractant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vs. P. </a:t>
            </a:r>
            <a:r>
              <a:rPr lang="en-US" i="1" dirty="0" err="1"/>
              <a:t>agglomerans</a:t>
            </a:r>
            <a:r>
              <a:rPr lang="en-US" dirty="0"/>
              <a:t> in 10% juice</a:t>
            </a:r>
            <a:r>
              <a:rPr lang="en-US" i="1" dirty="0"/>
              <a:t> </a:t>
            </a:r>
            <a:r>
              <a:rPr lang="en-US" dirty="0"/>
              <a:t>in a single cage vs. SWD – is the choice confirmed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&amp; P. </a:t>
            </a:r>
            <a:r>
              <a:rPr lang="en-US" i="1" dirty="0" err="1"/>
              <a:t>agglomerans</a:t>
            </a:r>
            <a:r>
              <a:rPr lang="en-US" dirty="0"/>
              <a:t> mixed together in 10% juice</a:t>
            </a:r>
            <a:r>
              <a:rPr lang="en-US" i="1" dirty="0"/>
              <a:t> vs. SWD – dominate microbe? This brings up next questions as to mechanism (pop, priority, metabolites, host, 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56" y="3742473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 descr="Image result for 12 inch mesh cage">
            <a:extLst>
              <a:ext uri="{FF2B5EF4-FFF2-40B4-BE49-F238E27FC236}">
                <a16:creationId xmlns:a16="http://schemas.microsoft.com/office/drawing/2014/main" id="{7C3A6F61-9F72-40FF-B48F-6856EEB1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52" y="548307"/>
            <a:ext cx="2567221" cy="25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8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587293F4-5F60-4F3F-80BB-A5252229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36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BE3306BD-B2B6-4DCC-A674-50150D93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9706634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Image result for inlet septa png">
            <a:extLst>
              <a:ext uri="{FF2B5EF4-FFF2-40B4-BE49-F238E27FC236}">
                <a16:creationId xmlns:a16="http://schemas.microsoft.com/office/drawing/2014/main" id="{D3DC3C3A-58C1-48F7-ADC5-B6B3E504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10698631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2846B7-CD1C-4B76-99FC-31E51263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428" y="5168328"/>
            <a:ext cx="1377815" cy="646232"/>
          </a:xfrm>
          <a:prstGeom prst="rect">
            <a:avLst/>
          </a:prstGeom>
        </p:spPr>
      </p:pic>
      <p:pic>
        <p:nvPicPr>
          <p:cNvPr id="50" name="Picture 12" descr="Bacteria PNG">
            <a:extLst>
              <a:ext uri="{FF2B5EF4-FFF2-40B4-BE49-F238E27FC236}">
                <a16:creationId xmlns:a16="http://schemas.microsoft.com/office/drawing/2014/main" id="{7AC99B69-8DB6-4947-A1F3-1445F45C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358" y="489086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A760A88-2E27-4438-8230-9A586098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19" y="368466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E30A23CA-D933-499C-AE0E-E17EF549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6097317" y="3429000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inlet septa png">
            <a:extLst>
              <a:ext uri="{FF2B5EF4-FFF2-40B4-BE49-F238E27FC236}">
                <a16:creationId xmlns:a16="http://schemas.microsoft.com/office/drawing/2014/main" id="{013BC674-C48A-4F38-811C-179DBF23C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7089314" y="4174310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9FAEB445-DDC0-471F-B878-C8595854F5EF}"/>
              </a:ext>
            </a:extLst>
          </p:cNvPr>
          <p:cNvSpPr/>
          <p:nvPr/>
        </p:nvSpPr>
        <p:spPr>
          <a:xfrm flipV="1">
            <a:off x="6247899" y="5145028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524AD49F-99D8-455F-88AE-5A0A50F1064B}"/>
              </a:ext>
            </a:extLst>
          </p:cNvPr>
          <p:cNvSpPr/>
          <p:nvPr/>
        </p:nvSpPr>
        <p:spPr>
          <a:xfrm flipV="1">
            <a:off x="6247899" y="5145028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263C16-5E38-4C54-A756-CFE7FB84A14D}"/>
              </a:ext>
            </a:extLst>
          </p:cNvPr>
          <p:cNvSpPr txBox="1"/>
          <p:nvPr/>
        </p:nvSpPr>
        <p:spPr>
          <a:xfrm>
            <a:off x="6238374" y="5275225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4ACA7E-4129-4227-9974-3FBD53AFE6F8}"/>
              </a:ext>
            </a:extLst>
          </p:cNvPr>
          <p:cNvSpPr txBox="1"/>
          <p:nvPr/>
        </p:nvSpPr>
        <p:spPr>
          <a:xfrm>
            <a:off x="6228849" y="5059688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35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3131EC72-D1E3-410D-8891-74263BEB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87" y="37778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F0D12380-126A-4028-8635-CD2CDAFEC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2249085" y="352220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Image result for inlet septa png">
            <a:extLst>
              <a:ext uri="{FF2B5EF4-FFF2-40B4-BE49-F238E27FC236}">
                <a16:creationId xmlns:a16="http://schemas.microsoft.com/office/drawing/2014/main" id="{4388492D-F5E9-476D-8A0D-DDE71DCF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3241082" y="426751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F3BA4-7F79-4613-8986-BD27D89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2012"/>
          </a:xfrm>
        </p:spPr>
        <p:txBody>
          <a:bodyPr/>
          <a:lstStyle/>
          <a:p>
            <a:r>
              <a:rPr lang="en-US" dirty="0"/>
              <a:t>What is in a 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767B-CB76-40C5-9A46-F70C7865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64" y="1237026"/>
            <a:ext cx="3484562" cy="511321"/>
          </a:xfrm>
        </p:spPr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2142-3EF2-4E96-A2B1-AA0FAEB9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664" y="1748348"/>
            <a:ext cx="3484562" cy="3684588"/>
          </a:xfrm>
        </p:spPr>
        <p:txBody>
          <a:bodyPr/>
          <a:lstStyle/>
          <a:p>
            <a:r>
              <a:rPr lang="en-US" dirty="0"/>
              <a:t>1 mesh cage</a:t>
            </a:r>
          </a:p>
          <a:p>
            <a:r>
              <a:rPr lang="en-US" dirty="0"/>
              <a:t>2 empty trap jars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267A2A-460E-4AC2-A849-9B9F77EB1D07}"/>
              </a:ext>
            </a:extLst>
          </p:cNvPr>
          <p:cNvSpPr txBox="1">
            <a:spLocks/>
          </p:cNvSpPr>
          <p:nvPr/>
        </p:nvSpPr>
        <p:spPr>
          <a:xfrm>
            <a:off x="4005226" y="1237026"/>
            <a:ext cx="3484562" cy="520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DCB331-00E5-4391-BEDC-4FD1536F873C}"/>
              </a:ext>
            </a:extLst>
          </p:cNvPr>
          <p:cNvSpPr txBox="1">
            <a:spLocks/>
          </p:cNvSpPr>
          <p:nvPr/>
        </p:nvSpPr>
        <p:spPr>
          <a:xfrm>
            <a:off x="4005226" y="1757873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D4AC16-FD17-4CBB-8B40-C28FE5BB45BE}"/>
              </a:ext>
            </a:extLst>
          </p:cNvPr>
          <p:cNvSpPr txBox="1">
            <a:spLocks/>
          </p:cNvSpPr>
          <p:nvPr/>
        </p:nvSpPr>
        <p:spPr>
          <a:xfrm>
            <a:off x="7489788" y="1237026"/>
            <a:ext cx="3484562" cy="511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Treatment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3FAB15-B949-4E6C-8704-62614F9BDA37}"/>
              </a:ext>
            </a:extLst>
          </p:cNvPr>
          <p:cNvSpPr txBox="1">
            <a:spLocks/>
          </p:cNvSpPr>
          <p:nvPr/>
        </p:nvSpPr>
        <p:spPr>
          <a:xfrm>
            <a:off x="7489788" y="1748348"/>
            <a:ext cx="348456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mesh cage</a:t>
            </a:r>
          </a:p>
          <a:p>
            <a:r>
              <a:rPr lang="en-US" dirty="0"/>
              <a:t>2 trap jars</a:t>
            </a:r>
          </a:p>
          <a:p>
            <a:pPr lvl="1"/>
            <a:r>
              <a:rPr lang="en-US" dirty="0"/>
              <a:t>10% juice</a:t>
            </a:r>
          </a:p>
          <a:p>
            <a:pPr lvl="1"/>
            <a:r>
              <a:rPr lang="en-US" dirty="0"/>
              <a:t>90% culture broth </a:t>
            </a:r>
          </a:p>
          <a:p>
            <a:pPr lvl="1"/>
            <a:r>
              <a:rPr lang="en-US" dirty="0"/>
              <a:t>Microbes </a:t>
            </a:r>
          </a:p>
        </p:txBody>
      </p:sp>
      <p:pic>
        <p:nvPicPr>
          <p:cNvPr id="3078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76D8FFA2-A2ED-4D0C-AA00-CDCA232AB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122189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39BFD12A-58EF-493C-9E29-5AB4F486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154319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inlet septa png">
            <a:extLst>
              <a:ext uri="{FF2B5EF4-FFF2-40B4-BE49-F238E27FC236}">
                <a16:creationId xmlns:a16="http://schemas.microsoft.com/office/drawing/2014/main" id="{C633C94C-0BA0-4B1D-B62D-B4613026B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253519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4B999A72-6640-41A8-AFA1-3BFF6F08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5027757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6DCC87C-935C-4A51-A88C-6B0F97B54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5349055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inlet septa png">
            <a:extLst>
              <a:ext uri="{FF2B5EF4-FFF2-40B4-BE49-F238E27FC236}">
                <a16:creationId xmlns:a16="http://schemas.microsoft.com/office/drawing/2014/main" id="{268DB714-0E0E-45E5-BC47-CBC6A3640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6341052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ini Mason Jars In Bulk 4 Oz Ball Half Pint Wide Mouth Glass Bottles Jelly Jar With Ounce Walmart Love Blue">
            <a:extLst>
              <a:ext uri="{FF2B5EF4-FFF2-40B4-BE49-F238E27FC236}">
                <a16:creationId xmlns:a16="http://schemas.microsoft.com/office/drawing/2014/main" id="{C0D191D1-BB39-4B8F-985D-8427A910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3" r="14441" b="4077"/>
          <a:stretch/>
        </p:blipFill>
        <p:spPr bwMode="auto">
          <a:xfrm>
            <a:off x="8447229" y="4984392"/>
            <a:ext cx="1955891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://www.downloadclipart.net/thumb/24855-test-tube-icon.png">
            <a:extLst>
              <a:ext uri="{FF2B5EF4-FFF2-40B4-BE49-F238E27FC236}">
                <a16:creationId xmlns:a16="http://schemas.microsoft.com/office/drawing/2014/main" id="{544D7004-46C5-46E8-A5B3-1DCDBF3A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29"/>
          <a:stretch/>
        </p:blipFill>
        <p:spPr bwMode="auto">
          <a:xfrm>
            <a:off x="8768527" y="4409542"/>
            <a:ext cx="670699" cy="8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inlet septa png">
            <a:extLst>
              <a:ext uri="{FF2B5EF4-FFF2-40B4-BE49-F238E27FC236}">
                <a16:creationId xmlns:a16="http://schemas.microsoft.com/office/drawing/2014/main" id="{EB8F3367-C9DF-4C7A-A1EE-20414AAD6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26377" r="26898" b="26845"/>
          <a:stretch/>
        </p:blipFill>
        <p:spPr bwMode="auto">
          <a:xfrm rot="580014">
            <a:off x="9760524" y="5154852"/>
            <a:ext cx="180348" cy="170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rapezoid 28">
            <a:extLst>
              <a:ext uri="{FF2B5EF4-FFF2-40B4-BE49-F238E27FC236}">
                <a16:creationId xmlns:a16="http://schemas.microsoft.com/office/drawing/2014/main" id="{EC6D7ABD-7A20-492F-8FA0-991C8891E702}"/>
              </a:ext>
            </a:extLst>
          </p:cNvPr>
          <p:cNvSpPr/>
          <p:nvPr/>
        </p:nvSpPr>
        <p:spPr>
          <a:xfrm flipV="1">
            <a:off x="5499637" y="6125570"/>
            <a:ext cx="1342239" cy="411060"/>
          </a:xfrm>
          <a:prstGeom prst="trapezoid">
            <a:avLst>
              <a:gd name="adj" fmla="val 2237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6239342-2FB0-4E4F-9C46-55B4083481EC}"/>
              </a:ext>
            </a:extLst>
          </p:cNvPr>
          <p:cNvSpPr/>
          <p:nvPr/>
        </p:nvSpPr>
        <p:spPr>
          <a:xfrm flipV="1">
            <a:off x="5499637" y="6125570"/>
            <a:ext cx="1342239" cy="167874"/>
          </a:xfrm>
          <a:prstGeom prst="trapezoid">
            <a:avLst>
              <a:gd name="adj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9EB2-D36E-459D-A752-0D55CE7DF62E}"/>
              </a:ext>
            </a:extLst>
          </p:cNvPr>
          <p:cNvSpPr txBox="1"/>
          <p:nvPr/>
        </p:nvSpPr>
        <p:spPr>
          <a:xfrm>
            <a:off x="5490112" y="6255767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90% BROTH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DF021-B5CE-411A-919E-141FA46A6C96}"/>
              </a:ext>
            </a:extLst>
          </p:cNvPr>
          <p:cNvSpPr txBox="1"/>
          <p:nvPr/>
        </p:nvSpPr>
        <p:spPr>
          <a:xfrm>
            <a:off x="5480587" y="6040230"/>
            <a:ext cx="134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10% JUICE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06B3BF-A846-43DC-8C19-2A7AF6F99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321" y="6055668"/>
            <a:ext cx="1377815" cy="646232"/>
          </a:xfrm>
          <a:prstGeom prst="rect">
            <a:avLst/>
          </a:prstGeom>
        </p:spPr>
      </p:pic>
      <p:pic>
        <p:nvPicPr>
          <p:cNvPr id="3084" name="Picture 12" descr="Bacteria PNG">
            <a:extLst>
              <a:ext uri="{FF2B5EF4-FFF2-40B4-BE49-F238E27FC236}">
                <a16:creationId xmlns:a16="http://schemas.microsoft.com/office/drawing/2014/main" id="{2DD1900F-6951-4E09-8906-B57380D2F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51" y="5778204"/>
            <a:ext cx="436373" cy="5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1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A2B7-DB3C-47FF-8366-408D8683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Life Cycle</a:t>
            </a:r>
          </a:p>
        </p:txBody>
      </p:sp>
      <p:pic>
        <p:nvPicPr>
          <p:cNvPr id="2050" name="Picture 2" descr="The whole life cycle of the fruit fly Drosophila is relatively rapid and takes only approximately 10-12 days at 25 C. The Drosophila development is divided into various stages: embryo, larva (first instar, second instar and third instar), pupa and adult. ">
            <a:extLst>
              <a:ext uri="{FF2B5EF4-FFF2-40B4-BE49-F238E27FC236}">
                <a16:creationId xmlns:a16="http://schemas.microsoft.com/office/drawing/2014/main" id="{34739157-89C0-4A51-B59E-87BD35850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r="-664" b="-1854"/>
          <a:stretch/>
        </p:blipFill>
        <p:spPr bwMode="auto">
          <a:xfrm>
            <a:off x="5094515" y="673705"/>
            <a:ext cx="6850742" cy="55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22C6EC6-4376-4CDB-BADE-B19C1BAB509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35429" y="2638044"/>
          <a:ext cx="3831772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489028641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90361115"/>
                    </a:ext>
                  </a:extLst>
                </a:gridCol>
              </a:tblGrid>
              <a:tr h="42695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Stage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 (days)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9606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Adult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67103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5324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42498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</a:t>
                      </a:r>
                      <a:r>
                        <a:rPr lang="en-US" sz="2400" baseline="30000" dirty="0"/>
                        <a:t>rd</a:t>
                      </a:r>
                      <a:r>
                        <a:rPr lang="en-US" sz="2400" dirty="0"/>
                        <a:t> instar: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386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Wandering: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0990"/>
                  </a:ext>
                </a:extLst>
              </a:tr>
              <a:tr h="426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Pupa: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3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9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5046CD-1B6A-4EB8-A0DE-CAB04EE3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13" y="726293"/>
            <a:ext cx="8758773" cy="54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73" y="3530218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49892-1DBC-4AD5-BC46-5078A91680AE}"/>
              </a:ext>
            </a:extLst>
          </p:cNvPr>
          <p:cNvGrpSpPr/>
          <p:nvPr/>
        </p:nvGrpSpPr>
        <p:grpSpPr>
          <a:xfrm>
            <a:off x="5874625" y="771299"/>
            <a:ext cx="2932186" cy="2137026"/>
            <a:chOff x="1453575" y="719194"/>
            <a:chExt cx="3697829" cy="26199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87D116-2949-4B50-AD6F-CA13A19C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1992536" y="180233"/>
              <a:ext cx="2619908" cy="369782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CEAC5B-EE94-4FAB-9A93-66DF31BBEB06}"/>
                </a:ext>
              </a:extLst>
            </p:cNvPr>
            <p:cNvGrpSpPr/>
            <p:nvPr/>
          </p:nvGrpSpPr>
          <p:grpSpPr>
            <a:xfrm>
              <a:off x="2670066" y="1522320"/>
              <a:ext cx="1273994" cy="1017143"/>
              <a:chOff x="6413583" y="2662996"/>
              <a:chExt cx="2258113" cy="165645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1F3AF1E-E6C7-48BF-9232-1276D3BBA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69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CED0B0B-290E-4107-B6E6-83A8399804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74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284C21F-A2C2-425D-825A-169C8D01F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600" y="3049193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CE2ADD-6035-4552-A617-80FA5AEE37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93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45D328E-1D1F-42F0-B4FD-1506A4B2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75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996895-C28C-4C2F-867D-B68E9EC59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110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BF542-65A1-40C6-B7CF-FB49855F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15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8F4D16-6089-43A4-A90D-651E3A516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41" y="2873652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06C7EB-082D-448E-8009-F24C0F6977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34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3319AC1-DE9D-47BC-BAAF-C6FC01BBF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16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B069FF-91C9-4E8F-8C5D-67F4A09240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92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AE25799-8B8B-4E7D-9E52-C30D8284BB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97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E7E646F-1131-4CD5-B9C6-647871AA31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23" y="370985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2250410-702A-490B-B880-2F210A195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16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8FF12FC-4297-4A58-B6F7-E430BB276C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98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6C6C6DC-71F5-4F31-8436-49D933E221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33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C150B95-594E-4ECD-96C1-D11C1B247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38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6ABC7E3-8321-4DEB-934F-8CF642E99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64" y="35343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2417F15C-BBC8-4150-A98D-D5AD791C51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57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CB8754-7FF4-49BF-907F-A906AEC85A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39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A4A2921-8037-470D-8352-021ECD36D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9" y="283853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5E2BA10-5748-4A41-B6A8-15A772709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83" y="345000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C852E55-A78D-450A-9705-5A672AF40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26" y="374556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07482E-EEEF-42E9-99EE-10F1429D2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33" y="306833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9C0189A-0EC0-4058-8B76-C5B8DA915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30" y="367980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0A97AC2-42A7-4522-B3A2-0C51E6EFD0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50" y="266299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B310B38-C12D-407D-8406-F3E669E10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55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1A33A2C-3EC6-4AD3-B6FF-62D14026DF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80" y="35384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BDD7E5C-326D-49C0-8221-6CA1D7FC6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74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D8555DE-C8D3-4C13-808E-DD483D331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0" cy="150012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FF92C9-F65C-46F2-8FAA-DCF79D4A69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9462591" y="1593939"/>
            <a:ext cx="2566497" cy="26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498</Words>
  <Application>Microsoft Office PowerPoint</Application>
  <PresentationFormat>Widescreen</PresentationFormat>
  <Paragraphs>109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Drawing Comparisons Between Microbe VOCs and SWD Behavior</vt:lpstr>
      <vt:lpstr>F. faeni VOCs</vt:lpstr>
      <vt:lpstr>PowerPoint Presentation</vt:lpstr>
      <vt:lpstr>Drawing Comparisons Between Microbe VOCs and SWD Behavior</vt:lpstr>
      <vt:lpstr>Equipment</vt:lpstr>
      <vt:lpstr>What is in a name?</vt:lpstr>
      <vt:lpstr>Life Cycle</vt:lpstr>
      <vt:lpstr>PowerPoint Presentation</vt:lpstr>
      <vt:lpstr>Equipment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Comparisons Between Micorbe VOCs and SWD Behavior</dc:title>
  <dc:creator>Brown, James T. - ARS</dc:creator>
  <cp:lastModifiedBy>Brown, James T. - ARS</cp:lastModifiedBy>
  <cp:revision>7</cp:revision>
  <dcterms:created xsi:type="dcterms:W3CDTF">2019-09-25T12:46:33Z</dcterms:created>
  <dcterms:modified xsi:type="dcterms:W3CDTF">2019-10-07T19:50:52Z</dcterms:modified>
</cp:coreProperties>
</file>