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6" r:id="rId2"/>
    <p:sldId id="275" r:id="rId3"/>
    <p:sldId id="274" r:id="rId4"/>
    <p:sldId id="277" r:id="rId5"/>
    <p:sldId id="269" r:id="rId6"/>
    <p:sldId id="268" r:id="rId7"/>
    <p:sldId id="260" r:id="rId8"/>
    <p:sldId id="27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90" autoAdjust="0"/>
    <p:restoredTop sz="92216"/>
  </p:normalViewPr>
  <p:slideViewPr>
    <p:cSldViewPr snapToGrid="0">
      <p:cViewPr varScale="1">
        <p:scale>
          <a:sx n="160" d="100"/>
          <a:sy n="160" d="100"/>
        </p:scale>
        <p:origin x="192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0E52D-6701-1647-B0E1-73EF1226066D}" type="datetimeFigureOut">
              <a:rPr lang="en-US" smtClean="0"/>
              <a:t>9/25/19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1609B-5581-A041-9400-B6CCF38A8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19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unique </a:t>
            </a:r>
            <a:r>
              <a:rPr lang="en-US" dirty="0" err="1"/>
              <a:t>voc’s</a:t>
            </a:r>
            <a:endParaRPr lang="en-US" dirty="0"/>
          </a:p>
          <a:p>
            <a:r>
              <a:rPr lang="en-US" dirty="0"/>
              <a:t>On left is visually filtered (faster) vs on right, manually filtered – note: the important part is 3 d vs. 2.5 weeks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1609B-5581-A041-9400-B6CCF38A8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8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odors are probably being absorbed into media</a:t>
            </a:r>
          </a:p>
          <a:p>
            <a:r>
              <a:rPr lang="en-US" dirty="0"/>
              <a:t>Without total work up, media absorption into blanks and controls is likely </a:t>
            </a:r>
            <a:r>
              <a:rPr lang="en-US" dirty="0" err="1"/>
              <a:t>neglible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1609B-5581-A041-9400-B6CCF38A8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9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D3E07-3B20-4FEC-8479-0DC30527C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6759AF-C3E2-45A1-8BF2-1EF686106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8C6F7-D5AA-4B09-8C97-D4CB1A43E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85B8-3E92-4BEF-AFD1-2E8CE8B18414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F0FC2-D790-49F0-B504-8C51258D4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D5065-3D2F-4238-A7BD-78F3F73AE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48F6-C19A-4EFA-80EA-D88F3121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60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2635B-5F56-421E-91F6-BC2ECB83F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3940B9-5ABF-429B-AD17-41799D733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11271-643D-4CA5-9AD5-767A187B4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85B8-3E92-4BEF-AFD1-2E8CE8B18414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71B6D-8E17-4A2D-B2CB-3229CF01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768E6-60BD-4C43-952F-DFA75144E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48F6-C19A-4EFA-80EA-D88F3121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09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CA45F6-C536-46DF-8B24-9BE8A613C6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411E5A-E839-4AAB-8A32-234726FE2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61238-095C-44B8-A228-AFC3414F5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85B8-3E92-4BEF-AFD1-2E8CE8B18414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B9EA4-A1FD-4355-A488-7A406D17F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ADF60-E465-4D35-910B-797C50ED7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48F6-C19A-4EFA-80EA-D88F3121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44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85196-BE84-4C30-B0E9-3E95DCFBD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DFE6E-99BC-4D46-86BA-8665E2716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9D029-1845-4084-8193-21EECED1A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85B8-3E92-4BEF-AFD1-2E8CE8B18414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A4370-C3C9-4D30-99BB-7487C6C0F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94629-FE79-4E66-9F82-D516A62A2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48F6-C19A-4EFA-80EA-D88F3121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79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ACEF9-ECD4-4385-B8EF-38076C05F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65D8F-A25C-4AB6-B1D5-86585B56A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02BB0-A268-464C-85B5-FFF0C5554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85B8-3E92-4BEF-AFD1-2E8CE8B18414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565C1-6B10-4F02-B038-7CD38E4FB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60072-53A5-416F-904C-1592F0F6B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48F6-C19A-4EFA-80EA-D88F3121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8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6FF44-E070-4E87-9198-3D5EE876F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4009C-C9FF-402A-831C-6FD81E3BD4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0293F8-A03C-4A4C-9484-34586B757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2F629-D0B9-44AD-860F-016C2141D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85B8-3E92-4BEF-AFD1-2E8CE8B18414}" type="datetimeFigureOut">
              <a:rPr lang="en-US" smtClean="0"/>
              <a:t>9/25/19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DBDF5-4491-43B3-BB92-E5978B31D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0F01C-EABF-493E-8242-D863F347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48F6-C19A-4EFA-80EA-D88F3121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8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62997-B7CE-4E8A-9DEA-BF9A0EAB8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9DB70-2B76-4C74-B51A-0E9FF3CF7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1DD81F-78DF-4615-A435-950BA249E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E7A9DD-F1D4-4726-BDA7-A0A958AF4A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C1F30F-4F08-4B6E-9CD5-47061EC5F2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B146BC-D031-408B-9599-DE4A1DE78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85B8-3E92-4BEF-AFD1-2E8CE8B18414}" type="datetimeFigureOut">
              <a:rPr lang="en-US" smtClean="0"/>
              <a:t>9/25/19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D38198-4F9E-468A-BF75-86BAC2B72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6C5CDC-C22E-4526-8EAC-D18114371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48F6-C19A-4EFA-80EA-D88F3121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07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54017-C4E7-4BB6-941B-497925F65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76F407-32A5-49EE-81E3-05D50DB5E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85B8-3E92-4BEF-AFD1-2E8CE8B18414}" type="datetimeFigureOut">
              <a:rPr lang="en-US" smtClean="0"/>
              <a:t>9/25/19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F4D20D-70E1-462C-9A70-547A9FB6B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487743-2A05-4BAC-B89B-4006D5F80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48F6-C19A-4EFA-80EA-D88F3121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5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4808FD-001F-4BD6-A023-8495FF79F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85B8-3E92-4BEF-AFD1-2E8CE8B18414}" type="datetimeFigureOut">
              <a:rPr lang="en-US" smtClean="0"/>
              <a:t>9/25/19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CD5422-2523-4591-90A8-5075DB074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7F18B-3107-4F0A-8FF0-12B01B34C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48F6-C19A-4EFA-80EA-D88F3121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1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73BD2-653F-4FD4-A955-0CFAF23B7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E123A-25A2-46E6-896D-E6E1EB178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9555C5-6C67-4B1C-BE7B-02000B9B0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72825-DFD0-496B-8C4D-BE21BD300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85B8-3E92-4BEF-AFD1-2E8CE8B18414}" type="datetimeFigureOut">
              <a:rPr lang="en-US" smtClean="0"/>
              <a:t>9/25/19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C14B1-2D5C-4109-AE7A-C79253D88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632C0-229F-4AA1-8B1A-EC2B70D8E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48F6-C19A-4EFA-80EA-D88F3121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1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29602-17F8-4256-BE17-31EF2E38B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F4D769-8801-4EF5-BD11-4CB427D72B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25D2EF-437C-4003-ADEE-08214F608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D26E0-AA5B-4B2B-BD76-752596D90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85B8-3E92-4BEF-AFD1-2E8CE8B18414}" type="datetimeFigureOut">
              <a:rPr lang="en-US" smtClean="0"/>
              <a:t>9/25/19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4935A-610B-4C31-A18B-C9B7A6BDB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0B927-454C-4231-BAF9-73F93688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48F6-C19A-4EFA-80EA-D88F3121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0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86CB95-301C-436A-9A44-E6E49A1CB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2127F-98CC-4B1F-8D70-DC58CD076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AB072-20B8-4CED-803A-2420C34B6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985B8-3E92-4BEF-AFD1-2E8CE8B18414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2DFD9-7D23-4381-BE70-582A031C8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794EF-54A1-48B3-AD14-80FA4FF86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E48F6-C19A-4EFA-80EA-D88F3121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2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188A3-CAC2-4F53-9F20-DC28360AD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Drawing Comparisons Between Microbe VOCs and SWD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E1A3B-B666-4317-B04B-95F5F800DB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600" cy="4351338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b="1" u="sng" dirty="0"/>
              <a:t>Microbe VOCs collected from: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i="1" dirty="0"/>
              <a:t>F. </a:t>
            </a:r>
            <a:r>
              <a:rPr lang="en-US" i="1" dirty="0" err="1"/>
              <a:t>faeni</a:t>
            </a:r>
            <a:r>
              <a:rPr lang="en-US" dirty="0"/>
              <a:t> in 10% juice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i="1" dirty="0"/>
              <a:t>P</a:t>
            </a:r>
            <a:r>
              <a:rPr lang="en-US" dirty="0"/>
              <a:t>. </a:t>
            </a:r>
            <a:r>
              <a:rPr lang="en-US" i="1" dirty="0" err="1"/>
              <a:t>agglormeans</a:t>
            </a:r>
            <a:r>
              <a:rPr lang="en-US" dirty="0"/>
              <a:t> in 10% juice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i="1" dirty="0"/>
              <a:t>F. </a:t>
            </a:r>
            <a:r>
              <a:rPr lang="en-US" i="1" dirty="0" err="1"/>
              <a:t>faeni</a:t>
            </a:r>
            <a:r>
              <a:rPr lang="en-US" i="1" dirty="0"/>
              <a:t> </a:t>
            </a:r>
            <a:r>
              <a:rPr lang="en-US" dirty="0"/>
              <a:t>and</a:t>
            </a:r>
            <a:r>
              <a:rPr lang="en-US" i="1" dirty="0"/>
              <a:t> P. </a:t>
            </a:r>
            <a:r>
              <a:rPr lang="en-US" i="1" dirty="0" err="1"/>
              <a:t>agglormeans</a:t>
            </a:r>
            <a:r>
              <a:rPr lang="en-US" i="1" dirty="0"/>
              <a:t> </a:t>
            </a:r>
            <a:r>
              <a:rPr lang="en-US" dirty="0"/>
              <a:t>mixed together in 10% juice</a:t>
            </a:r>
            <a:r>
              <a:rPr lang="en-US" i="1" dirty="0"/>
              <a:t> (both at same relative initial conc/amount)</a:t>
            </a:r>
          </a:p>
        </p:txBody>
      </p:sp>
    </p:spTree>
    <p:extLst>
      <p:ext uri="{BB962C8B-B14F-4D97-AF65-F5344CB8AC3E}">
        <p14:creationId xmlns:p14="http://schemas.microsoft.com/office/powerpoint/2010/main" val="4061772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71348-EEE4-42F5-9BB1-4D4374795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22597"/>
            <a:ext cx="3932237" cy="664828"/>
          </a:xfrm>
        </p:spPr>
        <p:txBody>
          <a:bodyPr/>
          <a:lstStyle/>
          <a:p>
            <a:r>
              <a:rPr lang="en-US" i="1" dirty="0"/>
              <a:t>F. </a:t>
            </a:r>
            <a:r>
              <a:rPr lang="en-US" i="1" dirty="0" err="1"/>
              <a:t>faeni</a:t>
            </a:r>
            <a:r>
              <a:rPr lang="en-US" i="1" dirty="0"/>
              <a:t> </a:t>
            </a:r>
            <a:r>
              <a:rPr lang="en-US" dirty="0"/>
              <a:t>VOCs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E5DD9-9A4A-4EA9-89E6-779CEA3B2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233182"/>
            <a:ext cx="3932237" cy="463580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Timolol</a:t>
            </a:r>
          </a:p>
          <a:p>
            <a:r>
              <a:rPr lang="en-US" dirty="0"/>
              <a:t>Carbonic acid, dimethyl ester</a:t>
            </a:r>
          </a:p>
          <a:p>
            <a:r>
              <a:rPr lang="en-US" dirty="0"/>
              <a:t>1-Butanol</a:t>
            </a:r>
          </a:p>
          <a:p>
            <a:r>
              <a:rPr lang="en-US" dirty="0"/>
              <a:t>1-Butanol, 3-methyl-</a:t>
            </a:r>
          </a:p>
          <a:p>
            <a:r>
              <a:rPr lang="en-US" dirty="0"/>
              <a:t>2-Nonanone</a:t>
            </a:r>
          </a:p>
          <a:p>
            <a:r>
              <a:rPr lang="en-US" dirty="0"/>
              <a:t>Benzene, 1,3-bis(1,1-dimethylethyl)-</a:t>
            </a:r>
          </a:p>
          <a:p>
            <a:r>
              <a:rPr lang="en-US" dirty="0"/>
              <a:t>Pyrazine, 3-ethyl-2,5-dimethyl-</a:t>
            </a:r>
          </a:p>
          <a:p>
            <a:r>
              <a:rPr lang="en-US" dirty="0" err="1"/>
              <a:t>Bicyclo</a:t>
            </a:r>
            <a:r>
              <a:rPr lang="en-US" dirty="0"/>
              <a:t>[2.2.1]heptan-2-ol, 1,7,7-trimethyl-, (1S-endo)-</a:t>
            </a:r>
          </a:p>
          <a:p>
            <a:r>
              <a:rPr lang="en-US" dirty="0"/>
              <a:t>1-Propanol, 3-(</a:t>
            </a:r>
            <a:r>
              <a:rPr lang="en-US" dirty="0" err="1"/>
              <a:t>methylthio</a:t>
            </a:r>
            <a:r>
              <a:rPr lang="en-US" dirty="0"/>
              <a:t>)-</a:t>
            </a:r>
          </a:p>
          <a:p>
            <a:r>
              <a:rPr lang="en-US" dirty="0"/>
              <a:t>(-)-Myrtenol</a:t>
            </a:r>
          </a:p>
          <a:p>
            <a:r>
              <a:rPr lang="en-US" dirty="0"/>
              <a:t>Benzyl alcohol</a:t>
            </a:r>
          </a:p>
          <a:p>
            <a:r>
              <a:rPr lang="en-US" dirty="0"/>
              <a:t>Phenylethyl Alcohol</a:t>
            </a:r>
          </a:p>
          <a:p>
            <a:r>
              <a:rPr lang="en-US" dirty="0"/>
              <a:t>3-Cyclohexene-1-ethanol, .beta.,4-dimethyl-</a:t>
            </a:r>
          </a:p>
          <a:p>
            <a:r>
              <a:rPr lang="en-US" dirty="0"/>
              <a:t>3-Cyclohexene-1-ethanol, .beta.,4-dimethyl-</a:t>
            </a:r>
          </a:p>
          <a:p>
            <a:r>
              <a:rPr lang="en-US" dirty="0"/>
              <a:t>p-Mentha-1(7),8(10)-dien-9-ol</a:t>
            </a:r>
          </a:p>
          <a:p>
            <a:r>
              <a:rPr lang="en-US" dirty="0"/>
              <a:t>Eugenol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5C27BB4-FBE6-48DF-AB81-A5A5415E5E5E}"/>
              </a:ext>
            </a:extLst>
          </p:cNvPr>
          <p:cNvSpPr txBox="1">
            <a:spLocks/>
          </p:cNvSpPr>
          <p:nvPr/>
        </p:nvSpPr>
        <p:spPr>
          <a:xfrm>
            <a:off x="6184973" y="322597"/>
            <a:ext cx="3932237" cy="6648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/>
              <a:t>P. </a:t>
            </a:r>
            <a:r>
              <a:rPr lang="en-US" i="1" dirty="0" err="1"/>
              <a:t>agglomerans</a:t>
            </a:r>
            <a:r>
              <a:rPr lang="en-US" i="1" dirty="0"/>
              <a:t> </a:t>
            </a:r>
            <a:r>
              <a:rPr lang="en-US" dirty="0"/>
              <a:t>VOCs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91B2E4C-8EBE-4907-8A30-2EB98F2EB958}"/>
              </a:ext>
            </a:extLst>
          </p:cNvPr>
          <p:cNvSpPr txBox="1">
            <a:spLocks/>
          </p:cNvSpPr>
          <p:nvPr/>
        </p:nvSpPr>
        <p:spPr>
          <a:xfrm>
            <a:off x="6184973" y="1233182"/>
            <a:ext cx="3932237" cy="46358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Disulfide, dimethyl</a:t>
            </a:r>
          </a:p>
          <a:p>
            <a:r>
              <a:rPr lang="en-US" sz="1400" dirty="0"/>
              <a:t>1-Butanol, 3-methyl-, acetate</a:t>
            </a:r>
          </a:p>
          <a:p>
            <a:r>
              <a:rPr lang="en-US" sz="1400" dirty="0"/>
              <a:t>1-Butanol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Heptanal</a:t>
            </a:r>
          </a:p>
          <a:p>
            <a:r>
              <a:rPr lang="en-US" sz="1400" dirty="0"/>
              <a:t>1-Butanol, 3-methyl-</a:t>
            </a:r>
          </a:p>
          <a:p>
            <a:r>
              <a:rPr lang="en-US" sz="1400" dirty="0"/>
              <a:t>2-Hexenal, (E)-</a:t>
            </a:r>
          </a:p>
          <a:p>
            <a:r>
              <a:rPr lang="en-US" sz="1400" dirty="0"/>
              <a:t>Acetoin</a:t>
            </a:r>
          </a:p>
          <a:p>
            <a:r>
              <a:rPr lang="en-US" sz="1400" dirty="0"/>
              <a:t>1-Heptanol</a:t>
            </a:r>
          </a:p>
          <a:p>
            <a:r>
              <a:rPr lang="en-US" sz="1400" dirty="0"/>
              <a:t>Furfural</a:t>
            </a:r>
          </a:p>
          <a:p>
            <a:r>
              <a:rPr lang="en-US" sz="1400" dirty="0"/>
              <a:t>1-Hexanol, 2-ethyl-</a:t>
            </a:r>
          </a:p>
          <a:p>
            <a:r>
              <a:rPr lang="en-US" sz="1400" dirty="0"/>
              <a:t>Benzonitrile</a:t>
            </a:r>
          </a:p>
          <a:p>
            <a:r>
              <a:rPr lang="en-US" sz="1400" dirty="0"/>
              <a:t>2-Furanmethanol</a:t>
            </a:r>
          </a:p>
          <a:p>
            <a:r>
              <a:rPr lang="en-US" sz="1400" dirty="0" err="1"/>
              <a:t>Mequinol</a:t>
            </a:r>
            <a:endParaRPr lang="en-US" sz="1400" dirty="0"/>
          </a:p>
          <a:p>
            <a:r>
              <a:rPr lang="en-US" sz="1400" dirty="0"/>
              <a:t>Benzyl alcohol</a:t>
            </a:r>
          </a:p>
          <a:p>
            <a:r>
              <a:rPr lang="en-US" sz="1400" dirty="0"/>
              <a:t>Phenylethyl Alcohol</a:t>
            </a:r>
          </a:p>
          <a:p>
            <a:r>
              <a:rPr lang="en-US" sz="1400" dirty="0"/>
              <a:t>2H-Pyran-2-carboxaldehyde, 5,6-dihydro-</a:t>
            </a:r>
          </a:p>
          <a:p>
            <a:r>
              <a:rPr lang="en-US" sz="1400" dirty="0"/>
              <a:t>Phenol</a:t>
            </a:r>
          </a:p>
        </p:txBody>
      </p:sp>
    </p:spTree>
    <p:extLst>
      <p:ext uri="{BB962C8B-B14F-4D97-AF65-F5344CB8AC3E}">
        <p14:creationId xmlns:p14="http://schemas.microsoft.com/office/powerpoint/2010/main" val="2366434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5423E3-0267-4625-86D1-11DBCB376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69" y="1418989"/>
            <a:ext cx="5321534" cy="37834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4E8858-E9F3-4651-BDD2-C8903DF5E6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rcRect b="25958"/>
          <a:stretch/>
        </p:blipFill>
        <p:spPr>
          <a:xfrm>
            <a:off x="5826192" y="1131264"/>
            <a:ext cx="6130915" cy="407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257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188A3-CAC2-4F53-9F20-DC28360AD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Drawing Comparisons Between Microbe VOCs and SWD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E1A3B-B666-4317-B04B-95F5F800DB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600" cy="4351338"/>
          </a:xfrm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b="1" u="sng" dirty="0"/>
              <a:t>SWD Bioassay data needed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dirty="0"/>
              <a:t>Incubator background VOCs – how incubator ambient affects blanks/controls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dirty="0"/>
              <a:t>VOC transfer from control to blank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dirty="0"/>
              <a:t>VOC transfer from treatment to blank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i="1" dirty="0"/>
              <a:t>F. </a:t>
            </a:r>
            <a:r>
              <a:rPr lang="en-US" i="1" dirty="0" err="1"/>
              <a:t>faeni</a:t>
            </a:r>
            <a:r>
              <a:rPr lang="en-US" dirty="0"/>
              <a:t> in 10% juice vs. SWD - repellent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i="1" dirty="0"/>
              <a:t>P</a:t>
            </a:r>
            <a:r>
              <a:rPr lang="en-US" dirty="0"/>
              <a:t>. </a:t>
            </a:r>
            <a:r>
              <a:rPr lang="en-US" i="1" dirty="0" err="1"/>
              <a:t>agglomerans</a:t>
            </a:r>
            <a:r>
              <a:rPr lang="en-US" dirty="0"/>
              <a:t> in 10% juice vs. SWD - attractant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i="1" dirty="0"/>
              <a:t>F. </a:t>
            </a:r>
            <a:r>
              <a:rPr lang="en-US" i="1" dirty="0" err="1"/>
              <a:t>faeni</a:t>
            </a:r>
            <a:r>
              <a:rPr lang="en-US" i="1" dirty="0"/>
              <a:t> vs. P. </a:t>
            </a:r>
            <a:r>
              <a:rPr lang="en-US" i="1" dirty="0" err="1"/>
              <a:t>agglomerans</a:t>
            </a:r>
            <a:r>
              <a:rPr lang="en-US" dirty="0"/>
              <a:t> in 10% juice</a:t>
            </a:r>
            <a:r>
              <a:rPr lang="en-US" i="1" dirty="0"/>
              <a:t> </a:t>
            </a:r>
            <a:r>
              <a:rPr lang="en-US" dirty="0"/>
              <a:t>in a single cage vs. SWD – is the choice confirmed 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i="1" dirty="0"/>
              <a:t>F. </a:t>
            </a:r>
            <a:r>
              <a:rPr lang="en-US" i="1" dirty="0" err="1"/>
              <a:t>faeni</a:t>
            </a:r>
            <a:r>
              <a:rPr lang="en-US" i="1" dirty="0"/>
              <a:t> &amp; P. </a:t>
            </a:r>
            <a:r>
              <a:rPr lang="en-US" i="1" dirty="0" err="1"/>
              <a:t>agglomerans</a:t>
            </a:r>
            <a:r>
              <a:rPr lang="en-US" dirty="0"/>
              <a:t> mixed together in 10% juice</a:t>
            </a:r>
            <a:r>
              <a:rPr lang="en-US" i="1" dirty="0"/>
              <a:t> vs. SWD – dominate microbe? This brings up next questions as to mechanism (pop, priority, metabolites, host, or other)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583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458D-70AA-44D4-8D6F-4BEE16795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CE81B-7D3E-462A-BAF5-DBFA21E4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Mesh Cages</a:t>
            </a:r>
          </a:p>
          <a:p>
            <a:r>
              <a:rPr lang="en-US" dirty="0"/>
              <a:t>Trap Jars</a:t>
            </a:r>
          </a:p>
          <a:p>
            <a:pPr lvl="1"/>
            <a:r>
              <a:rPr lang="en-US" dirty="0"/>
              <a:t>4 oz ball jar</a:t>
            </a:r>
          </a:p>
          <a:p>
            <a:pPr lvl="1"/>
            <a:r>
              <a:rPr lang="en-US" dirty="0"/>
              <a:t>Metal lid ring</a:t>
            </a:r>
          </a:p>
          <a:p>
            <a:pPr lvl="1"/>
            <a:r>
              <a:rPr lang="en-US" dirty="0"/>
              <a:t>Teflon lid cover with 2 holes</a:t>
            </a:r>
          </a:p>
          <a:p>
            <a:pPr lvl="1"/>
            <a:r>
              <a:rPr lang="en-US" dirty="0"/>
              <a:t>1 septa covered hole</a:t>
            </a:r>
          </a:p>
          <a:p>
            <a:pPr lvl="1"/>
            <a:r>
              <a:rPr lang="en-US" dirty="0"/>
              <a:t>1 hole plugged with a centrifuge tube</a:t>
            </a:r>
          </a:p>
          <a:p>
            <a:r>
              <a:rPr lang="en-US" dirty="0"/>
              <a:t>Incubators</a:t>
            </a:r>
          </a:p>
          <a:p>
            <a:pPr lvl="1"/>
            <a:r>
              <a:rPr lang="en-US" dirty="0"/>
              <a:t>25 C, 60% rH, and 16:8 L:D</a:t>
            </a:r>
          </a:p>
        </p:txBody>
      </p:sp>
      <p:pic>
        <p:nvPicPr>
          <p:cNvPr id="7" name="Content Placeholder 7" descr="A picture containing indoor, wall, white, sitting&#10;&#10;Description generated with very high confidence">
            <a:extLst>
              <a:ext uri="{FF2B5EF4-FFF2-40B4-BE49-F238E27FC236}">
                <a16:creationId xmlns:a16="http://schemas.microsoft.com/office/drawing/2014/main" id="{3829A402-5672-4269-A3DA-179F0273D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256" y="3742473"/>
            <a:ext cx="2668349" cy="3030421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9FB9B52-2F36-4BC3-A6C7-B51EBB8BD978}"/>
              </a:ext>
            </a:extLst>
          </p:cNvPr>
          <p:cNvGrpSpPr/>
          <p:nvPr/>
        </p:nvGrpSpPr>
        <p:grpSpPr>
          <a:xfrm>
            <a:off x="9584307" y="1690688"/>
            <a:ext cx="2286000" cy="2541660"/>
            <a:chOff x="9500417" y="2181138"/>
            <a:chExt cx="2286000" cy="2541660"/>
          </a:xfrm>
        </p:grpSpPr>
        <p:pic>
          <p:nvPicPr>
            <p:cNvPr id="8" name="Picture 6" descr="Mini Mason Jars In Bulk 4 Oz Ball Half Pint Wide Mouth Glass Bottles Jelly Jar With Ounce Walmart Love Blue">
              <a:extLst>
                <a:ext uri="{FF2B5EF4-FFF2-40B4-BE49-F238E27FC236}">
                  <a16:creationId xmlns:a16="http://schemas.microsoft.com/office/drawing/2014/main" id="{3CE8102F-9DD1-466C-8574-F64990E736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00417" y="2436798"/>
              <a:ext cx="2286000" cy="22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http://www.downloadclipart.net/thumb/24855-test-tube-icon.png">
              <a:extLst>
                <a:ext uri="{FF2B5EF4-FFF2-40B4-BE49-F238E27FC236}">
                  <a16:creationId xmlns:a16="http://schemas.microsoft.com/office/drawing/2014/main" id="{40DA1A2C-895B-439F-9100-C1D8D80D5D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829"/>
            <a:stretch/>
          </p:blipFill>
          <p:spPr bwMode="auto">
            <a:xfrm>
              <a:off x="9821715" y="2181138"/>
              <a:ext cx="670699" cy="8305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0" descr="Image result for inlet septa png">
              <a:extLst>
                <a:ext uri="{FF2B5EF4-FFF2-40B4-BE49-F238E27FC236}">
                  <a16:creationId xmlns:a16="http://schemas.microsoft.com/office/drawing/2014/main" id="{B61E10E0-634F-4853-BF59-4D8DC6B20F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94" t="26377" r="26898" b="26845"/>
            <a:stretch/>
          </p:blipFill>
          <p:spPr bwMode="auto">
            <a:xfrm rot="580014">
              <a:off x="10813712" y="2926448"/>
              <a:ext cx="180348" cy="170400"/>
            </a:xfrm>
            <a:prstGeom prst="flowChartConnector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098" name="Picture 2" descr="Image result for 12 inch mesh cage">
            <a:extLst>
              <a:ext uri="{FF2B5EF4-FFF2-40B4-BE49-F238E27FC236}">
                <a16:creationId xmlns:a16="http://schemas.microsoft.com/office/drawing/2014/main" id="{7C3A6F61-9F72-40FF-B48F-6856EEB18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452" y="548307"/>
            <a:ext cx="2567221" cy="256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789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6" descr="Mini Mason Jars In Bulk 4 Oz Ball Half Pint Wide Mouth Glass Bottles Jelly Jar With Ounce Walmart Love Blue">
            <a:extLst>
              <a:ext uri="{FF2B5EF4-FFF2-40B4-BE49-F238E27FC236}">
                <a16:creationId xmlns:a16="http://schemas.microsoft.com/office/drawing/2014/main" id="{587293F4-5F60-4F3F-80BB-A5252229F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5336" y="3777862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 descr="http://www.downloadclipart.net/thumb/24855-test-tube-icon.png">
            <a:extLst>
              <a:ext uri="{FF2B5EF4-FFF2-40B4-BE49-F238E27FC236}">
                <a16:creationId xmlns:a16="http://schemas.microsoft.com/office/drawing/2014/main" id="{BE3306BD-B2B6-4DCC-A674-50150D93E8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29"/>
          <a:stretch/>
        </p:blipFill>
        <p:spPr bwMode="auto">
          <a:xfrm>
            <a:off x="9706634" y="3522202"/>
            <a:ext cx="670699" cy="83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0" descr="Image result for inlet septa png">
            <a:extLst>
              <a:ext uri="{FF2B5EF4-FFF2-40B4-BE49-F238E27FC236}">
                <a16:creationId xmlns:a16="http://schemas.microsoft.com/office/drawing/2014/main" id="{D3DC3C3A-58C1-48F7-ADC5-B6B3E50430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4" t="26377" r="26898" b="26845"/>
          <a:stretch/>
        </p:blipFill>
        <p:spPr bwMode="auto">
          <a:xfrm rot="580014">
            <a:off x="10698631" y="4267512"/>
            <a:ext cx="180348" cy="1704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852846B7-CD1C-4B76-99FC-31E51263A0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9428" y="5168328"/>
            <a:ext cx="1377815" cy="646232"/>
          </a:xfrm>
          <a:prstGeom prst="rect">
            <a:avLst/>
          </a:prstGeom>
        </p:spPr>
      </p:pic>
      <p:pic>
        <p:nvPicPr>
          <p:cNvPr id="50" name="Picture 12" descr="Bacteria PNG">
            <a:extLst>
              <a:ext uri="{FF2B5EF4-FFF2-40B4-BE49-F238E27FC236}">
                <a16:creationId xmlns:a16="http://schemas.microsoft.com/office/drawing/2014/main" id="{7AC99B69-8DB6-4947-A1F3-1445F45C4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6358" y="4890864"/>
            <a:ext cx="436373" cy="5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 descr="Mini Mason Jars In Bulk 4 Oz Ball Half Pint Wide Mouth Glass Bottles Jelly Jar With Ounce Walmart Love Blue">
            <a:extLst>
              <a:ext uri="{FF2B5EF4-FFF2-40B4-BE49-F238E27FC236}">
                <a16:creationId xmlns:a16="http://schemas.microsoft.com/office/drawing/2014/main" id="{3A760A88-2E27-4438-8230-9A5860988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019" y="368466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 descr="http://www.downloadclipart.net/thumb/24855-test-tube-icon.png">
            <a:extLst>
              <a:ext uri="{FF2B5EF4-FFF2-40B4-BE49-F238E27FC236}">
                <a16:creationId xmlns:a16="http://schemas.microsoft.com/office/drawing/2014/main" id="{E30A23CA-D933-499C-AE0E-E17EF549FA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29"/>
          <a:stretch/>
        </p:blipFill>
        <p:spPr bwMode="auto">
          <a:xfrm>
            <a:off x="6097317" y="3429000"/>
            <a:ext cx="670699" cy="83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0" descr="Image result for inlet septa png">
            <a:extLst>
              <a:ext uri="{FF2B5EF4-FFF2-40B4-BE49-F238E27FC236}">
                <a16:creationId xmlns:a16="http://schemas.microsoft.com/office/drawing/2014/main" id="{013BC674-C48A-4F38-811C-179DBF23C0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4" t="26377" r="26898" b="26845"/>
          <a:stretch/>
        </p:blipFill>
        <p:spPr bwMode="auto">
          <a:xfrm rot="580014">
            <a:off x="7089314" y="4174310"/>
            <a:ext cx="180348" cy="1704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rapezoid 41">
            <a:extLst>
              <a:ext uri="{FF2B5EF4-FFF2-40B4-BE49-F238E27FC236}">
                <a16:creationId xmlns:a16="http://schemas.microsoft.com/office/drawing/2014/main" id="{9FAEB445-DDC0-471F-B878-C8595854F5EF}"/>
              </a:ext>
            </a:extLst>
          </p:cNvPr>
          <p:cNvSpPr/>
          <p:nvPr/>
        </p:nvSpPr>
        <p:spPr>
          <a:xfrm flipV="1">
            <a:off x="6247899" y="5145028"/>
            <a:ext cx="1342239" cy="411060"/>
          </a:xfrm>
          <a:prstGeom prst="trapezoid">
            <a:avLst>
              <a:gd name="adj" fmla="val 22379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524AD49F-99D8-455F-88AE-5A0A50F1064B}"/>
              </a:ext>
            </a:extLst>
          </p:cNvPr>
          <p:cNvSpPr/>
          <p:nvPr/>
        </p:nvSpPr>
        <p:spPr>
          <a:xfrm flipV="1">
            <a:off x="6247899" y="5145028"/>
            <a:ext cx="1342239" cy="167874"/>
          </a:xfrm>
          <a:prstGeom prst="trapezoid">
            <a:avLst>
              <a:gd name="adj" fmla="val 223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1263C16-5E38-4C54-A756-CFE7FB84A14D}"/>
              </a:ext>
            </a:extLst>
          </p:cNvPr>
          <p:cNvSpPr txBox="1"/>
          <p:nvPr/>
        </p:nvSpPr>
        <p:spPr>
          <a:xfrm>
            <a:off x="6238374" y="5275225"/>
            <a:ext cx="1342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90% BROTH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F4ACA7E-4129-4227-9974-3FBD53AFE6F8}"/>
              </a:ext>
            </a:extLst>
          </p:cNvPr>
          <p:cNvSpPr txBox="1"/>
          <p:nvPr/>
        </p:nvSpPr>
        <p:spPr>
          <a:xfrm>
            <a:off x="6228849" y="5059688"/>
            <a:ext cx="1342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10% JUICE</a:t>
            </a:r>
          </a:p>
        </p:txBody>
      </p:sp>
      <p:pic>
        <p:nvPicPr>
          <p:cNvPr id="35" name="Picture 6" descr="Mini Mason Jars In Bulk 4 Oz Ball Half Pint Wide Mouth Glass Bottles Jelly Jar With Ounce Walmart Love Blue">
            <a:extLst>
              <a:ext uri="{FF2B5EF4-FFF2-40B4-BE49-F238E27FC236}">
                <a16:creationId xmlns:a16="http://schemas.microsoft.com/office/drawing/2014/main" id="{3131EC72-D1E3-410D-8891-74263BEB1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787" y="3777862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http://www.downloadclipart.net/thumb/24855-test-tube-icon.png">
            <a:extLst>
              <a:ext uri="{FF2B5EF4-FFF2-40B4-BE49-F238E27FC236}">
                <a16:creationId xmlns:a16="http://schemas.microsoft.com/office/drawing/2014/main" id="{F0D12380-126A-4028-8635-CD2CDAFECB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29"/>
          <a:stretch/>
        </p:blipFill>
        <p:spPr bwMode="auto">
          <a:xfrm>
            <a:off x="2249085" y="3522202"/>
            <a:ext cx="670699" cy="83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0" descr="Image result for inlet septa png">
            <a:extLst>
              <a:ext uri="{FF2B5EF4-FFF2-40B4-BE49-F238E27FC236}">
                <a16:creationId xmlns:a16="http://schemas.microsoft.com/office/drawing/2014/main" id="{4388492D-F5E9-476D-8A0D-DDE71DCFA2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4" t="26377" r="26898" b="26845"/>
          <a:stretch/>
        </p:blipFill>
        <p:spPr bwMode="auto">
          <a:xfrm rot="580014">
            <a:off x="3241082" y="4267512"/>
            <a:ext cx="180348" cy="1704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0F3BA4-7F79-4613-8986-BD27D8903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32012"/>
          </a:xfrm>
        </p:spPr>
        <p:txBody>
          <a:bodyPr/>
          <a:lstStyle/>
          <a:p>
            <a:r>
              <a:rPr lang="en-US" dirty="0"/>
              <a:t>What is in a name?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B767B-CB76-40C5-9A46-F70C7865D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664" y="1237026"/>
            <a:ext cx="3484562" cy="511321"/>
          </a:xfrm>
        </p:spPr>
        <p:txBody>
          <a:bodyPr/>
          <a:lstStyle/>
          <a:p>
            <a:r>
              <a:rPr lang="en-US" dirty="0"/>
              <a:t>Blank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02142-3EF2-4E96-A2B1-AA0FAEB98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0664" y="1748348"/>
            <a:ext cx="3484562" cy="3684588"/>
          </a:xfrm>
        </p:spPr>
        <p:txBody>
          <a:bodyPr/>
          <a:lstStyle/>
          <a:p>
            <a:r>
              <a:rPr lang="en-US" dirty="0"/>
              <a:t>1 mesh cage</a:t>
            </a:r>
          </a:p>
          <a:p>
            <a:r>
              <a:rPr lang="en-US" dirty="0"/>
              <a:t>2 empty trap jars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8267A2A-460E-4AC2-A849-9B9F77EB1D07}"/>
              </a:ext>
            </a:extLst>
          </p:cNvPr>
          <p:cNvSpPr txBox="1">
            <a:spLocks/>
          </p:cNvSpPr>
          <p:nvPr/>
        </p:nvSpPr>
        <p:spPr>
          <a:xfrm>
            <a:off x="4005226" y="1237026"/>
            <a:ext cx="3484562" cy="5208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Control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9DCB331-00E5-4391-BEDC-4FD1536F873C}"/>
              </a:ext>
            </a:extLst>
          </p:cNvPr>
          <p:cNvSpPr txBox="1">
            <a:spLocks/>
          </p:cNvSpPr>
          <p:nvPr/>
        </p:nvSpPr>
        <p:spPr>
          <a:xfrm>
            <a:off x="4005226" y="1757873"/>
            <a:ext cx="3484562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 mesh cage</a:t>
            </a:r>
          </a:p>
          <a:p>
            <a:r>
              <a:rPr lang="en-US" dirty="0"/>
              <a:t>2 trap jars</a:t>
            </a:r>
          </a:p>
          <a:p>
            <a:pPr lvl="1"/>
            <a:r>
              <a:rPr lang="en-US" dirty="0"/>
              <a:t>10% juice</a:t>
            </a:r>
          </a:p>
          <a:p>
            <a:pPr lvl="1"/>
            <a:r>
              <a:rPr lang="en-US" dirty="0"/>
              <a:t>90% culture broth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7D4AC16-FD17-4CBB-8B40-C28FE5BB45BE}"/>
              </a:ext>
            </a:extLst>
          </p:cNvPr>
          <p:cNvSpPr txBox="1">
            <a:spLocks/>
          </p:cNvSpPr>
          <p:nvPr/>
        </p:nvSpPr>
        <p:spPr>
          <a:xfrm>
            <a:off x="7489788" y="1237026"/>
            <a:ext cx="3484562" cy="5113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Treatment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C13FAB15-B949-4E6C-8704-62614F9BDA37}"/>
              </a:ext>
            </a:extLst>
          </p:cNvPr>
          <p:cNvSpPr txBox="1">
            <a:spLocks/>
          </p:cNvSpPr>
          <p:nvPr/>
        </p:nvSpPr>
        <p:spPr>
          <a:xfrm>
            <a:off x="7489788" y="1748348"/>
            <a:ext cx="3484562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 mesh cage</a:t>
            </a:r>
          </a:p>
          <a:p>
            <a:r>
              <a:rPr lang="en-US" dirty="0"/>
              <a:t>2 trap jars</a:t>
            </a:r>
          </a:p>
          <a:p>
            <a:pPr lvl="1"/>
            <a:r>
              <a:rPr lang="en-US" dirty="0"/>
              <a:t>10% juice</a:t>
            </a:r>
          </a:p>
          <a:p>
            <a:pPr lvl="1"/>
            <a:r>
              <a:rPr lang="en-US" dirty="0"/>
              <a:t>90% culture broth </a:t>
            </a:r>
          </a:p>
          <a:p>
            <a:pPr lvl="1"/>
            <a:r>
              <a:rPr lang="en-US" dirty="0"/>
              <a:t>Microbes </a:t>
            </a:r>
          </a:p>
        </p:txBody>
      </p:sp>
      <p:pic>
        <p:nvPicPr>
          <p:cNvPr id="3078" name="Picture 6" descr="Mini Mason Jars In Bulk 4 Oz Ball Half Pint Wide Mouth Glass Bottles Jelly Jar With Ounce Walmart Love Blue">
            <a:extLst>
              <a:ext uri="{FF2B5EF4-FFF2-40B4-BE49-F238E27FC236}">
                <a16:creationId xmlns:a16="http://schemas.microsoft.com/office/drawing/2014/main" id="{76D8FFA2-A2ED-4D0C-AA00-CDCA232ABC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63" r="14441" b="4077"/>
          <a:stretch/>
        </p:blipFill>
        <p:spPr bwMode="auto">
          <a:xfrm>
            <a:off x="1221897" y="4984392"/>
            <a:ext cx="1955891" cy="187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ww.downloadclipart.net/thumb/24855-test-tube-icon.png">
            <a:extLst>
              <a:ext uri="{FF2B5EF4-FFF2-40B4-BE49-F238E27FC236}">
                <a16:creationId xmlns:a16="http://schemas.microsoft.com/office/drawing/2014/main" id="{39BFD12A-58EF-493C-9E29-5AB4F486D4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29"/>
          <a:stretch/>
        </p:blipFill>
        <p:spPr bwMode="auto">
          <a:xfrm>
            <a:off x="1543195" y="4409542"/>
            <a:ext cx="670699" cy="83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inlet septa png">
            <a:extLst>
              <a:ext uri="{FF2B5EF4-FFF2-40B4-BE49-F238E27FC236}">
                <a16:creationId xmlns:a16="http://schemas.microsoft.com/office/drawing/2014/main" id="{C633C94C-0BA0-4B1D-B62D-B4613026B9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4" t="26377" r="26898" b="26845"/>
          <a:stretch/>
        </p:blipFill>
        <p:spPr bwMode="auto">
          <a:xfrm rot="580014">
            <a:off x="2535192" y="5154852"/>
            <a:ext cx="180348" cy="1704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Mini Mason Jars In Bulk 4 Oz Ball Half Pint Wide Mouth Glass Bottles Jelly Jar With Ounce Walmart Love Blue">
            <a:extLst>
              <a:ext uri="{FF2B5EF4-FFF2-40B4-BE49-F238E27FC236}">
                <a16:creationId xmlns:a16="http://schemas.microsoft.com/office/drawing/2014/main" id="{4B999A72-6640-41A8-AFA1-3BFF6F0876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63" r="14441" b="4077"/>
          <a:stretch/>
        </p:blipFill>
        <p:spPr bwMode="auto">
          <a:xfrm>
            <a:off x="5027757" y="4984392"/>
            <a:ext cx="1955891" cy="187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http://www.downloadclipart.net/thumb/24855-test-tube-icon.png">
            <a:extLst>
              <a:ext uri="{FF2B5EF4-FFF2-40B4-BE49-F238E27FC236}">
                <a16:creationId xmlns:a16="http://schemas.microsoft.com/office/drawing/2014/main" id="{56DCC87C-935C-4A51-A88C-6B0F97B54F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29"/>
          <a:stretch/>
        </p:blipFill>
        <p:spPr bwMode="auto">
          <a:xfrm>
            <a:off x="5349055" y="4409542"/>
            <a:ext cx="670699" cy="83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 descr="Image result for inlet septa png">
            <a:extLst>
              <a:ext uri="{FF2B5EF4-FFF2-40B4-BE49-F238E27FC236}">
                <a16:creationId xmlns:a16="http://schemas.microsoft.com/office/drawing/2014/main" id="{268DB714-0E0E-45E5-BC47-CBC6A3640D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4" t="26377" r="26898" b="26845"/>
          <a:stretch/>
        </p:blipFill>
        <p:spPr bwMode="auto">
          <a:xfrm rot="580014">
            <a:off x="6341052" y="5154852"/>
            <a:ext cx="180348" cy="1704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Mini Mason Jars In Bulk 4 Oz Ball Half Pint Wide Mouth Glass Bottles Jelly Jar With Ounce Walmart Love Blue">
            <a:extLst>
              <a:ext uri="{FF2B5EF4-FFF2-40B4-BE49-F238E27FC236}">
                <a16:creationId xmlns:a16="http://schemas.microsoft.com/office/drawing/2014/main" id="{C0D191D1-BB39-4B8F-985D-8427A910A1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63" r="14441" b="4077"/>
          <a:stretch/>
        </p:blipFill>
        <p:spPr bwMode="auto">
          <a:xfrm>
            <a:off x="8447229" y="4984392"/>
            <a:ext cx="1955891" cy="187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http://www.downloadclipart.net/thumb/24855-test-tube-icon.png">
            <a:extLst>
              <a:ext uri="{FF2B5EF4-FFF2-40B4-BE49-F238E27FC236}">
                <a16:creationId xmlns:a16="http://schemas.microsoft.com/office/drawing/2014/main" id="{544D7004-46C5-46E8-A5B3-1DCDBF3AE8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29"/>
          <a:stretch/>
        </p:blipFill>
        <p:spPr bwMode="auto">
          <a:xfrm>
            <a:off x="8768527" y="4409542"/>
            <a:ext cx="670699" cy="83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0" descr="Image result for inlet septa png">
            <a:extLst>
              <a:ext uri="{FF2B5EF4-FFF2-40B4-BE49-F238E27FC236}">
                <a16:creationId xmlns:a16="http://schemas.microsoft.com/office/drawing/2014/main" id="{EB8F3367-C9DF-4C7A-A1EE-20414AAD60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4" t="26377" r="26898" b="26845"/>
          <a:stretch/>
        </p:blipFill>
        <p:spPr bwMode="auto">
          <a:xfrm rot="580014">
            <a:off x="9760524" y="5154852"/>
            <a:ext cx="180348" cy="1704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rapezoid 28">
            <a:extLst>
              <a:ext uri="{FF2B5EF4-FFF2-40B4-BE49-F238E27FC236}">
                <a16:creationId xmlns:a16="http://schemas.microsoft.com/office/drawing/2014/main" id="{EC6D7ABD-7A20-492F-8FA0-991C8891E702}"/>
              </a:ext>
            </a:extLst>
          </p:cNvPr>
          <p:cNvSpPr/>
          <p:nvPr/>
        </p:nvSpPr>
        <p:spPr>
          <a:xfrm flipV="1">
            <a:off x="5499637" y="6125570"/>
            <a:ext cx="1342239" cy="411060"/>
          </a:xfrm>
          <a:prstGeom prst="trapezoid">
            <a:avLst>
              <a:gd name="adj" fmla="val 22379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rapezoid 29">
            <a:extLst>
              <a:ext uri="{FF2B5EF4-FFF2-40B4-BE49-F238E27FC236}">
                <a16:creationId xmlns:a16="http://schemas.microsoft.com/office/drawing/2014/main" id="{96239342-2FB0-4E4F-9C46-55B4083481EC}"/>
              </a:ext>
            </a:extLst>
          </p:cNvPr>
          <p:cNvSpPr/>
          <p:nvPr/>
        </p:nvSpPr>
        <p:spPr>
          <a:xfrm flipV="1">
            <a:off x="5499637" y="6125570"/>
            <a:ext cx="1342239" cy="167874"/>
          </a:xfrm>
          <a:prstGeom prst="trapezoid">
            <a:avLst>
              <a:gd name="adj" fmla="val 223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F69EB2-D36E-459D-A752-0D55CE7DF62E}"/>
              </a:ext>
            </a:extLst>
          </p:cNvPr>
          <p:cNvSpPr txBox="1"/>
          <p:nvPr/>
        </p:nvSpPr>
        <p:spPr>
          <a:xfrm>
            <a:off x="5490112" y="6255767"/>
            <a:ext cx="1342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90% BROTH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1DF021-B5CE-411A-919E-141FA46A6C96}"/>
              </a:ext>
            </a:extLst>
          </p:cNvPr>
          <p:cNvSpPr txBox="1"/>
          <p:nvPr/>
        </p:nvSpPr>
        <p:spPr>
          <a:xfrm>
            <a:off x="5480587" y="6040230"/>
            <a:ext cx="1342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10% JUICE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206B3BF-A846-43DC-8C19-2A7AF6F999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1321" y="6055668"/>
            <a:ext cx="1377815" cy="646232"/>
          </a:xfrm>
          <a:prstGeom prst="rect">
            <a:avLst/>
          </a:prstGeom>
        </p:spPr>
      </p:pic>
      <p:pic>
        <p:nvPicPr>
          <p:cNvPr id="3084" name="Picture 12" descr="Bacteria PNG">
            <a:extLst>
              <a:ext uri="{FF2B5EF4-FFF2-40B4-BE49-F238E27FC236}">
                <a16:creationId xmlns:a16="http://schemas.microsoft.com/office/drawing/2014/main" id="{2DD1900F-6951-4E09-8906-B57380D2F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8251" y="5778204"/>
            <a:ext cx="436373" cy="5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611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6A2B7-DB3C-47FF-8366-408D8683B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6000" b="1" kern="120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Life Cycle</a:t>
            </a:r>
          </a:p>
        </p:txBody>
      </p:sp>
      <p:pic>
        <p:nvPicPr>
          <p:cNvPr id="2050" name="Picture 2" descr="The whole life cycle of the fruit fly Drosophila is relatively rapid and takes only approximately 10-12 days at 25 C. The Drosophila development is divided into various stages: embryo, larva (first instar, second instar and third instar), pupa and adult. ">
            <a:extLst>
              <a:ext uri="{FF2B5EF4-FFF2-40B4-BE49-F238E27FC236}">
                <a16:creationId xmlns:a16="http://schemas.microsoft.com/office/drawing/2014/main" id="{34739157-89C0-4A51-B59E-87BD35850C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2" r="-664" b="-1854"/>
          <a:stretch/>
        </p:blipFill>
        <p:spPr bwMode="auto">
          <a:xfrm>
            <a:off x="5094515" y="673705"/>
            <a:ext cx="6850742" cy="5510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822C6EC6-4376-4CDB-BADE-B19C1BAB5093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35429" y="2638044"/>
          <a:ext cx="3831772" cy="3200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15886">
                  <a:extLst>
                    <a:ext uri="{9D8B030D-6E8A-4147-A177-3AD203B41FA5}">
                      <a16:colId xmlns:a16="http://schemas.microsoft.com/office/drawing/2014/main" val="2489028641"/>
                    </a:ext>
                  </a:extLst>
                </a:gridCol>
                <a:gridCol w="1915886">
                  <a:extLst>
                    <a:ext uri="{9D8B030D-6E8A-4147-A177-3AD203B41FA5}">
                      <a16:colId xmlns:a16="http://schemas.microsoft.com/office/drawing/2014/main" val="90361115"/>
                    </a:ext>
                  </a:extLst>
                </a:gridCol>
              </a:tblGrid>
              <a:tr h="426953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400" dirty="0"/>
                        <a:t>Stage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Length (days)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679606"/>
                  </a:ext>
                </a:extLst>
              </a:tr>
              <a:tr h="4269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Adult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267103"/>
                  </a:ext>
                </a:extLst>
              </a:tr>
              <a:tr h="4269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</a:t>
                      </a:r>
                      <a:r>
                        <a:rPr lang="en-US" sz="2400" baseline="30000" dirty="0"/>
                        <a:t>st</a:t>
                      </a:r>
                      <a:r>
                        <a:rPr lang="en-US" sz="2400" dirty="0"/>
                        <a:t> instar: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153248"/>
                  </a:ext>
                </a:extLst>
              </a:tr>
              <a:tr h="4269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nd</a:t>
                      </a:r>
                      <a:r>
                        <a:rPr lang="en-US" sz="2400" dirty="0"/>
                        <a:t> instar: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642498"/>
                  </a:ext>
                </a:extLst>
              </a:tr>
              <a:tr h="4269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</a:t>
                      </a:r>
                      <a:r>
                        <a:rPr lang="en-US" sz="2400" baseline="30000" dirty="0"/>
                        <a:t>rd</a:t>
                      </a:r>
                      <a:r>
                        <a:rPr lang="en-US" sz="2400" dirty="0"/>
                        <a:t> instar: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2.5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383860"/>
                  </a:ext>
                </a:extLst>
              </a:tr>
              <a:tr h="4269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Wandering: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700990"/>
                  </a:ext>
                </a:extLst>
              </a:tr>
              <a:tr h="4269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Pupa: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236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4892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5046CD-1B6A-4EB8-A0DE-CAB04EE3E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613" y="726293"/>
            <a:ext cx="8758773" cy="540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304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456</Words>
  <Application>Microsoft Macintosh PowerPoint</Application>
  <PresentationFormat>Widescreen</PresentationFormat>
  <Paragraphs>99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Drawing Comparisons Between Microbe VOCs and SWD Behavior</vt:lpstr>
      <vt:lpstr>F. faeni VOCs</vt:lpstr>
      <vt:lpstr>PowerPoint Presentation</vt:lpstr>
      <vt:lpstr>Drawing Comparisons Between Microbe VOCs and SWD Behavior</vt:lpstr>
      <vt:lpstr>Equipment</vt:lpstr>
      <vt:lpstr>What is in a name?</vt:lpstr>
      <vt:lpstr>Life Cycle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Drawing Comparisons Between Micorbe VOCs and SWD Behavior</dc:title>
  <dc:creator>Brown, James T. - ARS</dc:creator>
  <cp:lastModifiedBy>John J Beck</cp:lastModifiedBy>
  <cp:revision>6</cp:revision>
  <dcterms:created xsi:type="dcterms:W3CDTF">2019-09-25T12:46:33Z</dcterms:created>
  <dcterms:modified xsi:type="dcterms:W3CDTF">2019-09-25T13:51:14Z</dcterms:modified>
</cp:coreProperties>
</file>