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0" r:id="rId4"/>
    <p:sldId id="281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9480-CD13-4303-A825-01B57855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0C726-4142-408D-A24C-BAB9398B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C122-9D88-4170-A04B-63652A98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ACCA-88EB-4A66-96FD-DAE869B9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EED00-0D91-4786-B378-C424C729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EC8F-18FF-4A38-932B-68B3D846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B82A4-907F-47D6-AF17-EE959C2F7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77C3-09FF-4319-BC8C-1FEE54FC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BCA2-1D4A-4968-A23B-EF8BB9D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6BBE-42CA-4E78-935D-3B40425A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F00A7-B291-4451-803A-90E6C3F4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9873-D9A0-46DC-BA90-C005E88F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E6D8-E877-4D5C-926F-4A0DCC49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9C24-35AF-451A-BB74-1B362B2A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161F-304F-4855-AED9-46E98CC3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9674-15E7-47B0-9823-0B3F22D4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0589-F328-48A9-B29F-4830E515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5B29-DE54-4376-B5FB-A47A7B4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F621-3FD5-46FB-B709-F057962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E9E3-9EE0-4523-BA21-63DFB395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3E25-8D65-4780-9DB5-60D79772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4627-676E-4B0D-810F-C48E35CE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D03-1457-4693-A5F2-E56F5A64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FBF7-7ED5-4125-8E0C-B0CF841C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B065A-0D2F-4CC3-AEC6-FC7A26F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69F-98AF-47BA-8377-F679ACF7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E4EE-265E-43A5-8091-A9BD632A5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1A5A-4E35-4E3B-A655-E2FFAF669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F842-C94D-4CC5-94DF-B81F7E7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F774-3638-4EB3-B47C-12931DC2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7234A-215E-4B34-B62C-E896A1B7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34A8-15B1-47F9-BF66-D8ED0F19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F039-C2E6-499E-B9CE-86606671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C521-7D31-407C-81DA-BF572729D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79D4-A6BF-452A-AEAF-287DF65CA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C4D2-1708-4B87-B14B-2CD4DC0E6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03F51-D4FF-47A4-8336-70A54A11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DCB83-F8B8-46B8-AB3F-4607785F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6CCD3-0F4A-4D68-AAF3-BBEF549F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95A-575C-4F74-B38D-618EF553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8DA10-0A7B-4D4E-934B-87A6404C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D37B8-227B-43FE-BC8F-EA577074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335E1-568B-4B88-9300-20C0285A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8A8D4-3001-4600-82AA-B1EF206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BE8D2-FBF1-4345-9D57-548B31B8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48E46-4F6D-42A2-883A-5E98B297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B1AE-5E71-4F1A-9C70-27587D44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7077-E0A4-40A7-8224-3966A6D4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47B0-8575-4EA5-BF9F-681DE8F3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DA53-796E-434E-BE95-E48C4BC8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330BB-0DA9-4EF6-9EFF-3D4AE8E3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C148A-FF1F-425A-A687-4559C7FE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F76-2579-41D4-B96C-F917E5E3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B1189-B045-41EC-97D7-FFFA186C3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D41B-F8A0-47D2-B73F-7D231B78B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F248-2757-438A-8CCE-97C52C4F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93AE-AB66-40E5-92DB-8C9A6B76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A23C-FAA8-4E61-93A7-AB8C6693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1EBA2-1CE3-4801-BDCE-B4C2D361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C8BA-29A6-4C62-B315-F4B86922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89C9-3D08-4D4B-8F07-193A46943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AF81-8CE9-4107-AF77-0CF5A5DDB9E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5EA08-59BE-4127-8442-F7FB1C146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0ED1-2C19-4E2D-9C73-09B1CD82A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DEC3-3551-4445-9419-DFE0DE18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D1C4A-30FE-49F0-A57B-FAC8EE7E665D}"/>
              </a:ext>
            </a:extLst>
          </p:cNvPr>
          <p:cNvSpPr txBox="1"/>
          <p:nvPr/>
        </p:nvSpPr>
        <p:spPr>
          <a:xfrm>
            <a:off x="2874809" y="4723085"/>
            <a:ext cx="6666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Multidimensional scaling (MDS) using principal coordinates analysis (</a:t>
            </a:r>
            <a:r>
              <a:rPr lang="en-US" sz="1400" dirty="0" err="1"/>
              <a:t>PCoA</a:t>
            </a:r>
            <a:r>
              <a:rPr lang="en-US" sz="1400" dirty="0"/>
              <a:t>) of a Bray-Curtis distance matrix comparing the volatile composition between </a:t>
            </a:r>
            <a:r>
              <a:rPr lang="en-US" sz="1400" i="1" dirty="0" err="1"/>
              <a:t>Frigoribacterium</a:t>
            </a:r>
            <a:r>
              <a:rPr lang="en-US" sz="1400" i="1" dirty="0"/>
              <a:t> </a:t>
            </a:r>
            <a:r>
              <a:rPr lang="en-US" sz="1400" i="1" dirty="0" err="1"/>
              <a:t>faeni</a:t>
            </a:r>
            <a:r>
              <a:rPr lang="en-US" sz="1400" i="1" dirty="0"/>
              <a:t> </a:t>
            </a:r>
            <a:r>
              <a:rPr lang="en-US" sz="1400" dirty="0"/>
              <a:t>and </a:t>
            </a:r>
            <a:r>
              <a:rPr lang="en-US" sz="1400" i="1" dirty="0" err="1"/>
              <a:t>Pantoea</a:t>
            </a:r>
            <a:r>
              <a:rPr lang="en-US" sz="1400" i="1" dirty="0"/>
              <a:t> </a:t>
            </a:r>
            <a:r>
              <a:rPr lang="en-US" sz="1400" i="1" dirty="0" err="1"/>
              <a:t>agglormerans</a:t>
            </a:r>
            <a:r>
              <a:rPr lang="en-US" sz="1400" i="1" dirty="0"/>
              <a:t>. </a:t>
            </a:r>
            <a:r>
              <a:rPr lang="en-US" sz="1400" dirty="0"/>
              <a:t>Microbes were inoculated into liquid LB broth and 10% blueberry juice and each solution contained only one microbe species. Marker shapes represent the microbes and colors represent the hour when volatiles were collected. Axis.1 explained 61.5% of the variance and Axis.2 explained 47.3% of the variance.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D8DB8-A3B5-4BCF-AA04-7AAFC37D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09" y="606175"/>
            <a:ext cx="6670919" cy="41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3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348-EEE4-42F5-9BB1-4D437479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2597"/>
            <a:ext cx="3932237" cy="664828"/>
          </a:xfrm>
        </p:spPr>
        <p:txBody>
          <a:bodyPr/>
          <a:lstStyle/>
          <a:p>
            <a:r>
              <a:rPr lang="en-US" i="1" dirty="0"/>
              <a:t>F. </a:t>
            </a:r>
            <a:r>
              <a:rPr lang="en-US" i="1" dirty="0" err="1"/>
              <a:t>faeni</a:t>
            </a:r>
            <a:r>
              <a:rPr lang="en-US" i="1" dirty="0"/>
              <a:t> target </a:t>
            </a:r>
            <a:r>
              <a:rPr lang="en-US" dirty="0"/>
              <a:t>VOCs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5DD9-9A4A-4EA9-89E6-779CEA3B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33182"/>
            <a:ext cx="3932237" cy="4635806"/>
          </a:xfrm>
        </p:spPr>
        <p:txBody>
          <a:bodyPr>
            <a:normAutofit/>
          </a:bodyPr>
          <a:lstStyle/>
          <a:p>
            <a:r>
              <a:rPr lang="en-US" dirty="0"/>
              <a:t>Carbonic acid, dimethyl ester</a:t>
            </a:r>
          </a:p>
          <a:p>
            <a:r>
              <a:rPr lang="en-US" dirty="0"/>
              <a:t>2-Nonanone</a:t>
            </a:r>
          </a:p>
          <a:p>
            <a:r>
              <a:rPr lang="en-US" dirty="0"/>
              <a:t>Benzene, 1,3-bis(1,1-dimethylethyl)-</a:t>
            </a:r>
          </a:p>
          <a:p>
            <a:r>
              <a:rPr lang="en-US" dirty="0"/>
              <a:t>Pyrazine, 3-ethyl-2,5-dimethyl-</a:t>
            </a:r>
          </a:p>
          <a:p>
            <a:r>
              <a:rPr lang="en-US" dirty="0" err="1"/>
              <a:t>Bicyclo</a:t>
            </a:r>
            <a:r>
              <a:rPr lang="en-US" dirty="0"/>
              <a:t>[2.2.1]heptan-2-ol, 1,7,7-trimethyl-, (1S-endo)-</a:t>
            </a:r>
          </a:p>
          <a:p>
            <a:r>
              <a:rPr lang="en-US" dirty="0"/>
              <a:t>1-Propanol, 3-(</a:t>
            </a:r>
            <a:r>
              <a:rPr lang="en-US" dirty="0" err="1"/>
              <a:t>methylthio</a:t>
            </a:r>
            <a:r>
              <a:rPr lang="en-US" dirty="0"/>
              <a:t>)-</a:t>
            </a:r>
          </a:p>
          <a:p>
            <a:r>
              <a:rPr lang="en-US" dirty="0"/>
              <a:t>(-)-Myrtenol</a:t>
            </a:r>
          </a:p>
          <a:p>
            <a:r>
              <a:rPr lang="en-US" dirty="0"/>
              <a:t>3-Cyclohexene-1-ethanol, .beta.,4-dimethyl-</a:t>
            </a:r>
          </a:p>
          <a:p>
            <a:r>
              <a:rPr lang="en-US" dirty="0"/>
              <a:t>p-Mentha-1(7),8(10)-dien-9-ol</a:t>
            </a:r>
          </a:p>
          <a:p>
            <a:r>
              <a:rPr lang="en-US" dirty="0"/>
              <a:t>Eugenol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C27BB4-FBE6-48DF-AB81-A5A5415E5E5E}"/>
              </a:ext>
            </a:extLst>
          </p:cNvPr>
          <p:cNvSpPr txBox="1">
            <a:spLocks/>
          </p:cNvSpPr>
          <p:nvPr/>
        </p:nvSpPr>
        <p:spPr>
          <a:xfrm>
            <a:off x="6184972" y="322597"/>
            <a:ext cx="4921392" cy="664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P. </a:t>
            </a:r>
            <a:r>
              <a:rPr lang="en-US" i="1" dirty="0" err="1"/>
              <a:t>agglomerans</a:t>
            </a:r>
            <a:r>
              <a:rPr lang="en-US" i="1" dirty="0"/>
              <a:t> target </a:t>
            </a:r>
            <a:r>
              <a:rPr lang="en-US" dirty="0"/>
              <a:t>VOCs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1B2E4C-8EBE-4907-8A30-2EB98F2EB958}"/>
              </a:ext>
            </a:extLst>
          </p:cNvPr>
          <p:cNvSpPr txBox="1">
            <a:spLocks/>
          </p:cNvSpPr>
          <p:nvPr/>
        </p:nvSpPr>
        <p:spPr>
          <a:xfrm>
            <a:off x="6184974" y="1233182"/>
            <a:ext cx="3822056" cy="4635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Disulfide, dimethyl</a:t>
            </a:r>
          </a:p>
          <a:p>
            <a:r>
              <a:rPr lang="en-US" sz="1400" dirty="0"/>
              <a:t>1-Butanol, 3-methyl-, acetate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Heptanal</a:t>
            </a:r>
          </a:p>
          <a:p>
            <a:r>
              <a:rPr lang="en-US" sz="1400" dirty="0"/>
              <a:t>2-Hexenal, (E)-</a:t>
            </a:r>
          </a:p>
          <a:p>
            <a:r>
              <a:rPr lang="en-US" sz="1400" dirty="0"/>
              <a:t>Acetoin</a:t>
            </a:r>
          </a:p>
          <a:p>
            <a:r>
              <a:rPr lang="en-US" sz="1400" dirty="0"/>
              <a:t>1-Heptanol</a:t>
            </a:r>
          </a:p>
          <a:p>
            <a:r>
              <a:rPr lang="en-US" sz="1400" dirty="0"/>
              <a:t>Furfural</a:t>
            </a:r>
          </a:p>
          <a:p>
            <a:r>
              <a:rPr lang="en-US" sz="1400" dirty="0"/>
              <a:t>1-Hexanol, 2-ethyl-</a:t>
            </a:r>
          </a:p>
          <a:p>
            <a:r>
              <a:rPr lang="en-US" sz="1400" dirty="0"/>
              <a:t>Benzonitrile</a:t>
            </a:r>
          </a:p>
          <a:p>
            <a:r>
              <a:rPr lang="en-US" sz="1400" dirty="0"/>
              <a:t>2-Furanmethanol</a:t>
            </a:r>
          </a:p>
          <a:p>
            <a:r>
              <a:rPr lang="en-US" sz="1400" dirty="0" err="1"/>
              <a:t>Mequinol</a:t>
            </a:r>
            <a:endParaRPr lang="en-US" sz="1400" dirty="0"/>
          </a:p>
          <a:p>
            <a:r>
              <a:rPr lang="en-US" sz="1400" dirty="0"/>
              <a:t>2H-Pyran-2-carboxaldehyde, 5,6-dihydro-</a:t>
            </a:r>
          </a:p>
          <a:p>
            <a:r>
              <a:rPr lang="en-US" sz="1400" dirty="0"/>
              <a:t>Phenol</a:t>
            </a:r>
          </a:p>
        </p:txBody>
      </p:sp>
    </p:spTree>
    <p:extLst>
      <p:ext uri="{BB962C8B-B14F-4D97-AF65-F5344CB8AC3E}">
        <p14:creationId xmlns:p14="http://schemas.microsoft.com/office/powerpoint/2010/main" val="23664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458D-70AA-44D4-8D6F-4BEE1679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E81B-7D3E-462A-BAF5-DBFA21E4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Cages</a:t>
            </a:r>
          </a:p>
          <a:p>
            <a:r>
              <a:rPr lang="en-US" dirty="0"/>
              <a:t>Trap Jars</a:t>
            </a:r>
          </a:p>
          <a:p>
            <a:pPr lvl="1"/>
            <a:r>
              <a:rPr lang="en-US" dirty="0"/>
              <a:t>4 oz ball jar</a:t>
            </a:r>
          </a:p>
          <a:p>
            <a:pPr lvl="1"/>
            <a:r>
              <a:rPr lang="en-US" dirty="0"/>
              <a:t>Metal lid ring</a:t>
            </a:r>
          </a:p>
          <a:p>
            <a:pPr lvl="1"/>
            <a:r>
              <a:rPr lang="en-US" dirty="0"/>
              <a:t>Teflon lid cover with 2 holes</a:t>
            </a:r>
          </a:p>
          <a:p>
            <a:pPr lvl="1"/>
            <a:r>
              <a:rPr lang="en-US" dirty="0"/>
              <a:t>1 septa covered hole</a:t>
            </a:r>
          </a:p>
          <a:p>
            <a:pPr lvl="1"/>
            <a:r>
              <a:rPr lang="en-US" dirty="0"/>
              <a:t>1 hole plugged with a centrifuge tube</a:t>
            </a:r>
          </a:p>
          <a:p>
            <a:r>
              <a:rPr lang="en-US" dirty="0"/>
              <a:t>Incubators</a:t>
            </a:r>
          </a:p>
          <a:p>
            <a:pPr lvl="1"/>
            <a:r>
              <a:rPr lang="en-US" dirty="0"/>
              <a:t>25 C, 60% rH, and 16:8 L:D</a:t>
            </a:r>
          </a:p>
        </p:txBody>
      </p:sp>
      <p:pic>
        <p:nvPicPr>
          <p:cNvPr id="7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3829A402-5672-4269-A3DA-179F0273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73" y="3530218"/>
            <a:ext cx="2668349" cy="3030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B9B52-2F36-4BC3-A6C7-B51EBB8BD978}"/>
              </a:ext>
            </a:extLst>
          </p:cNvPr>
          <p:cNvGrpSpPr/>
          <p:nvPr/>
        </p:nvGrpSpPr>
        <p:grpSpPr>
          <a:xfrm>
            <a:off x="9584307" y="1690688"/>
            <a:ext cx="2286000" cy="2541660"/>
            <a:chOff x="9500417" y="2181138"/>
            <a:chExt cx="2286000" cy="2541660"/>
          </a:xfrm>
        </p:grpSpPr>
        <p:pic>
          <p:nvPicPr>
            <p:cNvPr id="8" name="Picture 6" descr="Mini Mason Jars In Bulk 4 Oz Ball Half Pint Wide Mouth Glass Bottles Jelly Jar With Ounce Walmart Love Blue">
              <a:extLst>
                <a:ext uri="{FF2B5EF4-FFF2-40B4-BE49-F238E27FC236}">
                  <a16:creationId xmlns:a16="http://schemas.microsoft.com/office/drawing/2014/main" id="{3CE8102F-9DD1-466C-8574-F64990E73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0417" y="2436798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http://www.downloadclipart.net/thumb/24855-test-tube-icon.png">
              <a:extLst>
                <a:ext uri="{FF2B5EF4-FFF2-40B4-BE49-F238E27FC236}">
                  <a16:creationId xmlns:a16="http://schemas.microsoft.com/office/drawing/2014/main" id="{40DA1A2C-895B-439F-9100-C1D8D80D5D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29"/>
            <a:stretch/>
          </p:blipFill>
          <p:spPr bwMode="auto">
            <a:xfrm>
              <a:off x="9821715" y="2181138"/>
              <a:ext cx="670699" cy="830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inlet septa png">
              <a:extLst>
                <a:ext uri="{FF2B5EF4-FFF2-40B4-BE49-F238E27FC236}">
                  <a16:creationId xmlns:a16="http://schemas.microsoft.com/office/drawing/2014/main" id="{B61E10E0-634F-4853-BF59-4D8DC6B20F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94" t="26377" r="26898" b="26845"/>
            <a:stretch/>
          </p:blipFill>
          <p:spPr bwMode="auto">
            <a:xfrm rot="580014">
              <a:off x="10813712" y="2926448"/>
              <a:ext cx="180348" cy="1704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49892-1DBC-4AD5-BC46-5078A91680AE}"/>
              </a:ext>
            </a:extLst>
          </p:cNvPr>
          <p:cNvGrpSpPr/>
          <p:nvPr/>
        </p:nvGrpSpPr>
        <p:grpSpPr>
          <a:xfrm>
            <a:off x="5874625" y="771299"/>
            <a:ext cx="2932186" cy="2137026"/>
            <a:chOff x="1453575" y="719194"/>
            <a:chExt cx="3697829" cy="26199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87D116-2949-4B50-AD6F-CA13A19CE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1992536" y="180233"/>
              <a:ext cx="2619908" cy="369782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CEAC5B-EE94-4FAB-9A93-66DF31BBEB06}"/>
                </a:ext>
              </a:extLst>
            </p:cNvPr>
            <p:cNvGrpSpPr/>
            <p:nvPr/>
          </p:nvGrpSpPr>
          <p:grpSpPr>
            <a:xfrm>
              <a:off x="2670066" y="1522320"/>
              <a:ext cx="1273994" cy="1017143"/>
              <a:chOff x="6413583" y="2662996"/>
              <a:chExt cx="2258113" cy="165645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1F3AF1E-E6C7-48BF-9232-1276D3BBA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89169" y="327898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CED0B0B-290E-4107-B6E6-83A8399804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881974" y="350878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284C21F-A2C2-425D-825A-169C8D01F8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73600" y="3049193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7CE2ADD-6035-4552-A617-80FA5AEE37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40893" y="350878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B45D328E-1D1F-42F0-B4FD-1506A4B2F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66375" y="327898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5996895-C28C-4C2F-867D-B68E9EC59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09110" y="310344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BF542-65A1-40C6-B7CF-FB49855FDC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01915" y="333324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68F4D16-6089-43A4-A90D-651E3A516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93541" y="2873652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106C7EB-082D-448E-8009-F24C0F6977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960834" y="333324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3319AC1-DE9D-47BC-BAAF-C6FC01BBF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86316" y="310344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B069FF-91C9-4E8F-8C5D-67F4A09240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44092" y="3939645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AE25799-8B8B-4E7D-9E52-C30D8284BB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36897" y="416943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E7E646F-1131-4CD5-B9C6-647871AA31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28523" y="370985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2250410-702A-490B-B880-2F210A195D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95816" y="416943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8FF12FC-4297-4A58-B6F7-E430BB276C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21298" y="3939645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6C6C6DC-71F5-4F31-8436-49D933E221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64033" y="3764104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C150B95-594E-4ECD-96C1-D11C1B2470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56838" y="3993898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6ABC7E3-8321-4DEB-934F-8CF642E99F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748464" y="353431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2417F15C-BBC8-4150-A98D-D5AD791C51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015757" y="3993898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BCB8754-7FF4-49BF-907F-A906AEC85A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441239" y="3764104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A4A2921-8037-470D-8352-021ECD36DF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56309" y="2838537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5E2BA10-5748-4A41-B6A8-15A7727094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13583" y="345000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C852E55-A78D-450A-9705-5A672AF40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319626" y="3745569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907482E-EEEF-42E9-99EE-10F1429D2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08033" y="3068331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9C0189A-0EC0-4058-8B76-C5B8DA915A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18430" y="367980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A0A97AC2-42A7-4522-B3A2-0C51E6EFD0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76250" y="2662996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B310B38-C12D-407D-8406-F3E669E101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69055" y="289279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A1A33A2C-3EC6-4AD3-B6FF-62D14026DF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161180" y="353841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BDD7E5C-326D-49C0-8221-6CA1D7FC66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27974" y="2892790"/>
                <a:ext cx="352070" cy="15001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D8555DE-C8D3-4C13-808E-DD483D331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53456" y="2662996"/>
                <a:ext cx="352070" cy="150012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CFF92C9-F65C-46F2-8FAA-DCF79D4A69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9462591" y="1593939"/>
            <a:ext cx="2566497" cy="26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4F008493-F592-4ED8-935F-FD69CD9F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4" y="133237"/>
            <a:ext cx="5779671" cy="6563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E9DC02-0721-4941-B67B-54F654905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2474632" y="3679488"/>
            <a:ext cx="644888" cy="659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A11525-1C40-4DB8-A0A8-1EB569F75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829744" y="3689970"/>
            <a:ext cx="644888" cy="65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7FA91-19EB-4985-9C68-C96800919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184856" y="3689970"/>
            <a:ext cx="644888" cy="659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F04BE-8168-4993-A3E8-CEB26FC77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2489795" y="4685460"/>
            <a:ext cx="644888" cy="659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0BDD2-99FC-4636-BB2B-ADCE48A65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844907" y="4695942"/>
            <a:ext cx="644888" cy="659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660287-06F5-41FF-A7E6-F8D84040BF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200019" y="4695942"/>
            <a:ext cx="644888" cy="659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B51415-7AF5-46FB-8784-D729AAE3B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2489795" y="2684242"/>
            <a:ext cx="644888" cy="65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53F41-3490-464C-8775-AA66D4C687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844907" y="2694724"/>
            <a:ext cx="644888" cy="659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BC94D8-7C76-4A32-B46B-8B06C2FFF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8438" r="12146" b="23520"/>
          <a:stretch/>
        </p:blipFill>
        <p:spPr>
          <a:xfrm>
            <a:off x="1200019" y="2694724"/>
            <a:ext cx="644888" cy="6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47A06948-7EF8-47EE-A000-B7947217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3" y="1212261"/>
            <a:ext cx="4898522" cy="5496143"/>
          </a:xfrm>
          <a:prstGeom prst="rect">
            <a:avLst/>
          </a:prstGeom>
        </p:spPr>
      </p:pic>
      <p:pic>
        <p:nvPicPr>
          <p:cNvPr id="71" name="Content Placeholder 7" descr="A picture containing indoor, wall, white, sitting&#10;&#10;Description generated with very high confidence">
            <a:extLst>
              <a:ext uri="{FF2B5EF4-FFF2-40B4-BE49-F238E27FC236}">
                <a16:creationId xmlns:a16="http://schemas.microsoft.com/office/drawing/2014/main" id="{E268FCA9-A5D0-470A-861B-DE43B51A2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30" y="1229486"/>
            <a:ext cx="4883170" cy="5478918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2C9C7110-CF25-439F-BAC5-8147310B51C3}"/>
              </a:ext>
            </a:extLst>
          </p:cNvPr>
          <p:cNvGrpSpPr/>
          <p:nvPr/>
        </p:nvGrpSpPr>
        <p:grpSpPr>
          <a:xfrm>
            <a:off x="7446004" y="2425700"/>
            <a:ext cx="1974211" cy="3382124"/>
            <a:chOff x="6091737" y="1953763"/>
            <a:chExt cx="1974211" cy="33821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C1BB0E-AAEC-4761-A54B-2A84C7C9C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6297220" y="1785135"/>
              <a:ext cx="1438382" cy="184934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9C667A-A50F-45E8-A199-ABE8CAB9C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6297220" y="3692022"/>
              <a:ext cx="1438382" cy="184934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73B6CA1-53BF-43F8-B3AC-D07C7776F89E}"/>
                </a:ext>
              </a:extLst>
            </p:cNvPr>
            <p:cNvGrpSpPr/>
            <p:nvPr/>
          </p:nvGrpSpPr>
          <p:grpSpPr>
            <a:xfrm>
              <a:off x="6700125" y="4338434"/>
              <a:ext cx="637146" cy="558435"/>
              <a:chOff x="6413573" y="2662996"/>
              <a:chExt cx="2258111" cy="165646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5594CF5-FBBB-448F-964E-ADEF1302B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89157" y="327899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BF84EED-37AD-4F85-83F8-8EE0A9D071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881965" y="350879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9902D71F-44EC-4DA9-9CC0-22FF1DF447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73591" y="3049204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EB9C5E4-5324-4214-A532-75AA83748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40884" y="350879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34728256-1F09-4B0C-B0F2-E927916E8B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66363" y="327899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215CC20-0E56-4D6B-B5A2-7FA529FC80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09099" y="31034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714720A3-52F6-484B-BE22-9A01341E42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01904" y="33332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F0B96A5-1163-4B06-93AB-D523426562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93529" y="287366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57CFA40-A2FF-49FF-8C40-031ADD6AD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960822" y="33332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B36EC49B-FA4F-428C-A94C-9724CEF5A0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86305" y="31034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E29DD08A-1FE0-4CD5-8907-F9F765D11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44080" y="39396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FA82EFE-90ED-432F-92C9-55448524C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36888" y="41694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82B5376-DE01-435D-B94E-15C86753DB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28514" y="3709863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3E6A2E8-8C7B-4218-BBF9-5182C03203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95807" y="41694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35545253-F3F5-436E-83DC-4620991FB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21286" y="39396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CBF3E5F3-5658-41DE-A74D-F4EB15FC95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64022" y="376411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BE374D8-ABB2-47B5-9A1C-1B981004F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56827" y="399391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951249E-336A-47DA-90EE-BC35A48238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748452" y="353432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78566075-8CC2-4504-A7D5-A396E0262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015745" y="399391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9AD001CE-3530-42F7-9B60-8984666BF8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441228" y="376411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2589A01F-3CC3-4273-AE2E-8058A0D38F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56301" y="283854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F1B859CE-B398-48B1-8139-AEE69A679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13573" y="345001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C2D3A09-A9BD-4CB9-9A73-6C7221015A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319613" y="374558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E26BFED-65B3-4EE7-9F5C-00AA526116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08024" y="3068339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9097798A-B3BA-4874-B8F2-3B07E9FB1D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18419" y="367981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9C7B940-AF74-49F4-B1E1-6AC8BFC62E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76239" y="2663005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58F4596E-2667-4D58-B921-E97520DB3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69044" y="2892799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90E660DD-CC28-4AA8-A7FD-5A3BCF313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161170" y="353842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28C607A-C15F-4BAA-94DA-C830E4CC04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27962" y="289279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7789CA7-4DC5-4EAE-8575-685821D062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53456" y="2662996"/>
                <a:ext cx="352071" cy="150013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6906BC-DBE8-4A2B-8F51-19333C6165DC}"/>
                </a:ext>
              </a:extLst>
            </p:cNvPr>
            <p:cNvSpPr txBox="1"/>
            <p:nvPr/>
          </p:nvSpPr>
          <p:spPr>
            <a:xfrm>
              <a:off x="7473828" y="1953763"/>
              <a:ext cx="592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highlight>
                    <a:srgbClr val="FFFF00"/>
                  </a:highlight>
                </a:rPr>
                <a:t>1x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E28D46-3444-47B5-8207-D5F8D4D0F1A4}"/>
                </a:ext>
              </a:extLst>
            </p:cNvPr>
            <p:cNvSpPr txBox="1"/>
            <p:nvPr/>
          </p:nvSpPr>
          <p:spPr>
            <a:xfrm>
              <a:off x="7473798" y="3860171"/>
              <a:ext cx="592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highlight>
                    <a:srgbClr val="FFFF00"/>
                  </a:highlight>
                </a:rPr>
                <a:t>7x</a:t>
              </a: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9D02-6D8D-4D00-A9A3-3E5DAAA3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89487" y="2425700"/>
            <a:ext cx="2185013" cy="4000500"/>
          </a:xfrm>
        </p:spPr>
        <p:txBody>
          <a:bodyPr wrap="square">
            <a:normAutofit fontScale="92500" lnSpcReduction="20000"/>
          </a:bodyPr>
          <a:lstStyle/>
          <a:p>
            <a:r>
              <a:rPr lang="en-US" sz="1800" b="1" u="sng" dirty="0"/>
              <a:t>5 Cages Total: </a:t>
            </a:r>
          </a:p>
          <a:p>
            <a:r>
              <a:rPr lang="en-US" sz="1800" dirty="0"/>
              <a:t>1 Control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Control Jar: 10%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Treatment Jar: 10% Juice + Microbe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NO Flies</a:t>
            </a:r>
          </a:p>
          <a:p>
            <a:r>
              <a:rPr lang="en-US" sz="1800" dirty="0"/>
              <a:t>Treatment Cages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Control Jar: 10%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Treatment Jar: 10% Juice + Microbe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50 SWD flies</a:t>
            </a:r>
          </a:p>
          <a:p>
            <a:endParaRPr lang="en-US" sz="1800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69F18BCE-3745-40AB-976D-EBAB07A7647C}"/>
              </a:ext>
            </a:extLst>
          </p:cNvPr>
          <p:cNvSpPr txBox="1">
            <a:spLocks/>
          </p:cNvSpPr>
          <p:nvPr/>
        </p:nvSpPr>
        <p:spPr>
          <a:xfrm>
            <a:off x="3411555" y="1854852"/>
            <a:ext cx="2295472" cy="430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>
                <a:latin typeface="+mn-lt"/>
              </a:rPr>
              <a:t>Frigoribacterium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faeni</a:t>
            </a:r>
            <a:endParaRPr lang="en-US" i="1" dirty="0">
              <a:latin typeface="+mn-lt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F4BCBD6-5BA8-41E0-8087-002208B5B197}"/>
              </a:ext>
            </a:extLst>
          </p:cNvPr>
          <p:cNvGrpSpPr/>
          <p:nvPr/>
        </p:nvGrpSpPr>
        <p:grpSpPr>
          <a:xfrm>
            <a:off x="1207774" y="2425700"/>
            <a:ext cx="1974211" cy="3382124"/>
            <a:chOff x="6091737" y="1953763"/>
            <a:chExt cx="1974211" cy="3382124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F5AB1BBF-F2C2-4730-9C8D-C46597937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6297220" y="1785135"/>
              <a:ext cx="1438382" cy="184934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34232D-AE92-407B-BC75-7762CF2F3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2" t="14529" r="48575" b="13578"/>
            <a:stretch/>
          </p:blipFill>
          <p:spPr>
            <a:xfrm rot="5400000">
              <a:off x="6297220" y="3692022"/>
              <a:ext cx="1438382" cy="1849348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F9949B6-B29A-4166-B358-8DA4D760AA43}"/>
                </a:ext>
              </a:extLst>
            </p:cNvPr>
            <p:cNvGrpSpPr/>
            <p:nvPr/>
          </p:nvGrpSpPr>
          <p:grpSpPr>
            <a:xfrm>
              <a:off x="6700125" y="4338434"/>
              <a:ext cx="637146" cy="558435"/>
              <a:chOff x="6413573" y="2662996"/>
              <a:chExt cx="2258111" cy="1656468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BBA08AE-269E-47C9-90C4-829E20E99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89157" y="327899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338E0B9D-BE4F-4150-B47A-48CF6F9887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881965" y="350879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5F34C275-3663-4F3F-95C0-18641FD16A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73591" y="3049204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F92075C-DC85-4D1C-AF88-0928793452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40884" y="350879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4CECE3CD-E246-48BD-B02F-852DA3B52D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66363" y="327899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0C18BD8-99BF-4337-8F6C-378C989B81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09099" y="31034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70879159-F310-4857-8B93-53034EC293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01904" y="33332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87E7744F-F971-4876-959F-8B5B1023C7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93529" y="287366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45EF31D0-11BB-43E3-B6FF-F076FF32B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960822" y="33332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0F6B0AE8-523D-441E-A844-4955A25502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86305" y="31034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08D99FF9-F84E-4BF3-A8A9-23B05427C7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44080" y="39396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D644E66E-959E-48ED-AA13-4100F1254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36888" y="41694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05029B6-D3B4-4E60-B990-5081A1BF1B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028514" y="3709863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6A6E710D-B4E5-493E-9420-3261EB56FB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295807" y="4169451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F60F1A89-7473-485C-B174-2E7605110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21286" y="3939657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1E140375-521F-40D7-8492-C6E6B87648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864022" y="376411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13CF911D-441E-44DD-972F-E189E56153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656827" y="399391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722F98F6-A5DA-471E-80FE-BBD315FF1C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748452" y="353432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9417FE31-E34F-408A-B755-F63F1CF81D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015745" y="399391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3FB7E64D-7A08-44BE-98C2-5D0C1B9584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441228" y="376411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76B1EFEC-BADA-4E5C-9E18-EA165415C8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56301" y="283854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FEA59070-E874-48BE-AE86-432E55610D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413573" y="3450018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54EBF19-996C-424D-99F8-75130FDCD2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319613" y="3745580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D31948BD-3A81-4365-9EC3-EDD3128AB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08024" y="3068339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D60571E-9249-42F9-AB6A-1683E197DF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618419" y="367981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0A1B0F50-4036-4164-B56A-6155B7E51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176239" y="2663005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29055426-D6A3-4343-A751-EF35B1D845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969044" y="2892799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2D3BB1C5-3B9B-46BA-A7B7-DACBBBE111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8161170" y="3538422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E9EB6DFA-022E-4C91-8EE7-4306661A3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7327962" y="2892796"/>
                <a:ext cx="352071" cy="150013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24CC8053-1FC8-42C4-8D09-CA5712FB74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62" t="33891" r="45850" b="37426"/>
              <a:stretch/>
            </p:blipFill>
            <p:spPr>
              <a:xfrm>
                <a:off x="6753456" y="2662996"/>
                <a:ext cx="352071" cy="150013"/>
              </a:xfrm>
              <a:prstGeom prst="rect">
                <a:avLst/>
              </a:prstGeom>
            </p:spPr>
          </p:pic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322714-EC12-4B71-A80F-9033906010C7}"/>
                </a:ext>
              </a:extLst>
            </p:cNvPr>
            <p:cNvSpPr txBox="1"/>
            <p:nvPr/>
          </p:nvSpPr>
          <p:spPr>
            <a:xfrm>
              <a:off x="7473828" y="1953763"/>
              <a:ext cx="592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highlight>
                    <a:srgbClr val="FFFF00"/>
                  </a:highlight>
                </a:rPr>
                <a:t>1x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07BFFA4-3E82-4D07-9A09-8D288C9D3C1A}"/>
                </a:ext>
              </a:extLst>
            </p:cNvPr>
            <p:cNvSpPr txBox="1"/>
            <p:nvPr/>
          </p:nvSpPr>
          <p:spPr>
            <a:xfrm>
              <a:off x="7473798" y="3860171"/>
              <a:ext cx="592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highlight>
                    <a:srgbClr val="FFFF00"/>
                  </a:highlight>
                </a:rPr>
                <a:t>7x</a:t>
              </a:r>
            </a:p>
          </p:txBody>
        </p:sp>
      </p:grpSp>
      <p:sp>
        <p:nvSpPr>
          <p:cNvPr id="116" name="Text Placeholder 3">
            <a:extLst>
              <a:ext uri="{FF2B5EF4-FFF2-40B4-BE49-F238E27FC236}">
                <a16:creationId xmlns:a16="http://schemas.microsoft.com/office/drawing/2014/main" id="{0D010933-5FC0-4E4B-A59F-0E2F8BFA6C32}"/>
              </a:ext>
            </a:extLst>
          </p:cNvPr>
          <p:cNvSpPr txBox="1">
            <a:spLocks/>
          </p:cNvSpPr>
          <p:nvPr/>
        </p:nvSpPr>
        <p:spPr>
          <a:xfrm>
            <a:off x="3411555" y="2425700"/>
            <a:ext cx="2216080" cy="40005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/>
              <a:t>5 Cages Total: </a:t>
            </a:r>
          </a:p>
          <a:p>
            <a:r>
              <a:rPr lang="en-US" sz="1800" dirty="0"/>
              <a:t>1 Control Cage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Control Jar: 10%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Treatment Jar: 10% Juice + Microbe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NO Flies</a:t>
            </a:r>
          </a:p>
          <a:p>
            <a:r>
              <a:rPr lang="en-US" sz="1800" dirty="0"/>
              <a:t>Treatment Cages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Control Jar: 10% Juice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 Treatment Jar: 10% Juice + Microbe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50 SWD flies</a:t>
            </a: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D7F1263E-00C5-41A3-BF22-6A9962300C38}"/>
              </a:ext>
            </a:extLst>
          </p:cNvPr>
          <p:cNvSpPr txBox="1">
            <a:spLocks/>
          </p:cNvSpPr>
          <p:nvPr/>
        </p:nvSpPr>
        <p:spPr>
          <a:xfrm>
            <a:off x="9689487" y="1875297"/>
            <a:ext cx="2295472" cy="4309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>
                <a:latin typeface="+mn-lt"/>
              </a:rPr>
              <a:t>Pantoe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agglomerans</a:t>
            </a:r>
            <a:endParaRPr lang="en-US" i="1" dirty="0">
              <a:latin typeface="+mn-lt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38A41B-AD83-4B7C-9D0F-503970308F7A}"/>
              </a:ext>
            </a:extLst>
          </p:cNvPr>
          <p:cNvCxnSpPr/>
          <p:nvPr/>
        </p:nvCxnSpPr>
        <p:spPr>
          <a:xfrm>
            <a:off x="6248400" y="1270000"/>
            <a:ext cx="0" cy="54737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itle 1">
            <a:extLst>
              <a:ext uri="{FF2B5EF4-FFF2-40B4-BE49-F238E27FC236}">
                <a16:creationId xmlns:a16="http://schemas.microsoft.com/office/drawing/2014/main" id="{3CEE0A10-932C-4AD3-9392-1AC90AEF5E2D}"/>
              </a:ext>
            </a:extLst>
          </p:cNvPr>
          <p:cNvSpPr txBox="1">
            <a:spLocks/>
          </p:cNvSpPr>
          <p:nvPr/>
        </p:nvSpPr>
        <p:spPr>
          <a:xfrm>
            <a:off x="3140878" y="311682"/>
            <a:ext cx="6215043" cy="8058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latin typeface="+mn-lt"/>
              </a:rPr>
              <a:t>Experimental Weeks: 1, 2, &amp; 3</a:t>
            </a:r>
          </a:p>
          <a:p>
            <a:pPr algn="ctr"/>
            <a:r>
              <a:rPr lang="en-US" i="1" dirty="0">
                <a:latin typeface="+mn-lt"/>
              </a:rPr>
              <a:t>SWD Choice: Microbe vs Control</a:t>
            </a:r>
          </a:p>
        </p:txBody>
      </p:sp>
    </p:spTree>
    <p:extLst>
      <p:ext uri="{BB962C8B-B14F-4D97-AF65-F5344CB8AC3E}">
        <p14:creationId xmlns:p14="http://schemas.microsoft.com/office/powerpoint/2010/main" val="82931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324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F. faeni target VOCs</vt:lpstr>
      <vt:lpstr>Equipment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James T. - ARS</dc:creator>
  <cp:lastModifiedBy>Brown, James T. - ARS</cp:lastModifiedBy>
  <cp:revision>14</cp:revision>
  <dcterms:created xsi:type="dcterms:W3CDTF">2019-10-03T14:23:30Z</dcterms:created>
  <dcterms:modified xsi:type="dcterms:W3CDTF">2019-10-17T17:30:42Z</dcterms:modified>
</cp:coreProperties>
</file>