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3D6-D2F5-44C2-B308-823467B9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62F98-2781-408A-9AA1-454D8126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62EF-F4FD-4074-A109-A6AD8F66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102D-30D0-47B1-927B-820B71E5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650C-0890-409F-BC9F-55543B67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8007-F95D-4A8B-B79B-A49504A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DEA4-CDF6-474C-888B-026B22AD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F47F-D64A-4017-A5B6-E83C466D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E562-8312-4A1B-B01D-CAAC374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F8ED-43CA-434E-A089-F7E10E7F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9FE0-CE1B-4ECD-AA97-D396E24D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8DA2-C2C7-4600-AAB6-819EEB1FA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1283-9BFF-471B-9193-87D88375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2CC2-92F4-47AE-9583-F026F25F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B4FF-A9E8-4738-A412-87BB2A0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6B3A-4F82-4571-9BD6-7835691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0A6F-FA9E-494A-B7D4-E7758CBA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E9FD-7FB0-476A-A2E9-F26AC357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16EC-DE0A-4E0A-A408-A602374A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7388-2036-40AE-AFA2-0D43A9F4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1DBC-256B-4C01-8B69-11E5E054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684B-F87A-436A-AFDE-DA29AFE3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A506-4967-4934-9202-D8CB619F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26E6-EE07-4BB5-806E-F2AA3CDF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025E-30E3-4DF9-9F02-AED6E57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B7A9-1DC2-48C9-AB69-CC5EB5F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3D69-25C1-4028-BEAA-9EB71CCA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1A3AD-1055-46F8-9AFB-0669E576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5EBE-441B-4E4C-9719-D56CE855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AA3C-453F-4C59-AA71-10260917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D884-AE21-4E4B-8574-9DCD6563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0740-A1CA-4A94-9A5D-4CCA6228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4FC6-8447-46DF-AB05-EEF52B4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96E7B-44B0-4443-8E0B-8EB24385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9E30-F17B-454F-863B-83716D174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BF0D4-79E6-4900-9B0C-A9EF23D5E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52DE-CFE4-400B-8798-1DA5DF02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92F57-7E03-436D-B30C-A1FB156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BB724-964B-454B-962B-9AFE4399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AA-9EB7-4A17-9ABA-12BD9759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B7A08-F056-4195-A9DE-E7816712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1B1AD-D4BB-486B-ACE8-E49E850F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9DE3A-F73F-472B-8C54-C03F2CB8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965D5-9569-4EAE-A79A-E43EBD9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A893D-0198-4FE7-892C-76DC91E9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3565-C879-46E2-A8E3-C2141C2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E35A-F599-46C6-AF6F-49306679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3445-33F4-4399-92B4-D91F0ACC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9205C-DC05-4B2B-8F75-706DCA81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E378-ECC1-41DE-B042-06B499D0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B95CB-B274-4ED4-B4DA-D198040C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E175-FBD4-4FD3-A0A0-47375A80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A022-B30A-402D-AF0B-B07C413C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9D8A-A1B2-41C0-90BE-AC6EDBD3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672AB-D48B-4390-A05F-039E7B64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2EC6-9F01-4937-810D-89530C44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470A-90EB-41C5-B185-45E8BE8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7891-1F7C-4978-814C-EC9922FD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01B55-5E2E-420E-8A3D-60D932A4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A848-6D59-486B-9D33-92676B8B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58CC-73C7-4E65-A82A-C5C25AA4E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C04C-0884-4BBA-953F-BD1DC5F7D32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AC15-C16D-4DC4-A2D9-5ECD4A40C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559E-9031-4112-88A1-E8B14F27C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BF11-4D2F-4057-A5EE-151AB6F9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47A06948-7EF8-47EE-A000-B7947217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3" y="1212261"/>
            <a:ext cx="4898522" cy="5496143"/>
          </a:xfrm>
          <a:prstGeom prst="rect">
            <a:avLst/>
          </a:prstGeom>
        </p:spPr>
      </p:pic>
      <p:pic>
        <p:nvPicPr>
          <p:cNvPr id="71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E268FCA9-A5D0-470A-861B-DE43B51A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30" y="1229486"/>
            <a:ext cx="4883170" cy="547891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C9C7110-CF25-439F-BAC5-8147310B51C3}"/>
              </a:ext>
            </a:extLst>
          </p:cNvPr>
          <p:cNvGrpSpPr/>
          <p:nvPr/>
        </p:nvGrpSpPr>
        <p:grpSpPr>
          <a:xfrm>
            <a:off x="7446004" y="2425700"/>
            <a:ext cx="1974211" cy="3382124"/>
            <a:chOff x="6091737" y="1953763"/>
            <a:chExt cx="1974211" cy="338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C1BB0E-AAEC-4761-A54B-2A84C7C9C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1785135"/>
              <a:ext cx="1438382" cy="18493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9C667A-A50F-45E8-A199-ABE8CAB9C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3692022"/>
              <a:ext cx="1438382" cy="184934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3B6CA1-53BF-43F8-B3AC-D07C7776F89E}"/>
                </a:ext>
              </a:extLst>
            </p:cNvPr>
            <p:cNvGrpSpPr/>
            <p:nvPr/>
          </p:nvGrpSpPr>
          <p:grpSpPr>
            <a:xfrm>
              <a:off x="6700125" y="4338434"/>
              <a:ext cx="637146" cy="558435"/>
              <a:chOff x="6413573" y="2662996"/>
              <a:chExt cx="2258111" cy="165646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5594CF5-FBBB-448F-964E-ADEF1302B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57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BF84EED-37AD-4F85-83F8-8EE0A9D071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65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902D71F-44EC-4DA9-9CC0-22FF1DF44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591" y="3049204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EB9C5E4-5324-4214-A532-75AA83748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84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4728256-1F09-4B0C-B0F2-E927916E8B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63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215CC20-0E56-4D6B-B5A2-7FA529FC8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099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14720A3-52F6-484B-BE22-9A01341E42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04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F0B96A5-1163-4B06-93AB-D523426562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29" y="287366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7CFA40-A2FF-49FF-8C40-031ADD6AD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22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36EC49B-FA4F-428C-A94C-9724CEF5A0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05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29DD08A-1FE0-4CD5-8907-F9F765D11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80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FA82EFE-90ED-432F-92C9-55448524C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88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82B5376-DE01-435D-B94E-15C86753D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14" y="3709863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3E6A2E8-8C7B-4218-BBF9-5182C0320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07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5545253-F3F5-436E-83DC-4620991FB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86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BF3E5F3-5658-41DE-A74D-F4EB15FC9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22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E374D8-ABB2-47B5-9A1C-1B981004F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27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951249E-336A-47DA-90EE-BC35A4823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52" y="35343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8566075-8CC2-4504-A7D5-A396E0262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45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AD001CE-3530-42F7-9B60-8984666BF8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28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2589A01F-3CC3-4273-AE2E-8058A0D38F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1" y="283854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1B859CE-B398-48B1-8139-AEE69A679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73" y="345001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C2D3A09-A9BD-4CB9-9A73-6C7221015A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13" y="374558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E26BFED-65B3-4EE7-9F5C-00AA526116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24" y="306833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9097798A-B3BA-4874-B8F2-3B07E9FB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19" y="367981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9C7B940-AF74-49F4-B1E1-6AC8BFC62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39" y="2663005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8F4596E-2667-4D58-B921-E97520DB3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44" y="289279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0E660DD-CC28-4AA8-A7FD-5A3BCF313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70" y="35384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28C607A-C15F-4BAA-94DA-C830E4CC04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62" y="289279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7789CA7-4DC5-4EAE-8575-685821D062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1" cy="150013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6906BC-DBE8-4A2B-8F51-19333C6165DC}"/>
                </a:ext>
              </a:extLst>
            </p:cNvPr>
            <p:cNvSpPr txBox="1"/>
            <p:nvPr/>
          </p:nvSpPr>
          <p:spPr>
            <a:xfrm>
              <a:off x="7473828" y="1953763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1x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E28D46-3444-47B5-8207-D5F8D4D0F1A4}"/>
                </a:ext>
              </a:extLst>
            </p:cNvPr>
            <p:cNvSpPr txBox="1"/>
            <p:nvPr/>
          </p:nvSpPr>
          <p:spPr>
            <a:xfrm>
              <a:off x="7473798" y="3860171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7x</a:t>
              </a: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9D02-6D8D-4D00-A9A3-3E5DAAA3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89487" y="2425700"/>
            <a:ext cx="2185013" cy="4000500"/>
          </a:xfrm>
        </p:spPr>
        <p:txBody>
          <a:bodyPr wrap="square">
            <a:normAutofit fontScale="92500" lnSpcReduction="20000"/>
          </a:bodyPr>
          <a:lstStyle/>
          <a:p>
            <a:r>
              <a:rPr lang="en-US" sz="1800" b="1" u="sng" dirty="0"/>
              <a:t>5 Cages Total: </a:t>
            </a:r>
          </a:p>
          <a:p>
            <a:r>
              <a:rPr lang="en-US" sz="1800" dirty="0"/>
              <a:t>1 Control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NO Flies</a:t>
            </a:r>
          </a:p>
          <a:p>
            <a:r>
              <a:rPr lang="en-US" sz="1800" dirty="0"/>
              <a:t>Treatment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50 SWD flies</a:t>
            </a:r>
          </a:p>
          <a:p>
            <a:endParaRPr lang="en-US" sz="1800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69F18BCE-3745-40AB-976D-EBAB07A7647C}"/>
              </a:ext>
            </a:extLst>
          </p:cNvPr>
          <p:cNvSpPr txBox="1">
            <a:spLocks/>
          </p:cNvSpPr>
          <p:nvPr/>
        </p:nvSpPr>
        <p:spPr>
          <a:xfrm>
            <a:off x="3411555" y="1854852"/>
            <a:ext cx="2295472" cy="430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>
                <a:latin typeface="+mn-lt"/>
              </a:rPr>
              <a:t>Frigoribacterium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faeni</a:t>
            </a:r>
            <a:endParaRPr lang="en-US" i="1" dirty="0">
              <a:latin typeface="+mn-lt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4BCBD6-5BA8-41E0-8087-002208B5B197}"/>
              </a:ext>
            </a:extLst>
          </p:cNvPr>
          <p:cNvGrpSpPr/>
          <p:nvPr/>
        </p:nvGrpSpPr>
        <p:grpSpPr>
          <a:xfrm>
            <a:off x="1207774" y="2425700"/>
            <a:ext cx="1974211" cy="3382124"/>
            <a:chOff x="6091737" y="1953763"/>
            <a:chExt cx="1974211" cy="338212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5AB1BBF-F2C2-4730-9C8D-C46597937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1785135"/>
              <a:ext cx="1438382" cy="184934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34232D-AE92-407B-BC75-7762CF2F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3692022"/>
              <a:ext cx="1438382" cy="1849348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F9949B6-B29A-4166-B358-8DA4D760AA43}"/>
                </a:ext>
              </a:extLst>
            </p:cNvPr>
            <p:cNvGrpSpPr/>
            <p:nvPr/>
          </p:nvGrpSpPr>
          <p:grpSpPr>
            <a:xfrm>
              <a:off x="6700125" y="4338434"/>
              <a:ext cx="637146" cy="558435"/>
              <a:chOff x="6413573" y="2662996"/>
              <a:chExt cx="2258111" cy="1656468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BBA08AE-269E-47C9-90C4-829E20E99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57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338E0B9D-BE4F-4150-B47A-48CF6F9887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65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F34C275-3663-4F3F-95C0-18641FD16A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591" y="3049204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F92075C-DC85-4D1C-AF88-0928793452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84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4CECE3CD-E246-48BD-B02F-852DA3B52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63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C18BD8-99BF-4337-8F6C-378C989B81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099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70879159-F310-4857-8B93-53034EC293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04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7E7744F-F971-4876-959F-8B5B1023C7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29" y="287366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45EF31D0-11BB-43E3-B6FF-F076FF32B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22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0F6B0AE8-523D-441E-A844-4955A25502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05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08D99FF9-F84E-4BF3-A8A9-23B05427C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80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D644E66E-959E-48ED-AA13-4100F1254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88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05029B6-D3B4-4E60-B990-5081A1BF1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14" y="3709863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6A6E710D-B4E5-493E-9420-3261EB56FB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07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60F1A89-7473-485C-B174-2E7605110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86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E140375-521F-40D7-8492-C6E6B8764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22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13CF911D-441E-44DD-972F-E189E5615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27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722F98F6-A5DA-471E-80FE-BBD315FF1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52" y="35343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9417FE31-E34F-408A-B755-F63F1CF81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45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3FB7E64D-7A08-44BE-98C2-5D0C1B958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28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76B1EFEC-BADA-4E5C-9E18-EA165415C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1" y="283854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FEA59070-E874-48BE-AE86-432E55610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73" y="345001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54EBF19-996C-424D-99F8-75130FDCD2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13" y="374558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1948BD-3A81-4365-9EC3-EDD3128AB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24" y="306833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D60571E-9249-42F9-AB6A-1683E197DF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19" y="367981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0A1B0F50-4036-4164-B56A-6155B7E51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39" y="2663005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29055426-D6A3-4343-A751-EF35B1D845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44" y="289279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D3BB1C5-3B9B-46BA-A7B7-DACBBBE111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70" y="35384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E9EB6DFA-022E-4C91-8EE7-4306661A3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62" y="289279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24CC8053-1FC8-42C4-8D09-CA5712FB7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1" cy="150013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322714-EC12-4B71-A80F-9033906010C7}"/>
                </a:ext>
              </a:extLst>
            </p:cNvPr>
            <p:cNvSpPr txBox="1"/>
            <p:nvPr/>
          </p:nvSpPr>
          <p:spPr>
            <a:xfrm>
              <a:off x="7473828" y="1953763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1x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7BFFA4-3E82-4D07-9A09-8D288C9D3C1A}"/>
                </a:ext>
              </a:extLst>
            </p:cNvPr>
            <p:cNvSpPr txBox="1"/>
            <p:nvPr/>
          </p:nvSpPr>
          <p:spPr>
            <a:xfrm>
              <a:off x="7473798" y="3860171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7x</a:t>
              </a:r>
            </a:p>
          </p:txBody>
        </p:sp>
      </p:grpSp>
      <p:sp>
        <p:nvSpPr>
          <p:cNvPr id="116" name="Text Placeholder 3">
            <a:extLst>
              <a:ext uri="{FF2B5EF4-FFF2-40B4-BE49-F238E27FC236}">
                <a16:creationId xmlns:a16="http://schemas.microsoft.com/office/drawing/2014/main" id="{0D010933-5FC0-4E4B-A59F-0E2F8BFA6C32}"/>
              </a:ext>
            </a:extLst>
          </p:cNvPr>
          <p:cNvSpPr txBox="1">
            <a:spLocks/>
          </p:cNvSpPr>
          <p:nvPr/>
        </p:nvSpPr>
        <p:spPr>
          <a:xfrm>
            <a:off x="3411555" y="2425700"/>
            <a:ext cx="2216080" cy="40005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5 Cages Total: </a:t>
            </a:r>
          </a:p>
          <a:p>
            <a:r>
              <a:rPr lang="en-US" sz="1800" dirty="0"/>
              <a:t>1 Control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NO Flies</a:t>
            </a:r>
          </a:p>
          <a:p>
            <a:r>
              <a:rPr lang="en-US" sz="1800" dirty="0"/>
              <a:t>Treatment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50 SWD flies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D7F1263E-00C5-41A3-BF22-6A9962300C38}"/>
              </a:ext>
            </a:extLst>
          </p:cNvPr>
          <p:cNvSpPr txBox="1">
            <a:spLocks/>
          </p:cNvSpPr>
          <p:nvPr/>
        </p:nvSpPr>
        <p:spPr>
          <a:xfrm>
            <a:off x="9689487" y="1875297"/>
            <a:ext cx="2295472" cy="430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>
                <a:latin typeface="+mn-lt"/>
              </a:rPr>
              <a:t>Pantoe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agglomerans</a:t>
            </a:r>
            <a:endParaRPr lang="en-US" i="1" dirty="0">
              <a:latin typeface="+mn-lt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38A41B-AD83-4B7C-9D0F-503970308F7A}"/>
              </a:ext>
            </a:extLst>
          </p:cNvPr>
          <p:cNvCxnSpPr/>
          <p:nvPr/>
        </p:nvCxnSpPr>
        <p:spPr>
          <a:xfrm>
            <a:off x="6248400" y="1270000"/>
            <a:ext cx="0" cy="54737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itle 1">
            <a:extLst>
              <a:ext uri="{FF2B5EF4-FFF2-40B4-BE49-F238E27FC236}">
                <a16:creationId xmlns:a16="http://schemas.microsoft.com/office/drawing/2014/main" id="{3CEE0A10-932C-4AD3-9392-1AC90AEF5E2D}"/>
              </a:ext>
            </a:extLst>
          </p:cNvPr>
          <p:cNvSpPr txBox="1">
            <a:spLocks/>
          </p:cNvSpPr>
          <p:nvPr/>
        </p:nvSpPr>
        <p:spPr>
          <a:xfrm>
            <a:off x="3140878" y="311682"/>
            <a:ext cx="6215043" cy="8058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latin typeface="+mn-lt"/>
              </a:rPr>
              <a:t>Experimental Weeks: 1, 2, &amp; 3</a:t>
            </a:r>
          </a:p>
          <a:p>
            <a:pPr algn="ctr"/>
            <a:r>
              <a:rPr lang="en-US" i="1" dirty="0">
                <a:latin typeface="+mn-lt"/>
              </a:rPr>
              <a:t>SWD Choice: Microbe vs Control</a:t>
            </a:r>
          </a:p>
        </p:txBody>
      </p:sp>
    </p:spTree>
    <p:extLst>
      <p:ext uri="{BB962C8B-B14F-4D97-AF65-F5344CB8AC3E}">
        <p14:creationId xmlns:p14="http://schemas.microsoft.com/office/powerpoint/2010/main" val="8293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219B-3FC0-4938-AE7A-4FBB3C2E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A52D-2263-46DB-B66D-91FBB68E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22 C, 40% rH, 16L:8D photoperiod</a:t>
            </a:r>
          </a:p>
          <a:p>
            <a:r>
              <a:rPr lang="en-US" dirty="0"/>
              <a:t>50 flies per each chamber will be removed from food source 24 hours prior to entering the treatment arenas and provided only water.</a:t>
            </a:r>
          </a:p>
          <a:p>
            <a:r>
              <a:rPr lang="en-US" dirty="0"/>
              <a:t>Microbes will be cultured 20 to 24 hours prior to inoculation.</a:t>
            </a:r>
          </a:p>
          <a:p>
            <a:r>
              <a:rPr lang="en-US" dirty="0"/>
              <a:t>Microbes will be inoculated into treatment at time zero. </a:t>
            </a:r>
          </a:p>
          <a:p>
            <a:r>
              <a:rPr lang="en-US" dirty="0"/>
              <a:t>Flies will be added to treatment arenas at time zero</a:t>
            </a:r>
          </a:p>
          <a:p>
            <a:r>
              <a:rPr lang="en-US" dirty="0"/>
              <a:t>Fly choice will be counted 2 hours, 24 hours, and 48 hours after </a:t>
            </a:r>
            <a:r>
              <a:rPr lang="en-US"/>
              <a:t>time zero.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203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6</cp:revision>
  <dcterms:created xsi:type="dcterms:W3CDTF">2019-10-17T17:30:56Z</dcterms:created>
  <dcterms:modified xsi:type="dcterms:W3CDTF">2019-10-18T14:41:05Z</dcterms:modified>
</cp:coreProperties>
</file>