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5" r:id="rId4"/>
    <p:sldId id="284" r:id="rId5"/>
    <p:sldId id="287" r:id="rId6"/>
    <p:sldId id="288" r:id="rId7"/>
    <p:sldId id="292" r:id="rId8"/>
    <p:sldId id="290" r:id="rId9"/>
    <p:sldId id="289" r:id="rId10"/>
    <p:sldId id="282" r:id="rId11"/>
    <p:sldId id="28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2" autoAdjust="0"/>
    <p:restoredTop sz="96357" autoAdjust="0"/>
  </p:normalViewPr>
  <p:slideViewPr>
    <p:cSldViewPr snapToGrid="0" snapToObjects="1">
      <p:cViewPr>
        <p:scale>
          <a:sx n="125" d="100"/>
          <a:sy n="125" d="100"/>
        </p:scale>
        <p:origin x="1188" y="-43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docs/fy14osti/60601.pdf" TargetMode="External"/><Relationship Id="rId2" Type="http://schemas.openxmlformats.org/officeDocument/2006/relationships/hyperlink" Target="https://github.com/OpenFAST/r-test/tree/main/glue-codes/openfast/5MW_OC4Semi_WSt_WavesW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nrel.gov/wind/nwtc/map-plus-plu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jamesterryxu/Preliminary-Wind-Turbine-OpenSee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dc.noaa.gov/General/wav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sz="4000" dirty="0"/>
              <a:t>CEC Wind Turbine Project</a:t>
            </a:r>
            <a:endParaRPr lang="en-US" sz="4000" dirty="0">
              <a:solidFill>
                <a:srgbClr val="C2822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dirty="0"/>
              <a:t>October 29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 err="1"/>
              <a:t>OpenFAST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4735585" cy="3648722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an existing prototype</a:t>
            </a:r>
          </a:p>
          <a:p>
            <a:pPr lvl="1"/>
            <a:r>
              <a:rPr lang="en-US" dirty="0"/>
              <a:t>Verified by NREL (‘Gold Standard’)</a:t>
            </a:r>
          </a:p>
          <a:p>
            <a:pPr lvl="1"/>
            <a:r>
              <a:rPr lang="en-US" dirty="0"/>
              <a:t>Generating wind and wave datasets (site-specific) to run the simulation</a:t>
            </a:r>
          </a:p>
          <a:p>
            <a:pPr lvl="1"/>
            <a:r>
              <a:rPr lang="en-US" dirty="0"/>
              <a:t>Semi-Submersible Design support structure</a:t>
            </a:r>
          </a:p>
          <a:p>
            <a:pPr lvl="1"/>
            <a:r>
              <a:rPr lang="en-US" dirty="0"/>
              <a:t>Currently working on the </a:t>
            </a:r>
            <a:r>
              <a:rPr lang="en-US" dirty="0" err="1"/>
              <a:t>OpenFAST</a:t>
            </a:r>
            <a:r>
              <a:rPr lang="en-US" dirty="0"/>
              <a:t> OC4-DeepCwind semisubmersible model (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OpenFAST</a:t>
            </a:r>
            <a:r>
              <a:rPr lang="en-US" dirty="0"/>
              <a:t>) (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255BB-2B4B-4271-908C-7C35AF07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044" y="1313714"/>
            <a:ext cx="2933115" cy="42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/>
              <a:t>Mooring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5052866" cy="364872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hlinkClick r:id="rId2"/>
              </a:rPr>
              <a:t>MAP++</a:t>
            </a:r>
            <a:r>
              <a:rPr lang="en-US" sz="2400" dirty="0"/>
              <a:t>: Mooring Analysis Program by NREL</a:t>
            </a:r>
          </a:p>
          <a:p>
            <a:pPr lvl="1"/>
            <a:r>
              <a:rPr lang="en-US" sz="2200" dirty="0"/>
              <a:t>Models steady-state forces on a Multi-Segmented, Quasi-Static mooring line</a:t>
            </a:r>
          </a:p>
          <a:p>
            <a:r>
              <a:rPr lang="en-US" sz="2400" dirty="0"/>
              <a:t>Motivation: Tall water column (1000m vs typical 60-80m)</a:t>
            </a:r>
          </a:p>
          <a:p>
            <a:r>
              <a:rPr lang="en-US" sz="2400" dirty="0"/>
              <a:t>Solving catenary equations, MAP++ solves static models</a:t>
            </a:r>
          </a:p>
          <a:p>
            <a:pPr lvl="1"/>
            <a:r>
              <a:rPr lang="en-US" sz="2200" dirty="0"/>
              <a:t>Ignores inertia forces and fluid drag loads</a:t>
            </a:r>
          </a:p>
          <a:p>
            <a:pPr lvl="1"/>
            <a:r>
              <a:rPr lang="en-US" sz="2200" dirty="0"/>
              <a:t>Only accounts for the mean forces</a:t>
            </a:r>
          </a:p>
          <a:p>
            <a:pPr lvl="2"/>
            <a:r>
              <a:rPr lang="en-US" sz="2000" dirty="0"/>
              <a:t>Elasticity</a:t>
            </a:r>
          </a:p>
          <a:p>
            <a:pPr lvl="2"/>
            <a:r>
              <a:rPr lang="en-US" sz="2000" dirty="0"/>
              <a:t>Weight</a:t>
            </a:r>
          </a:p>
          <a:p>
            <a:pPr lvl="2"/>
            <a:r>
              <a:rPr lang="en-US" sz="2000" dirty="0"/>
              <a:t>Geometric nonlinearities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C67D88-162E-4D1D-B0E4-75CE95DC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20" y="2055100"/>
            <a:ext cx="3639146" cy="2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8171894" cy="3648722"/>
          </a:xfrm>
        </p:spPr>
        <p:txBody>
          <a:bodyPr/>
          <a:lstStyle/>
          <a:p>
            <a:r>
              <a:rPr lang="en-US" sz="2400" dirty="0"/>
              <a:t>Waiting on Arpit on bolt pattern specifics</a:t>
            </a:r>
          </a:p>
          <a:p>
            <a:pPr lvl="1"/>
            <a:r>
              <a:rPr lang="en-US" sz="2200" dirty="0"/>
              <a:t>Order base plate after finalizing design</a:t>
            </a:r>
          </a:p>
          <a:p>
            <a:r>
              <a:rPr lang="en-US" sz="2400" dirty="0"/>
              <a:t>Paper work in progress for the UCSD turbine shipment</a:t>
            </a:r>
          </a:p>
          <a:p>
            <a:pPr lvl="1"/>
            <a:r>
              <a:rPr lang="en-US" sz="2200" dirty="0"/>
              <a:t>Getting quotes for different shipping companies</a:t>
            </a:r>
          </a:p>
          <a:p>
            <a:r>
              <a:rPr lang="en-US" dirty="0"/>
              <a:t>Access to the CEC Box to upload files</a:t>
            </a:r>
            <a:endParaRPr lang="en-US" sz="2200" dirty="0"/>
          </a:p>
          <a:p>
            <a:r>
              <a:rPr lang="en-US" sz="2400" dirty="0"/>
              <a:t>Continue </a:t>
            </a:r>
            <a:r>
              <a:rPr lang="en-US" sz="2400" dirty="0" err="1"/>
              <a:t>OpenFAST</a:t>
            </a:r>
            <a:r>
              <a:rPr lang="en-US" sz="2400" dirty="0"/>
              <a:t> modeling for the UCSD turbine and the prototype</a:t>
            </a:r>
          </a:p>
          <a:p>
            <a:r>
              <a:rPr lang="en-US" sz="2400" dirty="0"/>
              <a:t>Finish frequency vs moment plot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1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 err="1"/>
              <a:t>OpenSees</a:t>
            </a:r>
            <a:r>
              <a:rPr lang="en-US" sz="3600" dirty="0"/>
              <a:t>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8171894" cy="3648722"/>
          </a:xfrm>
        </p:spPr>
        <p:txBody>
          <a:bodyPr>
            <a:normAutofit/>
          </a:bodyPr>
          <a:lstStyle/>
          <a:p>
            <a:r>
              <a:rPr lang="en-US" dirty="0"/>
              <a:t>Spatial CQC3 vs Modal CQC</a:t>
            </a:r>
          </a:p>
          <a:p>
            <a:pPr lvl="1"/>
            <a:r>
              <a:rPr lang="en-US" dirty="0"/>
              <a:t>Will we be running ground motions in orthogonal directions?</a:t>
            </a:r>
          </a:p>
          <a:p>
            <a:pPr lvl="1"/>
            <a:r>
              <a:rPr lang="en-US" dirty="0"/>
              <a:t>Peak response due to multicomponent ground motion shake table test (See Chopra Chapter 13)</a:t>
            </a:r>
          </a:p>
          <a:p>
            <a:r>
              <a:rPr lang="en-US" dirty="0"/>
              <a:t>Spatial SRSS or CQC3?</a:t>
            </a:r>
          </a:p>
          <a:p>
            <a:pPr lvl="1"/>
            <a:r>
              <a:rPr lang="en-US" dirty="0"/>
              <a:t>If two horizontal components of ground motion are equal, then the CQC3 rule reduces to the spatial SRSS rule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/>
              <a:t>Test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8171894" cy="3648722"/>
          </a:xfrm>
        </p:spPr>
        <p:txBody>
          <a:bodyPr>
            <a:normAutofit/>
          </a:bodyPr>
          <a:lstStyle/>
          <a:p>
            <a:r>
              <a:rPr lang="en-US" dirty="0"/>
              <a:t>Amarnath recommended using Bragg Crane Richmond for crane and rigging</a:t>
            </a:r>
          </a:p>
          <a:p>
            <a:r>
              <a:rPr lang="en-US" dirty="0"/>
              <a:t>Load range for the bend test</a:t>
            </a:r>
          </a:p>
          <a:p>
            <a:pPr lvl="1"/>
            <a:r>
              <a:rPr lang="en-US" dirty="0"/>
              <a:t>Hand Calcs: </a:t>
            </a:r>
          </a:p>
          <a:p>
            <a:pPr lvl="1"/>
            <a:r>
              <a:rPr lang="en-US" dirty="0"/>
              <a:t>SAP2000 Results:</a:t>
            </a:r>
          </a:p>
          <a:p>
            <a:r>
              <a:rPr lang="en-US" dirty="0"/>
              <a:t>Support Options</a:t>
            </a:r>
          </a:p>
          <a:p>
            <a:pPr lvl="1"/>
            <a:r>
              <a:rPr lang="en-US" dirty="0"/>
              <a:t>Several Plywood supports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Wind Turbine Vibrations that We Can Simulate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4114800" cy="3648722"/>
          </a:xfrm>
        </p:spPr>
        <p:txBody>
          <a:bodyPr/>
          <a:lstStyle/>
          <a:p>
            <a:r>
              <a:rPr lang="en-US" dirty="0"/>
              <a:t>Offshore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/>
              <a:t>Wave</a:t>
            </a:r>
          </a:p>
          <a:p>
            <a:pPr lvl="1"/>
            <a:r>
              <a:rPr lang="en-US" dirty="0"/>
              <a:t>Blade vibration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DC16E9-CA3E-4BBC-A738-3F775D557899}"/>
              </a:ext>
            </a:extLst>
          </p:cNvPr>
          <p:cNvSpPr txBox="1">
            <a:spLocks/>
          </p:cNvSpPr>
          <p:nvPr/>
        </p:nvSpPr>
        <p:spPr>
          <a:xfrm>
            <a:off x="4572000" y="1670696"/>
            <a:ext cx="4114800" cy="364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Onshore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/>
              <a:t>Earthquake (Dissertation, Page 64)</a:t>
            </a:r>
          </a:p>
          <a:p>
            <a:pPr lvl="1"/>
            <a:r>
              <a:rPr lang="en-US" dirty="0"/>
              <a:t>Blade vibration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/>
              <a:t>Recap: </a:t>
            </a:r>
            <a:r>
              <a:rPr lang="en-US" sz="3600" dirty="0" err="1"/>
              <a:t>OpenSees</a:t>
            </a:r>
            <a:r>
              <a:rPr lang="en-US" sz="3600" dirty="0"/>
              <a:t> Model (</a:t>
            </a:r>
            <a:r>
              <a:rPr lang="en-US" sz="3600" dirty="0" err="1">
                <a:hlinkClick r:id="rId3"/>
              </a:rPr>
              <a:t>github</a:t>
            </a:r>
            <a:r>
              <a:rPr lang="en-US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25C89-35C4-4D7E-BBAF-73191E35A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54730"/>
                <a:ext cx="4114800" cy="3648722"/>
              </a:xfrm>
            </p:spPr>
            <p:txBody>
              <a:bodyPr/>
              <a:lstStyle/>
              <a:p>
                <a:r>
                  <a:rPr lang="en-US" dirty="0"/>
                  <a:t>Our </a:t>
                </a:r>
                <a:r>
                  <a:rPr lang="en-US" dirty="0" err="1"/>
                  <a:t>OpenSees</a:t>
                </a:r>
                <a:r>
                  <a:rPr lang="en-US" dirty="0"/>
                  <a:t> Model</a:t>
                </a:r>
              </a:p>
              <a:p>
                <a:pPr lvl="1"/>
                <a:r>
                  <a:rPr lang="en-US" sz="1400" dirty="0"/>
                  <a:t>First Mode: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=1.74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Second Mode: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Third Mode: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=37.16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25C89-35C4-4D7E-BBAF-73191E35A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54730"/>
                <a:ext cx="4114800" cy="3648722"/>
              </a:xfrm>
              <a:blipFill>
                <a:blip r:embed="rId4"/>
                <a:stretch>
                  <a:fillRect l="-1630" t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8314CC-E121-48CD-9F9C-EE62A64E8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654636"/>
                <a:ext cx="4114800" cy="3648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Literature Review</a:t>
                </a:r>
              </a:p>
              <a:p>
                <a:pPr lvl="1"/>
                <a:r>
                  <a:rPr lang="en-US" sz="1400" dirty="0"/>
                  <a:t>First Mode: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/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1.7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Second Mode: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smtClean="0"/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11.8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Third Mode: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/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34.1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8314CC-E121-48CD-9F9C-EE62A64E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54636"/>
                <a:ext cx="4114800" cy="3648722"/>
              </a:xfrm>
              <a:prstGeom prst="rect">
                <a:avLst/>
              </a:prstGeom>
              <a:blipFill>
                <a:blip r:embed="rId5"/>
                <a:stretch>
                  <a:fillRect l="-1630" t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D8C3265-E2F1-4F7B-9875-D37C2EFE20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56"/>
          <a:stretch/>
        </p:blipFill>
        <p:spPr>
          <a:xfrm>
            <a:off x="5181255" y="2866737"/>
            <a:ext cx="1036665" cy="2624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E4425-40E5-4F47-AAC0-10B9BB9EC7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14" b="975"/>
          <a:stretch/>
        </p:blipFill>
        <p:spPr>
          <a:xfrm>
            <a:off x="6411010" y="2864438"/>
            <a:ext cx="895350" cy="2626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44948-023E-497D-93B6-5F5D9CFDBA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47" b="1039"/>
          <a:stretch/>
        </p:blipFill>
        <p:spPr>
          <a:xfrm>
            <a:off x="7499451" y="2864436"/>
            <a:ext cx="863770" cy="26264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A8C707-45EA-4362-AF1D-18F45897D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t="26083" r="8455" b="4433"/>
          <a:stretch/>
        </p:blipFill>
        <p:spPr bwMode="auto">
          <a:xfrm>
            <a:off x="133621" y="3429000"/>
            <a:ext cx="1676033" cy="11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0F4635-B562-4645-82D7-8046D9D0F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2" t="27114" r="11390" b="6495"/>
          <a:stretch/>
        </p:blipFill>
        <p:spPr bwMode="auto">
          <a:xfrm>
            <a:off x="1809654" y="3421113"/>
            <a:ext cx="1575484" cy="11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80D377-2916-46B8-8EF5-19351463E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7" t="27772" r="12546" b="6289"/>
          <a:stretch/>
        </p:blipFill>
        <p:spPr bwMode="auto">
          <a:xfrm>
            <a:off x="3416709" y="3429000"/>
            <a:ext cx="1530576" cy="11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5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Determining for the Sinusoidal Motions to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8171894" cy="3648722"/>
          </a:xfrm>
        </p:spPr>
        <p:txBody>
          <a:bodyPr>
            <a:normAutofit fontScale="92500"/>
          </a:bodyPr>
          <a:lstStyle/>
          <a:p>
            <a:r>
              <a:rPr lang="en-US" dirty="0"/>
              <a:t>Typical Wave periods in the Morro Bay and Humboldt Bay</a:t>
            </a:r>
          </a:p>
          <a:p>
            <a:pPr lvl="1"/>
            <a:r>
              <a:rPr lang="en-US" dirty="0"/>
              <a:t>National Oceanic and Atmospheric Administration (</a:t>
            </a:r>
            <a:r>
              <a:rPr lang="en-US" dirty="0">
                <a:hlinkClick r:id="rId2"/>
              </a:rPr>
              <a:t>NOAA</a:t>
            </a:r>
            <a:r>
              <a:rPr lang="en-US" dirty="0"/>
              <a:t>) has a large database of wave properties</a:t>
            </a:r>
          </a:p>
          <a:p>
            <a:pPr lvl="1"/>
            <a:r>
              <a:rPr lang="en-US" dirty="0"/>
              <a:t>Wave frequency and magnitude dependent on seasons</a:t>
            </a:r>
          </a:p>
          <a:p>
            <a:pPr lvl="1"/>
            <a:r>
              <a:rPr lang="en-US" dirty="0"/>
              <a:t>Usually, 1-3 Hz for wave frequency</a:t>
            </a:r>
          </a:p>
          <a:p>
            <a:pPr lvl="1"/>
            <a:r>
              <a:rPr lang="en-US" dirty="0"/>
              <a:t>Sea State: General condition of the free surface of the body of water</a:t>
            </a:r>
          </a:p>
          <a:p>
            <a:pPr lvl="2"/>
            <a:r>
              <a:rPr lang="en-US" dirty="0"/>
              <a:t>Local wind wave (Generally 3-6 second period)</a:t>
            </a:r>
          </a:p>
          <a:p>
            <a:pPr lvl="2"/>
            <a:r>
              <a:rPr lang="en-US" dirty="0"/>
              <a:t>Fresh Swell (Wave generation region well upstream) (Generally 7-10 second period)</a:t>
            </a:r>
          </a:p>
          <a:p>
            <a:pPr lvl="2"/>
            <a:r>
              <a:rPr lang="en-US" dirty="0"/>
              <a:t>Pure Swell (Wave generation region well upstream) (Generally greater than 10 second period)</a:t>
            </a:r>
          </a:p>
        </p:txBody>
      </p:sp>
    </p:spTree>
    <p:extLst>
      <p:ext uri="{BB962C8B-B14F-4D97-AF65-F5344CB8AC3E}">
        <p14:creationId xmlns:p14="http://schemas.microsoft.com/office/powerpoint/2010/main" val="16967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Determining for the Sinusoidal Motions to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C89-35C4-4D7E-BBAF-73191E3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4288"/>
            <a:ext cx="8171894" cy="3648722"/>
          </a:xfrm>
        </p:spPr>
        <p:txBody>
          <a:bodyPr>
            <a:normAutofit/>
          </a:bodyPr>
          <a:lstStyle/>
          <a:p>
            <a:r>
              <a:rPr lang="en-US" dirty="0"/>
              <a:t>Typical Wave periods in the Morro Bay and Humboldt Bay</a:t>
            </a:r>
          </a:p>
          <a:p>
            <a:pPr lvl="1"/>
            <a:r>
              <a:rPr lang="en-US" dirty="0"/>
              <a:t>Waves have 3 significant properties</a:t>
            </a:r>
          </a:p>
          <a:p>
            <a:pPr lvl="2"/>
            <a:r>
              <a:rPr lang="en-US" dirty="0"/>
              <a:t>Height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7452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 err="1"/>
              <a:t>OpenSees</a:t>
            </a:r>
            <a:r>
              <a:rPr lang="en-US" sz="3600" dirty="0"/>
              <a:t> Model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25C89-35C4-4D7E-BBAF-73191E35A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4288"/>
                <a:ext cx="8171894" cy="372067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OpenSees</a:t>
                </a:r>
                <a:r>
                  <a:rPr lang="en-US" dirty="0"/>
                  <a:t> to determine the maximum moments and shears using a sinusoidal motion</a:t>
                </a:r>
              </a:p>
              <a:p>
                <a:r>
                  <a:rPr lang="en-US" dirty="0"/>
                  <a:t>Shake table has a maximum capacity</a:t>
                </a:r>
              </a:p>
              <a:p>
                <a:pPr lvl="1"/>
                <a:r>
                  <a:rPr lang="en-US" dirty="0"/>
                  <a:t>Maximum velocity for light specimens (±30 in/s)</a:t>
                </a:r>
              </a:p>
              <a:p>
                <a:pPr lvl="1"/>
                <a:r>
                  <a:rPr lang="en-US" dirty="0"/>
                  <a:t>Maximum acceleration for light specimens (±3g)</a:t>
                </a:r>
              </a:p>
              <a:p>
                <a:pPr lvl="1"/>
                <a:r>
                  <a:rPr lang="en-US" dirty="0"/>
                  <a:t>Maximum horizontal displacement (±5 in)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∙30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=0.0026525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𝟎𝟐𝟒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35588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rad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𝟔𝟗𝟗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Use a frequency domain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𝐻𝑧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25C89-35C4-4D7E-BBAF-73191E35A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4288"/>
                <a:ext cx="8171894" cy="3720672"/>
              </a:xfrm>
              <a:blipFill>
                <a:blip r:embed="rId2"/>
                <a:stretch>
                  <a:fillRect l="-224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3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 err="1"/>
              <a:t>OpenSees</a:t>
            </a:r>
            <a:r>
              <a:rPr lang="en-US" sz="3600" dirty="0"/>
              <a:t> Model Results</a:t>
            </a:r>
          </a:p>
        </p:txBody>
      </p:sp>
      <p:pic>
        <p:nvPicPr>
          <p:cNvPr id="4" name="Picture 3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BB69EB44-E1B6-4B10-91AF-8F688DAE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1" y="1396400"/>
            <a:ext cx="8417838" cy="42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 err="1"/>
              <a:t>OpenSees</a:t>
            </a:r>
            <a:r>
              <a:rPr lang="en-US" sz="3600" dirty="0"/>
              <a:t> Model Results</a:t>
            </a:r>
          </a:p>
        </p:txBody>
      </p:sp>
      <p:pic>
        <p:nvPicPr>
          <p:cNvPr id="5" name="Content Placeholder 4" descr="Graphical user interface, 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987B42B2-ED6C-4623-9172-883E6CDDB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37" y="1365249"/>
            <a:ext cx="8414126" cy="4220211"/>
          </a:xfrm>
        </p:spPr>
      </p:pic>
    </p:spTree>
    <p:extLst>
      <p:ext uri="{BB962C8B-B14F-4D97-AF65-F5344CB8AC3E}">
        <p14:creationId xmlns:p14="http://schemas.microsoft.com/office/powerpoint/2010/main" val="86070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545-5CC9-4336-B0C2-085F5B5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3935"/>
            <a:ext cx="8171895" cy="1150353"/>
          </a:xfrm>
        </p:spPr>
        <p:txBody>
          <a:bodyPr>
            <a:normAutofit/>
          </a:bodyPr>
          <a:lstStyle/>
          <a:p>
            <a:r>
              <a:rPr lang="en-US" sz="3600" dirty="0" err="1"/>
              <a:t>OpenSees</a:t>
            </a:r>
            <a:r>
              <a:rPr lang="en-US" sz="3600" dirty="0"/>
              <a:t> Model Result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5EB65F31-5B21-4294-BA3B-76937FA1EF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4462091"/>
                  </p:ext>
                </p:extLst>
              </p:nvPr>
            </p:nvGraphicFramePr>
            <p:xfrm>
              <a:off x="2014814" y="2283354"/>
              <a:ext cx="5056664" cy="290399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3816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5901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003262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 marL="137160" marR="137160" marT="137160" marB="137160">
                        <a:solidFill>
                          <a:srgbClr val="E09E1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With Mass on Top (Total Weight = 9.4 kips)</a:t>
                          </a:r>
                          <a:endParaRPr lang="en-US" sz="1200" b="1" dirty="0">
                            <a:solidFill>
                              <a:srgbClr val="003262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 marL="137160" marR="137160" marT="137160" marB="137160">
                        <a:solidFill>
                          <a:srgbClr val="E09E1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Without Mass on Top</a:t>
                          </a:r>
                          <a:endParaRPr lang="en-US" sz="1200" b="1" dirty="0">
                            <a:solidFill>
                              <a:srgbClr val="003262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 marL="137160" marR="137160" marT="137160" marB="137160">
                        <a:solidFill>
                          <a:srgbClr val="E09E1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23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First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 (Hz)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1.742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3.859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55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Second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 (Hz)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12.93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17.93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4324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For a frequency range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1.5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𝐻𝑧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10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𝐻𝑧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 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261512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Vx (kip)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650.6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671.9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740037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My (kip*ft)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43710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35650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885300"/>
                      </a:ext>
                    </a:extLst>
                  </a:tr>
                  <a:tr h="284324"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For a frequency range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1.5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𝐻𝑧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20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𝐻𝑧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956556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Vx (kip)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3841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My (kip*ft)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45350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71550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969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5EB65F31-5B21-4294-BA3B-76937FA1EF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4462091"/>
                  </p:ext>
                </p:extLst>
              </p:nvPr>
            </p:nvGraphicFramePr>
            <p:xfrm>
              <a:off x="2014814" y="2283354"/>
              <a:ext cx="5056664" cy="290399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3816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003262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 marL="137160" marR="137160" marT="137160" marB="137160">
                        <a:solidFill>
                          <a:srgbClr val="E09E1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With Mass on Top (Total Weight = 9.4 kips)</a:t>
                          </a:r>
                          <a:endParaRPr lang="en-US" sz="1200" b="1" dirty="0">
                            <a:solidFill>
                              <a:srgbClr val="003262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 marL="137160" marR="137160" marT="137160" marB="137160">
                        <a:solidFill>
                          <a:srgbClr val="E09E1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Without Mass on Top</a:t>
                          </a:r>
                          <a:endParaRPr lang="en-US" sz="1200" b="1" dirty="0">
                            <a:solidFill>
                              <a:srgbClr val="003262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 marL="137160" marR="137160" marT="137160" marB="137160">
                        <a:solidFill>
                          <a:srgbClr val="E09E1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3333" r="-266079" b="-74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1.742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3.859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33" r="-266079" b="-64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12.93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17.93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8989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6250" b="-5020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261512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Vx (kip)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650.6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671.9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740037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My (kip*ft)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43710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35650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885300"/>
                      </a:ext>
                    </a:extLst>
                  </a:tr>
                  <a:tr h="288989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00000" b="-20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956556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Vx (kip)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3841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432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My (kip*ft)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Lucida Grande"/>
                            <a:cs typeface="Lucida Grande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45350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Lucida Grande"/>
                              <a:cs typeface="Lucida Grande"/>
                            </a:rPr>
                            <a:t>71550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969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8847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</TotalTime>
  <Words>647</Words>
  <Application>Microsoft Office PowerPoint</Application>
  <PresentationFormat>On-screen Show 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Lucida Grande</vt:lpstr>
      <vt:lpstr>Custom Design</vt:lpstr>
      <vt:lpstr>CEC Wind Turbine Project</vt:lpstr>
      <vt:lpstr>Wind Turbine Vibrations that We Can Simulate</vt:lpstr>
      <vt:lpstr>Recap: OpenSees Model (github)</vt:lpstr>
      <vt:lpstr>Determining for the Sinusoidal Motions to Apply</vt:lpstr>
      <vt:lpstr>Determining for the Sinusoidal Motions to Apply</vt:lpstr>
      <vt:lpstr>OpenSees Model Results</vt:lpstr>
      <vt:lpstr>OpenSees Model Results</vt:lpstr>
      <vt:lpstr>OpenSees Model Results</vt:lpstr>
      <vt:lpstr>OpenSees Model Result Summary</vt:lpstr>
      <vt:lpstr>OpenFAST</vt:lpstr>
      <vt:lpstr>Mooring Analysis</vt:lpstr>
      <vt:lpstr>To-Do</vt:lpstr>
      <vt:lpstr>OpenSees Model Results</vt:lpstr>
      <vt:lpstr>Test Logistics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James Xu</cp:lastModifiedBy>
  <cp:revision>64</cp:revision>
  <dcterms:created xsi:type="dcterms:W3CDTF">2013-01-15T19:08:57Z</dcterms:created>
  <dcterms:modified xsi:type="dcterms:W3CDTF">2021-10-29T02:41:49Z</dcterms:modified>
</cp:coreProperties>
</file>