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62" r:id="rId2"/>
    <p:sldId id="261" r:id="rId3"/>
    <p:sldId id="263" r:id="rId4"/>
    <p:sldId id="266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9" autoAdjust="0"/>
  </p:normalViewPr>
  <p:slideViewPr>
    <p:cSldViewPr snapToGrid="0" snapToObjects="1">
      <p:cViewPr varScale="1">
        <p:scale>
          <a:sx n="110" d="100"/>
          <a:sy n="110" d="100"/>
        </p:scale>
        <p:origin x="1542" y="90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chemeClr val="tx1"/>
                </a:solidFill>
                <a:latin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335632"/>
            <a:ext cx="8212826" cy="9238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>
                <a:solidFill>
                  <a:schemeClr val="tx1"/>
                </a:solidFill>
                <a:latin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380226"/>
            <a:ext cx="8212826" cy="421831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>
                <a:solidFill>
                  <a:schemeClr val="tx1"/>
                </a:solidFill>
                <a:latin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>
                <a:solidFill>
                  <a:schemeClr val="tx1"/>
                </a:solidFill>
                <a:latin typeface="Lucida Grande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  <a:latin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  <a:latin typeface="Lucida Grande"/>
              </a:defRPr>
            </a:lvl1pPr>
          </a:lstStyle>
          <a:p>
            <a:r>
              <a:rPr lang="en-US" dirty="0"/>
              <a:t>Lorem ipsum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F8912D-E89F-EE09-308D-C11736C758EE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44000" cy="1330073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5" name="Picture 4" descr="A picture containing qr code&#10;&#10;Description automatically generated">
            <a:extLst>
              <a:ext uri="{FF2B5EF4-FFF2-40B4-BE49-F238E27FC236}">
                <a16:creationId xmlns:a16="http://schemas.microsoft.com/office/drawing/2014/main" id="{07A639EC-DA0A-C018-FF73-377B1FF5C58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9701" y="6036631"/>
            <a:ext cx="1989091" cy="53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Lucida Grande"/>
          <a:ea typeface="+mj-ea"/>
          <a:cs typeface="Lucida Grand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63E9-53B1-A00E-0424-4E3EEA8DFD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Enel Short Term Experiment 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A4CC5-DAE6-FA8F-F607-13E6CE39A5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10/18/23</a:t>
            </a:r>
          </a:p>
        </p:txBody>
      </p:sp>
    </p:spTree>
    <p:extLst>
      <p:ext uri="{BB962C8B-B14F-4D97-AF65-F5344CB8AC3E}">
        <p14:creationId xmlns:p14="http://schemas.microsoft.com/office/powerpoint/2010/main" val="3176069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525EF-E0C1-1760-FF09-444C3657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2AAF6-4392-9288-E3F6-1C73C4F65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Turbine B06</a:t>
            </a:r>
          </a:p>
          <a:p>
            <a:r>
              <a:rPr lang="en-US" dirty="0"/>
              <a:t>Want to try to detect differences in signals from sensors when different bolts are loosened</a:t>
            </a:r>
          </a:p>
          <a:p>
            <a:r>
              <a:rPr lang="en-US" dirty="0"/>
              <a:t>Need to loosen bolts on the first flange</a:t>
            </a:r>
          </a:p>
          <a:p>
            <a:r>
              <a:rPr lang="en-US" dirty="0"/>
              <a:t>We also need to have the turbine in operation, so that we have better signal to noise ratio</a:t>
            </a:r>
          </a:p>
          <a:p>
            <a:pPr lvl="1"/>
            <a:r>
              <a:rPr lang="en-US" dirty="0"/>
              <a:t>i.e. need the turbine to be vibrating</a:t>
            </a:r>
          </a:p>
        </p:txBody>
      </p:sp>
    </p:spTree>
    <p:extLst>
      <p:ext uri="{BB962C8B-B14F-4D97-AF65-F5344CB8AC3E}">
        <p14:creationId xmlns:p14="http://schemas.microsoft.com/office/powerpoint/2010/main" val="93693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9AB1-CA4F-82F0-E0D1-C1A4CE31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F7496-00CC-C42B-71E3-AAAE38A92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598" y="1380226"/>
            <a:ext cx="5484093" cy="421831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Turbine operating settings</a:t>
            </a:r>
          </a:p>
          <a:p>
            <a:r>
              <a:rPr lang="en-US" dirty="0"/>
              <a:t>10 different bolt configurations</a:t>
            </a:r>
          </a:p>
          <a:p>
            <a:pPr lvl="1"/>
            <a:r>
              <a:rPr lang="en-US" dirty="0"/>
              <a:t>1 bolt configuration as-is</a:t>
            </a:r>
          </a:p>
          <a:p>
            <a:pPr lvl="1"/>
            <a:r>
              <a:rPr lang="en-US" dirty="0"/>
              <a:t>2 bolt configurations, 15 bolts away from longitudinal cable (45 degrees away)</a:t>
            </a:r>
          </a:p>
          <a:p>
            <a:pPr lvl="2"/>
            <a:r>
              <a:rPr lang="en-US" dirty="0"/>
              <a:t>Bolt loosened 60 degrees (</a:t>
            </a:r>
            <a:r>
              <a:rPr lang="en-US" dirty="0">
                <a:solidFill>
                  <a:srgbClr val="FF0000"/>
                </a:solidFill>
              </a:rPr>
              <a:t>Is this possible?)</a:t>
            </a:r>
          </a:p>
          <a:p>
            <a:pPr lvl="2"/>
            <a:r>
              <a:rPr lang="en-US" dirty="0"/>
              <a:t>Bolt loosened 30 degrees</a:t>
            </a:r>
          </a:p>
          <a:p>
            <a:pPr lvl="1"/>
            <a:r>
              <a:rPr lang="en-US" dirty="0"/>
              <a:t>2 bolt configurations,  bolts away from longitudinal cable (22.5 degrees away)</a:t>
            </a:r>
          </a:p>
          <a:p>
            <a:pPr lvl="2"/>
            <a:r>
              <a:rPr lang="en-US" dirty="0"/>
              <a:t>Bolt loosened 60 degrees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Bolt loosened 30 degrees</a:t>
            </a:r>
          </a:p>
          <a:p>
            <a:pPr lvl="1"/>
            <a:r>
              <a:rPr lang="en-US" dirty="0"/>
              <a:t>2 bolt configurations, 0 bolts away from longitudinal cable (Directly under longitudinal cable)</a:t>
            </a:r>
          </a:p>
          <a:p>
            <a:pPr lvl="2"/>
            <a:r>
              <a:rPr lang="en-US" dirty="0"/>
              <a:t>Bolt loosened 60 degrees </a:t>
            </a:r>
          </a:p>
          <a:p>
            <a:pPr lvl="2"/>
            <a:r>
              <a:rPr lang="en-US" dirty="0"/>
              <a:t>Bolt loosened 30 degrees</a:t>
            </a:r>
          </a:p>
          <a:p>
            <a:pPr lvl="1"/>
            <a:r>
              <a:rPr lang="en-US" dirty="0"/>
              <a:t>1 bolt configuration with fully loosened bolt</a:t>
            </a:r>
          </a:p>
          <a:p>
            <a:pPr lvl="2"/>
            <a:r>
              <a:rPr lang="en-US" dirty="0"/>
              <a:t>Leave this for a month</a:t>
            </a:r>
          </a:p>
        </p:txBody>
      </p:sp>
      <p:pic>
        <p:nvPicPr>
          <p:cNvPr id="4" name="Picture 3" descr="A circular object with red dots&#10;&#10;Description automatically generated">
            <a:extLst>
              <a:ext uri="{FF2B5EF4-FFF2-40B4-BE49-F238E27FC236}">
                <a16:creationId xmlns:a16="http://schemas.microsoft.com/office/drawing/2014/main" id="{736E9BC3-77F7-2832-7B09-6636460BA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554" y="914690"/>
            <a:ext cx="2571838" cy="2496937"/>
          </a:xfrm>
          <a:prstGeom prst="rect">
            <a:avLst/>
          </a:prstGeom>
        </p:spPr>
      </p:pic>
      <p:pic>
        <p:nvPicPr>
          <p:cNvPr id="5" name="Picture 4" descr="A picture containing circle, oval, pattern&#10;&#10;Description automatically generated">
            <a:extLst>
              <a:ext uri="{FF2B5EF4-FFF2-40B4-BE49-F238E27FC236}">
                <a16:creationId xmlns:a16="http://schemas.microsoft.com/office/drawing/2014/main" id="{00215610-14D2-2365-30F2-DCD658C61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297" y="3595715"/>
            <a:ext cx="2377440" cy="238823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4C1AF8-E9F1-130A-608C-B8F53EBFC541}"/>
              </a:ext>
            </a:extLst>
          </p:cNvPr>
          <p:cNvCxnSpPr/>
          <p:nvPr/>
        </p:nvCxnSpPr>
        <p:spPr>
          <a:xfrm flipH="1" flipV="1">
            <a:off x="7691492" y="3777960"/>
            <a:ext cx="742950" cy="217805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A59111-9DB4-2780-57A8-94A9092F7F1A}"/>
              </a:ext>
            </a:extLst>
          </p:cNvPr>
          <p:cNvCxnSpPr/>
          <p:nvPr/>
        </p:nvCxnSpPr>
        <p:spPr>
          <a:xfrm flipV="1">
            <a:off x="8038837" y="4271990"/>
            <a:ext cx="575310" cy="39433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2">
            <a:extLst>
              <a:ext uri="{FF2B5EF4-FFF2-40B4-BE49-F238E27FC236}">
                <a16:creationId xmlns:a16="http://schemas.microsoft.com/office/drawing/2014/main" id="{DD0264B2-E679-9160-ABF9-37AC13B7A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8252" y="4665055"/>
            <a:ext cx="882015" cy="297180"/>
          </a:xfrm>
          <a:prstGeom prst="rect">
            <a:avLst/>
          </a:prstGeom>
          <a:solidFill>
            <a:srgbClr val="FFFFFF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Loosen Bolt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C99331-37E6-E656-3302-3697DA8B1C42}"/>
              </a:ext>
            </a:extLst>
          </p:cNvPr>
          <p:cNvCxnSpPr/>
          <p:nvPr/>
        </p:nvCxnSpPr>
        <p:spPr>
          <a:xfrm flipV="1">
            <a:off x="8047092" y="4812375"/>
            <a:ext cx="730250" cy="1016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2">
            <a:extLst>
              <a:ext uri="{FF2B5EF4-FFF2-40B4-BE49-F238E27FC236}">
                <a16:creationId xmlns:a16="http://schemas.microsoft.com/office/drawing/2014/main" id="{ED8E5624-B580-CD59-403B-B5199EAD0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4442" y="5956010"/>
            <a:ext cx="596900" cy="254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70C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Cables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E81436-B89D-BD5B-9DA4-779CE13C431D}"/>
              </a:ext>
            </a:extLst>
          </p:cNvPr>
          <p:cNvCxnSpPr/>
          <p:nvPr/>
        </p:nvCxnSpPr>
        <p:spPr>
          <a:xfrm flipH="1" flipV="1">
            <a:off x="8694792" y="4838410"/>
            <a:ext cx="228600" cy="111125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3061A6-05F4-D595-B3CF-717846D6B36E}"/>
              </a:ext>
            </a:extLst>
          </p:cNvPr>
          <p:cNvCxnSpPr/>
          <p:nvPr/>
        </p:nvCxnSpPr>
        <p:spPr>
          <a:xfrm flipH="1" flipV="1">
            <a:off x="7710542" y="5790910"/>
            <a:ext cx="723900" cy="29845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80B22C-7CFA-BB3B-1212-54424238D42F}"/>
              </a:ext>
            </a:extLst>
          </p:cNvPr>
          <p:cNvCxnSpPr/>
          <p:nvPr/>
        </p:nvCxnSpPr>
        <p:spPr>
          <a:xfrm flipH="1" flipV="1">
            <a:off x="6719942" y="4781260"/>
            <a:ext cx="1708150" cy="116205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AAA0E1-1327-953E-C464-5128E3999547}"/>
              </a:ext>
            </a:extLst>
          </p:cNvPr>
          <p:cNvCxnSpPr/>
          <p:nvPr/>
        </p:nvCxnSpPr>
        <p:spPr>
          <a:xfrm flipV="1">
            <a:off x="8068047" y="4522815"/>
            <a:ext cx="643255" cy="3911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1A1691-9885-B5FC-1F49-13428CC52AC9}"/>
              </a:ext>
            </a:extLst>
          </p:cNvPr>
          <p:cNvCxnSpPr/>
          <p:nvPr/>
        </p:nvCxnSpPr>
        <p:spPr>
          <a:xfrm flipV="1">
            <a:off x="8038837" y="4084030"/>
            <a:ext cx="410210" cy="5765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74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9AB1-CA4F-82F0-E0D1-C1A4CE31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F7496-00CC-C42B-71E3-AAAE38A92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each bolt configuration</a:t>
            </a:r>
          </a:p>
          <a:p>
            <a:pPr lvl="1"/>
            <a:r>
              <a:rPr lang="en-US" dirty="0"/>
              <a:t>Turbine off, we measure static strain (5 minutes)</a:t>
            </a:r>
          </a:p>
          <a:p>
            <a:pPr lvl="1"/>
            <a:r>
              <a:rPr lang="en-US" dirty="0"/>
              <a:t>Hammer test at first flange (Need support for this, takes roughly 30 minutes)</a:t>
            </a:r>
          </a:p>
          <a:p>
            <a:pPr lvl="2"/>
            <a:r>
              <a:rPr lang="en-US" dirty="0"/>
              <a:t>We will provide a map of where to hammer</a:t>
            </a:r>
          </a:p>
          <a:p>
            <a:pPr lvl="1"/>
            <a:r>
              <a:rPr lang="en-US" dirty="0"/>
              <a:t>Turbine on, normal operation (30 minutes)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Dependent on weather conditions </a:t>
            </a:r>
            <a:r>
              <a:rPr lang="en-US" dirty="0"/>
              <a:t>(We want the blades to be spinning)</a:t>
            </a:r>
          </a:p>
          <a:p>
            <a:pPr lvl="1"/>
            <a:r>
              <a:rPr lang="en-US" dirty="0"/>
              <a:t>Braking test, turn turbine off (10 minutes)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Dependent on weather conditions</a:t>
            </a:r>
            <a:r>
              <a:rPr lang="en-US" dirty="0"/>
              <a:t>, need turbine to be in operation</a:t>
            </a:r>
          </a:p>
          <a:p>
            <a:pPr lvl="1"/>
            <a:r>
              <a:rPr lang="en-US" dirty="0"/>
              <a:t>We measure static strain again (5 minutes)</a:t>
            </a:r>
          </a:p>
          <a:p>
            <a:pPr lvl="1"/>
            <a:r>
              <a:rPr lang="en-US" dirty="0"/>
              <a:t>Next bolt configuration (Torque/Un-torque bolt </a:t>
            </a:r>
            <a:r>
              <a:rPr lang="en-US" dirty="0">
                <a:solidFill>
                  <a:srgbClr val="FF0000"/>
                </a:solidFill>
              </a:rPr>
              <a:t>? minutes</a:t>
            </a:r>
            <a:r>
              <a:rPr lang="en-US" dirty="0"/>
              <a:t>)</a:t>
            </a:r>
          </a:p>
          <a:p>
            <a:r>
              <a:rPr lang="en-US" dirty="0"/>
              <a:t>Roughly 2 hours each bolt configuration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825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D44B5-F111-4801-7E64-D5831E681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5567F-5D71-D38D-38CA-BAD3700E7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needed on site is dependent on the weather, and how many bolt configurations we can do (Is controlling 60 and 30 degree loosening possible)</a:t>
            </a:r>
          </a:p>
          <a:p>
            <a:r>
              <a:rPr lang="en-US" dirty="0"/>
              <a:t>Under ideal weather conditions (Enough wind for turbine operation)</a:t>
            </a:r>
          </a:p>
          <a:p>
            <a:pPr lvl="1"/>
            <a:r>
              <a:rPr lang="en-US" dirty="0"/>
              <a:t>(# Bolt configurations) * (Time per Bolt configuration) * 1.5</a:t>
            </a:r>
          </a:p>
          <a:p>
            <a:pPr lvl="1"/>
            <a:r>
              <a:rPr lang="en-US" dirty="0"/>
              <a:t>For 10 configurations, and 2 hours each, roughly 30 hours</a:t>
            </a:r>
          </a:p>
          <a:p>
            <a:pPr lvl="1"/>
            <a:r>
              <a:rPr lang="en-US" dirty="0"/>
              <a:t>Need a windy week!</a:t>
            </a:r>
          </a:p>
          <a:p>
            <a:pPr lvl="2"/>
            <a:r>
              <a:rPr lang="en-US" dirty="0"/>
              <a:t>Some days have 8 hours of continuous wind</a:t>
            </a:r>
          </a:p>
          <a:p>
            <a:pPr lvl="2"/>
            <a:r>
              <a:rPr lang="en-US" dirty="0"/>
              <a:t>Some days have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!</a:t>
            </a:r>
          </a:p>
          <a:p>
            <a:r>
              <a:rPr lang="en-US" dirty="0">
                <a:solidFill>
                  <a:srgbClr val="FF0000"/>
                </a:solidFill>
              </a:rPr>
              <a:t>What time frames work for the team? </a:t>
            </a:r>
            <a:r>
              <a:rPr lang="en-US">
                <a:solidFill>
                  <a:srgbClr val="FF0000"/>
                </a:solidFill>
              </a:rPr>
              <a:t>Before December?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7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56C2-E33F-BCA9-7190-F51362BA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D79BD-4B41-9D98-DA5C-CCED08214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Torque and un-torque bolts</a:t>
            </a:r>
          </a:p>
          <a:p>
            <a:pPr lvl="1"/>
            <a:r>
              <a:rPr lang="en-US" dirty="0"/>
              <a:t>How many people are needed for this?</a:t>
            </a:r>
          </a:p>
          <a:p>
            <a:r>
              <a:rPr lang="en-US" dirty="0"/>
              <a:t>Tools needed for torquing</a:t>
            </a:r>
          </a:p>
          <a:p>
            <a:pPr lvl="1"/>
            <a:r>
              <a:rPr lang="en-US" dirty="0"/>
              <a:t>Are there tools that we can already use on site?</a:t>
            </a:r>
          </a:p>
          <a:p>
            <a:pPr lvl="1"/>
            <a:r>
              <a:rPr lang="en-US" dirty="0"/>
              <a:t>If so, can we use them for the duration of the experiment?</a:t>
            </a:r>
          </a:p>
          <a:p>
            <a:r>
              <a:rPr lang="en-US" dirty="0"/>
              <a:t>Someone to help perform hammer tests at the first flange</a:t>
            </a:r>
          </a:p>
          <a:p>
            <a:r>
              <a:rPr lang="en-US" dirty="0"/>
              <a:t>One-time indexing our cables (Have to climb the tower 1 time)</a:t>
            </a:r>
          </a:p>
          <a:p>
            <a:r>
              <a:rPr lang="en-US" dirty="0">
                <a:solidFill>
                  <a:srgbClr val="FF0000"/>
                </a:solidFill>
              </a:rPr>
              <a:t>NEED SCADA DATA</a:t>
            </a:r>
          </a:p>
          <a:p>
            <a:r>
              <a:rPr lang="en-US" dirty="0"/>
              <a:t>We will do everything that we can to make the process easier, please let us know your concerns!</a:t>
            </a:r>
          </a:p>
        </p:txBody>
      </p:sp>
    </p:spTree>
    <p:extLst>
      <p:ext uri="{BB962C8B-B14F-4D97-AF65-F5344CB8AC3E}">
        <p14:creationId xmlns:p14="http://schemas.microsoft.com/office/powerpoint/2010/main" val="17614802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2745</TotalTime>
  <Words>457</Words>
  <Application>Microsoft Office PowerPoint</Application>
  <PresentationFormat>On-screen Show (4:3)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Lucida Grande</vt:lpstr>
      <vt:lpstr>Custom Design</vt:lpstr>
      <vt:lpstr>Enel Short Term Experiment Planning</vt:lpstr>
      <vt:lpstr>Overview</vt:lpstr>
      <vt:lpstr>Plan overview</vt:lpstr>
      <vt:lpstr>Plan overview</vt:lpstr>
      <vt:lpstr>Timeline</vt:lpstr>
      <vt:lpstr>Support needed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James Xu</cp:lastModifiedBy>
  <cp:revision>70</cp:revision>
  <dcterms:created xsi:type="dcterms:W3CDTF">2013-01-15T19:08:57Z</dcterms:created>
  <dcterms:modified xsi:type="dcterms:W3CDTF">2023-10-18T15:51:40Z</dcterms:modified>
</cp:coreProperties>
</file>