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98"/>
    <p:restoredTop sz="50000"/>
  </p:normalViewPr>
  <p:slideViewPr>
    <p:cSldViewPr snapToGrid="0" snapToObjects="1">
      <p:cViewPr varScale="1">
        <p:scale>
          <a:sx n="60" d="100"/>
          <a:sy n="60" d="100"/>
        </p:scale>
        <p:origin x="1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BBCD5-BC31-2D44-AC55-57667DE1EE37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A18A9-01F8-D74A-AFFE-E3CFAB361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2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18A9-01F8-D74A-AFFE-E3CFAB3617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11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18A9-01F8-D74A-AFFE-E3CFAB3617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38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18A9-01F8-D74A-AFFE-E3CFAB3617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67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18A9-01F8-D74A-AFFE-E3CFAB3617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1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18A9-01F8-D74A-AFFE-E3CFAB3617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32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Vikram</a:t>
            </a:r>
            <a:r>
              <a:rPr lang="en-US" dirty="0" smtClean="0"/>
              <a:t> </a:t>
            </a:r>
            <a:r>
              <a:rPr lang="en-US" dirty="0" err="1" smtClean="0"/>
              <a:t>Shivakumar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TJ Cancer Research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26756"/>
            <a:ext cx="10018713" cy="3124201"/>
          </a:xfrm>
        </p:spPr>
        <p:txBody>
          <a:bodyPr/>
          <a:lstStyle/>
          <a:p>
            <a:r>
              <a:rPr lang="en-US" dirty="0" smtClean="0"/>
              <a:t>De novo Assembly – assembling reads from scratch</a:t>
            </a:r>
          </a:p>
          <a:p>
            <a:pPr lvl="1"/>
            <a:r>
              <a:rPr lang="en-US" dirty="0" smtClean="0"/>
              <a:t>Many different algorithms </a:t>
            </a:r>
          </a:p>
          <a:p>
            <a:pPr lvl="1"/>
            <a:r>
              <a:rPr lang="en-US" dirty="0" smtClean="0"/>
              <a:t>Creates many </a:t>
            </a:r>
            <a:r>
              <a:rPr lang="en-US" dirty="0" err="1" smtClean="0"/>
              <a:t>contigs</a:t>
            </a:r>
            <a:r>
              <a:rPr lang="en-US" dirty="0" smtClean="0"/>
              <a:t> using a De </a:t>
            </a:r>
            <a:r>
              <a:rPr lang="en-US" dirty="0" err="1" smtClean="0"/>
              <a:t>Burijn</a:t>
            </a:r>
            <a:r>
              <a:rPr lang="en-US" dirty="0" smtClean="0"/>
              <a:t> graphs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866" y="3654941"/>
            <a:ext cx="3657600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31758" y="6549656"/>
            <a:ext cx="544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gcat.davidson.edu</a:t>
            </a:r>
            <a:r>
              <a:rPr lang="en-US" dirty="0"/>
              <a:t>/</a:t>
            </a:r>
            <a:r>
              <a:rPr lang="en-US" dirty="0" err="1"/>
              <a:t>phast</a:t>
            </a:r>
            <a:r>
              <a:rPr lang="en-US" dirty="0"/>
              <a:t>/</a:t>
            </a:r>
            <a:r>
              <a:rPr lang="en-US" dirty="0" err="1"/>
              <a:t>debruijn.html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9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to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 reference handy, you can use a program to assemble the reads based on the reference</a:t>
            </a:r>
          </a:p>
          <a:p>
            <a:r>
              <a:rPr lang="en-US" dirty="0" smtClean="0"/>
              <a:t>NGS and many references has made genome assembly much easier</a:t>
            </a:r>
          </a:p>
          <a:p>
            <a:r>
              <a:rPr lang="en-US" dirty="0" smtClean="0"/>
              <a:t>You can assemble a specific gene with a reference sequence from a whole genome shotgun sequence library</a:t>
            </a:r>
          </a:p>
          <a:p>
            <a:pPr lvl="1"/>
            <a:r>
              <a:rPr lang="en-US" dirty="0" smtClean="0"/>
              <a:t>How did the first scientists sequence a gene without a reference? They used various methods to find the gene and Sanger sequenced the gene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1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have a genome, 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Annotations!</a:t>
            </a:r>
          </a:p>
          <a:p>
            <a:r>
              <a:rPr lang="en-US" dirty="0" smtClean="0"/>
              <a:t>Label the genes in the genome using a reference and start/stop codons</a:t>
            </a:r>
          </a:p>
          <a:p>
            <a:r>
              <a:rPr lang="en-US" dirty="0" smtClean="0"/>
              <a:t>Label exons, introns, mRNA, CDS, </a:t>
            </a:r>
            <a:r>
              <a:rPr lang="en-US" dirty="0" err="1" smtClean="0"/>
              <a:t>rRNA</a:t>
            </a:r>
            <a:r>
              <a:rPr lang="en-US" dirty="0" smtClean="0"/>
              <a:t>, </a:t>
            </a:r>
            <a:r>
              <a:rPr lang="en-US" dirty="0" err="1" smtClean="0"/>
              <a:t>tRNA</a:t>
            </a:r>
            <a:r>
              <a:rPr lang="en-US" dirty="0" smtClean="0"/>
              <a:t>, promoters, enhancers, and many different features</a:t>
            </a:r>
          </a:p>
          <a:p>
            <a:r>
              <a:rPr lang="en-US" dirty="0" smtClean="0"/>
              <a:t>These show up in NCBI </a:t>
            </a:r>
            <a:r>
              <a:rPr lang="en-US" dirty="0" err="1" smtClean="0"/>
              <a:t>Genbank</a:t>
            </a:r>
            <a:r>
              <a:rPr lang="en-US" dirty="0" smtClean="0"/>
              <a:t> results!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20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412" y="0"/>
            <a:ext cx="7084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sequence a gene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PCR amplification or Gel extraction, then Sanger sequence the fragment</a:t>
            </a:r>
          </a:p>
          <a:p>
            <a:pPr lvl="1"/>
            <a:r>
              <a:rPr lang="en-US" dirty="0" smtClean="0"/>
              <a:t>You will need PCR primers and this takes longer</a:t>
            </a:r>
          </a:p>
          <a:p>
            <a:r>
              <a:rPr lang="en-US" dirty="0" smtClean="0"/>
              <a:t>NGS and map to a reference sequence </a:t>
            </a:r>
          </a:p>
          <a:p>
            <a:pPr lvl="1"/>
            <a:r>
              <a:rPr lang="en-US" dirty="0" smtClean="0"/>
              <a:t>Faster and allows for sequencing of multiple genes more efficiently, but you need a closely related reference gene, and this costs more!</a:t>
            </a:r>
          </a:p>
          <a:p>
            <a:r>
              <a:rPr lang="en-US" dirty="0" smtClean="0"/>
              <a:t>NGS is useful in Cancer Research to quickly sequence genetic markers and genes for analysis, since a nifty Human Genome has been sequenced (Thanks Craig Venter!)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analyze the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sequences of the same locus to be studies for many healthy and sick individuals, they can be aligned using various programs like MAFFT</a:t>
            </a:r>
          </a:p>
          <a:p>
            <a:r>
              <a:rPr lang="en-US" dirty="0" smtClean="0"/>
              <a:t>SNP analysis can be conducted to find mutations that are specific to the “sick” gene, which could lead to a genetic marker for use in diagnosis, pharmacogenomics, and disease susceptibility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88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19" y="0"/>
            <a:ext cx="5475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3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4" y="2429539"/>
            <a:ext cx="10018713" cy="1752599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5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4" y="2429539"/>
            <a:ext cx="10018713" cy="1752599"/>
          </a:xfrm>
        </p:spPr>
        <p:txBody>
          <a:bodyPr/>
          <a:lstStyle/>
          <a:p>
            <a:r>
              <a:rPr lang="en-US" dirty="0" smtClean="0"/>
              <a:t>Demonstration!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4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Genomics?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Genomics is the analysis of a sequenced genome</a:t>
            </a:r>
            <a:endParaRPr lang="en-US" dirty="0"/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Biomedical applications (Cancer, </a:t>
            </a:r>
            <a:r>
              <a:rPr lang="en-US" dirty="0" err="1" smtClean="0"/>
              <a:t>Pharmocogenomics</a:t>
            </a:r>
            <a:r>
              <a:rPr lang="en-US" dirty="0" smtClean="0"/>
              <a:t>, Genetic Markers)</a:t>
            </a:r>
          </a:p>
          <a:p>
            <a:pPr lvl="1"/>
            <a:r>
              <a:rPr lang="en-US" dirty="0" err="1" smtClean="0"/>
              <a:t>Phylogenetics</a:t>
            </a:r>
            <a:endParaRPr lang="en-US" dirty="0" smtClean="0"/>
          </a:p>
          <a:p>
            <a:pPr lvl="1"/>
            <a:r>
              <a:rPr lang="en-US" dirty="0" smtClean="0"/>
              <a:t>Barcoding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613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a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sequence a genome?</a:t>
            </a:r>
          </a:p>
          <a:p>
            <a:r>
              <a:rPr lang="en-US" dirty="0" smtClean="0"/>
              <a:t>Start with sequencing DNA!</a:t>
            </a:r>
          </a:p>
          <a:p>
            <a:r>
              <a:rPr lang="en-US" dirty="0" smtClean="0"/>
              <a:t>To do that, we must overview the structure of DNA</a:t>
            </a:r>
          </a:p>
        </p:txBody>
      </p:sp>
    </p:spTree>
    <p:extLst>
      <p:ext uri="{BB962C8B-B14F-4D97-AF65-F5344CB8AC3E}">
        <p14:creationId xmlns:p14="http://schemas.microsoft.com/office/powerpoint/2010/main" val="103046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56637"/>
            <a:ext cx="10018713" cy="3124201"/>
          </a:xfrm>
        </p:spPr>
        <p:txBody>
          <a:bodyPr/>
          <a:lstStyle/>
          <a:p>
            <a:r>
              <a:rPr lang="en-US" dirty="0" smtClean="0"/>
              <a:t>Sanger Sequencing</a:t>
            </a:r>
          </a:p>
          <a:p>
            <a:pPr lvl="1"/>
            <a:r>
              <a:rPr lang="en-US" dirty="0" smtClean="0"/>
              <a:t>Original sequencing method developed by Frederick Sanger</a:t>
            </a:r>
          </a:p>
          <a:p>
            <a:pPr lvl="1"/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Hint - It is very similar to PCR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Sanger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Dideoxynucleotides</a:t>
            </a:r>
            <a:r>
              <a:rPr lang="en-US" dirty="0" smtClean="0"/>
              <a:t> - </a:t>
            </a:r>
            <a:r>
              <a:rPr lang="en-US" dirty="0"/>
              <a:t>no 3' </a:t>
            </a:r>
            <a:r>
              <a:rPr lang="en-US" dirty="0" smtClean="0"/>
              <a:t>hydroxyl group, so elongation can’t progress</a:t>
            </a:r>
          </a:p>
          <a:p>
            <a:r>
              <a:rPr lang="en-US" dirty="0" smtClean="0"/>
              <a:t>Replication of DNA with random </a:t>
            </a:r>
            <a:r>
              <a:rPr lang="en-US" dirty="0" err="1" smtClean="0"/>
              <a:t>Dideoxynucleotides</a:t>
            </a:r>
            <a:r>
              <a:rPr lang="en-US" dirty="0" smtClean="0"/>
              <a:t>, creates a variety of fragments</a:t>
            </a:r>
          </a:p>
          <a:p>
            <a:r>
              <a:rPr lang="en-US" dirty="0" smtClean="0"/>
              <a:t>What do you do with many different-sized fragments? Run a Gel!</a:t>
            </a:r>
          </a:p>
          <a:p>
            <a:r>
              <a:rPr lang="en-US" dirty="0" smtClean="0"/>
              <a:t>If the </a:t>
            </a:r>
            <a:r>
              <a:rPr lang="en-US" dirty="0" err="1" smtClean="0"/>
              <a:t>Dideoxynucleotides</a:t>
            </a:r>
            <a:r>
              <a:rPr lang="en-US" dirty="0" smtClean="0"/>
              <a:t> are labelled with </a:t>
            </a:r>
            <a:r>
              <a:rPr lang="en-US" dirty="0" err="1" smtClean="0"/>
              <a:t>flourescent</a:t>
            </a:r>
            <a:r>
              <a:rPr lang="en-US" dirty="0" smtClean="0"/>
              <a:t> tags, you can view the gel and see the sequence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5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929" y="6404344"/>
            <a:ext cx="10018713" cy="453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https://</a:t>
            </a:r>
            <a:r>
              <a:rPr lang="en-US" sz="1600" dirty="0" err="1"/>
              <a:t>seqcore.brcf.med.umich.edu</a:t>
            </a:r>
            <a:r>
              <a:rPr lang="en-US" sz="1600" dirty="0"/>
              <a:t>/doc/</a:t>
            </a:r>
            <a:r>
              <a:rPr lang="en-US" sz="1600" dirty="0" err="1"/>
              <a:t>educ</a:t>
            </a:r>
            <a:r>
              <a:rPr lang="en-US" sz="1600" dirty="0"/>
              <a:t>/</a:t>
            </a:r>
            <a:r>
              <a:rPr lang="en-US" sz="1600" dirty="0" err="1"/>
              <a:t>dnapr</a:t>
            </a:r>
            <a:r>
              <a:rPr lang="en-US" sz="1600" dirty="0"/>
              <a:t>/</a:t>
            </a:r>
            <a:r>
              <a:rPr lang="en-US" sz="1600" dirty="0" err="1"/>
              <a:t>sequencing.html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865" y="685800"/>
            <a:ext cx="3670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5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Chromatographs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171" y="2438399"/>
            <a:ext cx="8716991" cy="2452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35526" y="6058800"/>
            <a:ext cx="5316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seqcore.brcf.med.umich.edu</a:t>
            </a:r>
            <a:r>
              <a:rPr lang="en-US" sz="1600" dirty="0"/>
              <a:t>/doc/</a:t>
            </a:r>
            <a:r>
              <a:rPr lang="en-US" sz="1600" dirty="0" err="1"/>
              <a:t>educ</a:t>
            </a:r>
            <a:r>
              <a:rPr lang="en-US" sz="1600" dirty="0"/>
              <a:t>/</a:t>
            </a:r>
            <a:r>
              <a:rPr lang="en-US" sz="1600" dirty="0" err="1"/>
              <a:t>dnapr</a:t>
            </a:r>
            <a:r>
              <a:rPr lang="en-US" sz="1600" dirty="0"/>
              <a:t>/</a:t>
            </a:r>
            <a:r>
              <a:rPr lang="en-US" sz="1600" dirty="0" err="1"/>
              <a:t>good.GIF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07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US" dirty="0" smtClean="0"/>
              <a:t>NGS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327" y="1328184"/>
            <a:ext cx="4686679" cy="5080807"/>
          </a:xfrm>
        </p:spPr>
      </p:pic>
      <p:sp>
        <p:nvSpPr>
          <p:cNvPr id="5" name="TextBox 4"/>
          <p:cNvSpPr txBox="1"/>
          <p:nvPr/>
        </p:nvSpPr>
        <p:spPr>
          <a:xfrm>
            <a:off x="3929800" y="6334780"/>
            <a:ext cx="7352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www.illumina.com</a:t>
            </a:r>
            <a:r>
              <a:rPr lang="en-US" sz="1400" dirty="0"/>
              <a:t>/content/dam/</a:t>
            </a:r>
            <a:r>
              <a:rPr lang="en-US" sz="1400" dirty="0" err="1"/>
              <a:t>illumina</a:t>
            </a:r>
            <a:r>
              <a:rPr lang="en-US" sz="1400" dirty="0"/>
              <a:t>-marketing/documents/products/</a:t>
            </a:r>
            <a:r>
              <a:rPr lang="en-US" sz="1400" dirty="0" err="1"/>
              <a:t>illumina_sequencing_introduction.pdf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695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that we sequence DNA, what do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Sequencing can only be done for small pieces (between 150-500 </a:t>
            </a:r>
            <a:r>
              <a:rPr lang="en-US" dirty="0" err="1" smtClean="0"/>
              <a:t>bp</a:t>
            </a:r>
            <a:r>
              <a:rPr lang="en-US" dirty="0" smtClean="0"/>
              <a:t>), so DNA must be cut up</a:t>
            </a:r>
          </a:p>
          <a:p>
            <a:r>
              <a:rPr lang="en-US" dirty="0" smtClean="0"/>
              <a:t>Sequencing data is in small “reads” that must be checked for quality and trimmed for adapters (if NGS was used)</a:t>
            </a:r>
          </a:p>
          <a:p>
            <a:r>
              <a:rPr lang="en-US" dirty="0" smtClean="0"/>
              <a:t>Then we head to assembly!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64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47</TotalTime>
  <Words>524</Words>
  <Application>Microsoft Macintosh PowerPoint</Application>
  <PresentationFormat>Widescreen</PresentationFormat>
  <Paragraphs>67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Corbel</vt:lpstr>
      <vt:lpstr>Arial</vt:lpstr>
      <vt:lpstr>Parallax</vt:lpstr>
      <vt:lpstr>Genomics</vt:lpstr>
      <vt:lpstr>What is Genomics?</vt:lpstr>
      <vt:lpstr>Sequencing a Genome</vt:lpstr>
      <vt:lpstr>Sequencing</vt:lpstr>
      <vt:lpstr>Sanger Sequencing</vt:lpstr>
      <vt:lpstr>PowerPoint Presentation</vt:lpstr>
      <vt:lpstr>Chromatographs</vt:lpstr>
      <vt:lpstr>NGS Methods</vt:lpstr>
      <vt:lpstr>Now that we sequence DNA, what do we do?</vt:lpstr>
      <vt:lpstr>Assembly</vt:lpstr>
      <vt:lpstr>Map to Reference</vt:lpstr>
      <vt:lpstr>Now you have a genome, what next?</vt:lpstr>
      <vt:lpstr>PowerPoint Presentation</vt:lpstr>
      <vt:lpstr>Two ways to sequence a gene</vt:lpstr>
      <vt:lpstr>How to analyze the sequences</vt:lpstr>
      <vt:lpstr>PowerPoint Presentation</vt:lpstr>
      <vt:lpstr>Questions?</vt:lpstr>
      <vt:lpstr>Demonstration!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Genomics</dc:title>
  <dc:creator>Vikram Shivakumar</dc:creator>
  <cp:lastModifiedBy>Vikram Shivakumar</cp:lastModifiedBy>
  <cp:revision>6</cp:revision>
  <dcterms:created xsi:type="dcterms:W3CDTF">2016-02-24T03:10:10Z</dcterms:created>
  <dcterms:modified xsi:type="dcterms:W3CDTF">2016-02-24T03:57:27Z</dcterms:modified>
</cp:coreProperties>
</file>