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26" r:id="rId2"/>
    <p:sldId id="370" r:id="rId3"/>
    <p:sldId id="381" r:id="rId4"/>
    <p:sldId id="263" r:id="rId5"/>
    <p:sldId id="267" r:id="rId6"/>
    <p:sldId id="380" r:id="rId7"/>
    <p:sldId id="349" r:id="rId8"/>
    <p:sldId id="379"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F8"/>
    <a:srgbClr val="0000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6558" autoAdjust="0"/>
  </p:normalViewPr>
  <p:slideViewPr>
    <p:cSldViewPr snapToGrid="0">
      <p:cViewPr varScale="1">
        <p:scale>
          <a:sx n="86" d="100"/>
          <a:sy n="86" d="100"/>
        </p:scale>
        <p:origin x="1008" y="60"/>
      </p:cViewPr>
      <p:guideLst/>
    </p:cSldViewPr>
  </p:slideViewPr>
  <p:notesTextViewPr>
    <p:cViewPr>
      <p:scale>
        <a:sx n="3" d="2"/>
        <a:sy n="3" d="2"/>
      </p:scale>
      <p:origin x="0" y="0"/>
    </p:cViewPr>
  </p:notesTextViewPr>
  <p:sorterViewPr>
    <p:cViewPr>
      <p:scale>
        <a:sx n="100" d="100"/>
        <a:sy n="100" d="100"/>
      </p:scale>
      <p:origin x="0" y="-16362"/>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3E17-9E06-46BC-8180-9412B420F670}" type="datetimeFigureOut">
              <a:rPr lang="en-US" smtClean="0"/>
              <a:t>13-Oct-20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4EACA-38FD-4279-ABFE-B276D2ADA416}" type="slidenum">
              <a:rPr lang="en-US" smtClean="0"/>
              <a:t>‹#›</a:t>
            </a:fld>
            <a:endParaRPr lang="en-US"/>
          </a:p>
        </p:txBody>
      </p:sp>
    </p:spTree>
    <p:extLst>
      <p:ext uri="{BB962C8B-B14F-4D97-AF65-F5344CB8AC3E}">
        <p14:creationId xmlns:p14="http://schemas.microsoft.com/office/powerpoint/2010/main" val="148582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17E00-FCD2-4039-A67B-A6AC0185B541}" type="datetimeFigureOut">
              <a:rPr lang="en-US" smtClean="0"/>
              <a:t>13-Oct-20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4E96-B1D0-40F9-B430-205BFCCBD965}" type="slidenum">
              <a:rPr lang="en-US" smtClean="0"/>
              <a:t>‹#›</a:t>
            </a:fld>
            <a:endParaRPr lang="en-US"/>
          </a:p>
        </p:txBody>
      </p:sp>
    </p:spTree>
    <p:extLst>
      <p:ext uri="{BB962C8B-B14F-4D97-AF65-F5344CB8AC3E}">
        <p14:creationId xmlns:p14="http://schemas.microsoft.com/office/powerpoint/2010/main" val="11352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BF4E96-B1D0-40F9-B430-205BFCCBD965}" type="slidenum">
              <a:rPr lang="en-US" smtClean="0"/>
              <a:t>2</a:t>
            </a:fld>
            <a:endParaRPr lang="en-US"/>
          </a:p>
        </p:txBody>
      </p:sp>
    </p:spTree>
    <p:extLst>
      <p:ext uri="{BB962C8B-B14F-4D97-AF65-F5344CB8AC3E}">
        <p14:creationId xmlns:p14="http://schemas.microsoft.com/office/powerpoint/2010/main" val="182144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BF4E96-B1D0-40F9-B430-205BFCCBD965}" type="slidenum">
              <a:rPr lang="en-US" smtClean="0"/>
              <a:t>3</a:t>
            </a:fld>
            <a:endParaRPr lang="en-US"/>
          </a:p>
        </p:txBody>
      </p:sp>
    </p:spTree>
    <p:extLst>
      <p:ext uri="{BB962C8B-B14F-4D97-AF65-F5344CB8AC3E}">
        <p14:creationId xmlns:p14="http://schemas.microsoft.com/office/powerpoint/2010/main" val="2634639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mobile app can be utilized in different industries, from retail to industrial partners and supply chain logistics.</a:t>
            </a:r>
            <a:endParaRPr lang="en-SG" dirty="0"/>
          </a:p>
        </p:txBody>
      </p:sp>
      <p:sp>
        <p:nvSpPr>
          <p:cNvPr id="4" name="Slide Number Placeholder 3"/>
          <p:cNvSpPr>
            <a:spLocks noGrp="1"/>
          </p:cNvSpPr>
          <p:nvPr>
            <p:ph type="sldNum" sz="quarter" idx="5"/>
          </p:nvPr>
        </p:nvSpPr>
        <p:spPr/>
        <p:txBody>
          <a:bodyPr/>
          <a:lstStyle/>
          <a:p>
            <a:fld id="{BABF4E96-B1D0-40F9-B430-205BFCCBD965}" type="slidenum">
              <a:rPr lang="en-US" smtClean="0"/>
              <a:t>4</a:t>
            </a:fld>
            <a:endParaRPr lang="en-US"/>
          </a:p>
        </p:txBody>
      </p:sp>
    </p:spTree>
    <p:extLst>
      <p:ext uri="{BB962C8B-B14F-4D97-AF65-F5344CB8AC3E}">
        <p14:creationId xmlns:p14="http://schemas.microsoft.com/office/powerpoint/2010/main" val="83540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SG" dirty="0"/>
          </a:p>
        </p:txBody>
      </p:sp>
      <p:sp>
        <p:nvSpPr>
          <p:cNvPr id="4" name="Slide Number Placeholder 3"/>
          <p:cNvSpPr>
            <a:spLocks noGrp="1"/>
          </p:cNvSpPr>
          <p:nvPr>
            <p:ph type="sldNum" sz="quarter" idx="5"/>
          </p:nvPr>
        </p:nvSpPr>
        <p:spPr/>
        <p:txBody>
          <a:bodyPr/>
          <a:lstStyle/>
          <a:p>
            <a:fld id="{BABF4E96-B1D0-40F9-B430-205BFCCBD965}" type="slidenum">
              <a:rPr lang="en-US" smtClean="0"/>
              <a:t>5</a:t>
            </a:fld>
            <a:endParaRPr lang="en-US"/>
          </a:p>
        </p:txBody>
      </p:sp>
    </p:spTree>
    <p:extLst>
      <p:ext uri="{BB962C8B-B14F-4D97-AF65-F5344CB8AC3E}">
        <p14:creationId xmlns:p14="http://schemas.microsoft.com/office/powerpoint/2010/main" val="143046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separate the components of our project into two: backend and frontend.</a:t>
            </a:r>
            <a:endParaRPr lang="en-SG" dirty="0"/>
          </a:p>
        </p:txBody>
      </p:sp>
      <p:sp>
        <p:nvSpPr>
          <p:cNvPr id="4" name="Slide Number Placeholder 3"/>
          <p:cNvSpPr>
            <a:spLocks noGrp="1"/>
          </p:cNvSpPr>
          <p:nvPr>
            <p:ph type="sldNum" sz="quarter" idx="5"/>
          </p:nvPr>
        </p:nvSpPr>
        <p:spPr/>
        <p:txBody>
          <a:bodyPr/>
          <a:lstStyle/>
          <a:p>
            <a:fld id="{BABF4E96-B1D0-40F9-B430-205BFCCBD965}" type="slidenum">
              <a:rPr lang="en-US" smtClean="0"/>
              <a:t>6</a:t>
            </a:fld>
            <a:endParaRPr lang="en-US"/>
          </a:p>
        </p:txBody>
      </p:sp>
    </p:spTree>
    <p:extLst>
      <p:ext uri="{BB962C8B-B14F-4D97-AF65-F5344CB8AC3E}">
        <p14:creationId xmlns:p14="http://schemas.microsoft.com/office/powerpoint/2010/main" val="274113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tem two">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3817256" y="2656114"/>
            <a:ext cx="5254173" cy="270808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8527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te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631506" y="2432923"/>
            <a:ext cx="2880000" cy="21600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1214796" y="2432923"/>
            <a:ext cx="2880000" cy="2160000"/>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048216" y="2432923"/>
            <a:ext cx="2880000" cy="2160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56748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reative Slide">
    <p:spTree>
      <p:nvGrpSpPr>
        <p:cNvPr id="1" name=""/>
        <p:cNvGrpSpPr/>
        <p:nvPr/>
      </p:nvGrpSpPr>
      <p:grpSpPr>
        <a:xfrm>
          <a:off x="0" y="0"/>
          <a:ext cx="0" cy="0"/>
          <a:chOff x="0" y="0"/>
          <a:chExt cx="0" cy="0"/>
        </a:xfrm>
      </p:grpSpPr>
      <p:sp>
        <p:nvSpPr>
          <p:cNvPr id="4" name="Picture Placeholder 16"/>
          <p:cNvSpPr>
            <a:spLocks noGrp="1"/>
          </p:cNvSpPr>
          <p:nvPr>
            <p:ph type="pic" sz="quarter" idx="10"/>
          </p:nvPr>
        </p:nvSpPr>
        <p:spPr>
          <a:xfrm>
            <a:off x="6801076" y="1072175"/>
            <a:ext cx="4167940" cy="4932782"/>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19390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ece of Imag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303242" y="1117278"/>
            <a:ext cx="4778243" cy="2438723"/>
          </a:xfrm>
          <a:prstGeom prst="rect">
            <a:avLst/>
          </a:prstGeom>
          <a:pattFill prst="pct5">
            <a:fgClr>
              <a:schemeClr val="tx1"/>
            </a:fgClr>
            <a:bgClr>
              <a:schemeClr val="bg1"/>
            </a:bgClr>
          </a:pattFill>
        </p:spPr>
      </p:sp>
      <p:sp>
        <p:nvSpPr>
          <p:cNvPr id="4" name="Picture Placeholder 2"/>
          <p:cNvSpPr>
            <a:spLocks noGrp="1"/>
          </p:cNvSpPr>
          <p:nvPr>
            <p:ph type="pic" sz="quarter" idx="11"/>
          </p:nvPr>
        </p:nvSpPr>
        <p:spPr>
          <a:xfrm>
            <a:off x="6516913" y="3733537"/>
            <a:ext cx="4020458" cy="1839949"/>
          </a:xfrm>
          <a:prstGeom prst="rect">
            <a:avLst/>
          </a:prstGeom>
          <a:pattFill prst="pct5">
            <a:fgClr>
              <a:schemeClr val="tx1"/>
            </a:fgClr>
            <a:bgClr>
              <a:schemeClr val="bg1"/>
            </a:bgClr>
          </a:pattFill>
        </p:spPr>
      </p:sp>
    </p:spTree>
    <p:extLst>
      <p:ext uri="{BB962C8B-B14F-4D97-AF65-F5344CB8AC3E}">
        <p14:creationId xmlns:p14="http://schemas.microsoft.com/office/powerpoint/2010/main" val="363848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reativ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194558" y="1059220"/>
            <a:ext cx="2252757" cy="2511294"/>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8447315" y="3570514"/>
            <a:ext cx="2252757" cy="1923144"/>
          </a:xfrm>
          <a:prstGeom prst="rect">
            <a:avLst/>
          </a:prstGeom>
          <a:pattFill prst="pct5">
            <a:fgClr>
              <a:schemeClr val="tx1"/>
            </a:fgClr>
            <a:bgClr>
              <a:schemeClr val="bg1"/>
            </a:bgClr>
          </a:pattFill>
        </p:spPr>
      </p:sp>
      <p:sp>
        <p:nvSpPr>
          <p:cNvPr id="5" name="Picture Placeholder 1"/>
          <p:cNvSpPr>
            <a:spLocks noGrp="1"/>
          </p:cNvSpPr>
          <p:nvPr>
            <p:ph type="pic" sz="quarter" idx="12"/>
          </p:nvPr>
        </p:nvSpPr>
        <p:spPr>
          <a:xfrm>
            <a:off x="6821715" y="3570514"/>
            <a:ext cx="1625600" cy="1494971"/>
          </a:xfrm>
          <a:prstGeom prst="rect">
            <a:avLst/>
          </a:prstGeom>
          <a:pattFill prst="pct5">
            <a:fgClr>
              <a:schemeClr val="tx1"/>
            </a:fgClr>
            <a:bgClr>
              <a:schemeClr val="bg1"/>
            </a:bgClr>
          </a:pattFill>
        </p:spPr>
      </p:sp>
      <p:sp>
        <p:nvSpPr>
          <p:cNvPr id="6" name="Picture Placeholder 1"/>
          <p:cNvSpPr>
            <a:spLocks noGrp="1"/>
          </p:cNvSpPr>
          <p:nvPr>
            <p:ph type="pic" sz="quarter" idx="13"/>
          </p:nvPr>
        </p:nvSpPr>
        <p:spPr>
          <a:xfrm>
            <a:off x="8447315" y="1480456"/>
            <a:ext cx="1872343" cy="2090058"/>
          </a:xfrm>
          <a:prstGeom prst="rect">
            <a:avLst/>
          </a:prstGeom>
          <a:pattFill prst="pct5">
            <a:fgClr>
              <a:schemeClr val="tx1"/>
            </a:fgClr>
            <a:bgClr>
              <a:schemeClr val="bg1"/>
            </a:bgClr>
          </a:pattFill>
        </p:spPr>
      </p:sp>
    </p:spTree>
    <p:extLst>
      <p:ext uri="{BB962C8B-B14F-4D97-AF65-F5344CB8AC3E}">
        <p14:creationId xmlns:p14="http://schemas.microsoft.com/office/powerpoint/2010/main" val="34452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Big Left Image">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1238"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24450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Top Image">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4472296"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3"/>
          </p:nvPr>
        </p:nvSpPr>
        <p:spPr>
          <a:xfrm>
            <a:off x="8085651"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4"/>
          </p:nvPr>
        </p:nvSpPr>
        <p:spPr>
          <a:xfrm>
            <a:off x="858941" y="1102359"/>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55907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Right Image">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6127137" y="1079440"/>
            <a:ext cx="4439264" cy="4566616"/>
          </a:xfrm>
          <a:prstGeom prst="rect">
            <a:avLst/>
          </a:prstGeom>
          <a:pattFill prst="pct5">
            <a:fgClr>
              <a:schemeClr val="tx1"/>
            </a:fgClr>
            <a:bgClr>
              <a:schemeClr val="bg1"/>
            </a:bgClr>
          </a:pattFill>
        </p:spPr>
      </p:sp>
    </p:spTree>
    <p:extLst>
      <p:ext uri="{BB962C8B-B14F-4D97-AF65-F5344CB8AC3E}">
        <p14:creationId xmlns:p14="http://schemas.microsoft.com/office/powerpoint/2010/main" val="116538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Member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917371"/>
            <a:ext cx="3267118" cy="3940628"/>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917371"/>
            <a:ext cx="3267118" cy="3940628"/>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917371"/>
            <a:ext cx="3267118" cy="394062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054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crle Team">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79883" y="132080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426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7999"/>
          </a:xfrm>
          <a:prstGeom prst="rect">
            <a:avLst/>
          </a:prstGeo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139332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Uptown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55154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55154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55154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15749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989862" y="2656118"/>
            <a:ext cx="2538594" cy="245291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952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am Member">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7406" y="943432"/>
            <a:ext cx="2320881" cy="2264225"/>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651750" y="943432"/>
            <a:ext cx="2320881" cy="2264225"/>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6286094" y="943432"/>
            <a:ext cx="2320881" cy="2264225"/>
          </a:xfrm>
          <a:prstGeom prst="rect">
            <a:avLst/>
          </a:prstGeom>
          <a:pattFill prst="pct5">
            <a:fgClr>
              <a:schemeClr val="tx1"/>
            </a:fgClr>
            <a:bgClr>
              <a:schemeClr val="bg1"/>
            </a:bgClr>
          </a:pattFill>
        </p:spPr>
        <p:txBody>
          <a:bodyPr/>
          <a:lstStyle/>
          <a:p>
            <a:endParaRPr lang="id-ID" dirty="0"/>
          </a:p>
        </p:txBody>
      </p:sp>
      <p:sp>
        <p:nvSpPr>
          <p:cNvPr id="6" name="Picture Placeholder 3"/>
          <p:cNvSpPr>
            <a:spLocks noGrp="1"/>
          </p:cNvSpPr>
          <p:nvPr>
            <p:ph type="pic" sz="quarter" idx="14"/>
          </p:nvPr>
        </p:nvSpPr>
        <p:spPr>
          <a:xfrm>
            <a:off x="8920438" y="943432"/>
            <a:ext cx="2320881" cy="2264225"/>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4005625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Special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670549" y="978312"/>
            <a:ext cx="2148875" cy="2209201"/>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96863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Layout Sidebar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6431236" y="1294723"/>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4" name="Picture Placeholder 3"/>
          <p:cNvSpPr>
            <a:spLocks noGrp="1"/>
          </p:cNvSpPr>
          <p:nvPr>
            <p:ph type="pic" sz="quarter" idx="12"/>
          </p:nvPr>
        </p:nvSpPr>
        <p:spPr>
          <a:xfrm>
            <a:off x="6431236" y="2885489"/>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5" name="Picture Placeholder 3"/>
          <p:cNvSpPr>
            <a:spLocks noGrp="1"/>
          </p:cNvSpPr>
          <p:nvPr>
            <p:ph type="pic" sz="quarter" idx="13"/>
          </p:nvPr>
        </p:nvSpPr>
        <p:spPr>
          <a:xfrm>
            <a:off x="6431236" y="4476255"/>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Tree>
    <p:extLst>
      <p:ext uri="{BB962C8B-B14F-4D97-AF65-F5344CB8AC3E}">
        <p14:creationId xmlns:p14="http://schemas.microsoft.com/office/powerpoint/2010/main" val="121813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Team Layout">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3"/>
          </p:nvPr>
        </p:nvSpPr>
        <p:spPr>
          <a:xfrm>
            <a:off x="50364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8"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65572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enter Tea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14811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14811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14811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82437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296228" y="171984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7459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 Slide2">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808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per Blank Layou">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8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ening Layout">
    <p:spTree>
      <p:nvGrpSpPr>
        <p:cNvPr id="1" name=""/>
        <p:cNvGrpSpPr/>
        <p:nvPr/>
      </p:nvGrpSpPr>
      <p:grpSpPr>
        <a:xfrm>
          <a:off x="0" y="0"/>
          <a:ext cx="0" cy="0"/>
          <a:chOff x="0" y="0"/>
          <a:chExt cx="0" cy="0"/>
        </a:xfrm>
      </p:grpSpPr>
      <p:sp>
        <p:nvSpPr>
          <p:cNvPr id="3" name="Picture Placeholder 4"/>
          <p:cNvSpPr>
            <a:spLocks noGrp="1"/>
          </p:cNvSpPr>
          <p:nvPr>
            <p:ph type="pic" sz="quarter" idx="12"/>
          </p:nvPr>
        </p:nvSpPr>
        <p:spPr>
          <a:xfrm>
            <a:off x="0" y="0"/>
            <a:ext cx="12192000" cy="3715657"/>
          </a:xfrm>
          <a:prstGeom prst="rect">
            <a:avLst/>
          </a:prstGeom>
          <a:pattFill prst="pct5">
            <a:fgClr>
              <a:schemeClr val="tx1"/>
            </a:fgClr>
            <a:bgClr>
              <a:schemeClr val="bg1"/>
            </a:bgClr>
          </a:pattFill>
        </p:spPr>
        <p:txBody>
          <a:bodyPr/>
          <a:lstStyle/>
          <a:p>
            <a:endParaRPr lang="id-ID"/>
          </a:p>
        </p:txBody>
      </p:sp>
      <p:sp>
        <p:nvSpPr>
          <p:cNvPr id="4" name="Picture Placeholder 7"/>
          <p:cNvSpPr>
            <a:spLocks noGrp="1"/>
          </p:cNvSpPr>
          <p:nvPr>
            <p:ph type="pic" sz="quarter" idx="13"/>
          </p:nvPr>
        </p:nvSpPr>
        <p:spPr>
          <a:xfrm>
            <a:off x="5090160" y="2709817"/>
            <a:ext cx="2011680" cy="2011680"/>
          </a:xfrm>
          <a:prstGeom prst="ellipse">
            <a:avLst/>
          </a:prstGeom>
          <a:pattFill prst="pct5">
            <a:fgClr>
              <a:schemeClr val="tx1"/>
            </a:fgClr>
            <a:bgClr>
              <a:schemeClr val="bg1"/>
            </a:bgClr>
          </a:pattFill>
        </p:spPr>
        <p:txBody>
          <a:bodyPr>
            <a:normAutofit/>
          </a:bodyPr>
          <a:lstStyle>
            <a:lvl1pPr>
              <a:defRPr sz="1100"/>
            </a:lvl1pPr>
          </a:lstStyle>
          <a:p>
            <a:endParaRPr lang="id-ID" dirty="0"/>
          </a:p>
        </p:txBody>
      </p:sp>
    </p:spTree>
    <p:extLst>
      <p:ext uri="{BB962C8B-B14F-4D97-AF65-F5344CB8AC3E}">
        <p14:creationId xmlns:p14="http://schemas.microsoft.com/office/powerpoint/2010/main" val="633808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allery 1">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91142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Gallery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6625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allery Slide 3">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91773" y="1030521"/>
            <a:ext cx="2133600" cy="226422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425373" y="1030068"/>
            <a:ext cx="2133600" cy="226422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1291773" y="3294743"/>
            <a:ext cx="2133600" cy="2264222"/>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3425373" y="3294290"/>
            <a:ext cx="2133600" cy="226422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09190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mage Layout">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5717539" y="1473958"/>
            <a:ext cx="1833786" cy="356333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7551325" y="1473958"/>
            <a:ext cx="1833786" cy="3563332"/>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9385111" y="1473958"/>
            <a:ext cx="1833786" cy="356333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569162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Right Side Gallery">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237027" y="204714"/>
            <a:ext cx="4285397" cy="2333767"/>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6237027" y="2690882"/>
            <a:ext cx="1965277" cy="1649104"/>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8379725" y="2690882"/>
            <a:ext cx="2142699" cy="315035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31070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enter Gallery">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117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enter Image">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514467" y="2052254"/>
            <a:ext cx="4146103" cy="256329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6"/>
          </p:nvPr>
        </p:nvSpPr>
        <p:spPr>
          <a:xfrm>
            <a:off x="6543666" y="2052254"/>
            <a:ext cx="4146103" cy="2563292"/>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2585049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610003" y="1670117"/>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937148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Abstract Imag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2089249" y="988722"/>
            <a:ext cx="4882075" cy="2828313"/>
          </a:xfrm>
          <a:prstGeom prst="rect">
            <a:avLst/>
          </a:prstGeom>
          <a:pattFill prst="pct5">
            <a:fgClr>
              <a:schemeClr val="tx1"/>
            </a:fgClr>
            <a:bgClr>
              <a:schemeClr val="bg1"/>
            </a:bgClr>
          </a:pattFill>
        </p:spPr>
      </p:sp>
    </p:spTree>
    <p:extLst>
      <p:ext uri="{BB962C8B-B14F-4D97-AF65-F5344CB8AC3E}">
        <p14:creationId xmlns:p14="http://schemas.microsoft.com/office/powerpoint/2010/main" val="3215882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allery Slid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8373935" y="712951"/>
            <a:ext cx="3818065" cy="4686363"/>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5602513" y="712952"/>
            <a:ext cx="2540001" cy="3510705"/>
          </a:xfrm>
          <a:prstGeom prst="rect">
            <a:avLst/>
          </a:prstGeom>
          <a:pattFill prst="pct5">
            <a:fgClr>
              <a:schemeClr val="tx1"/>
            </a:fgClr>
            <a:bgClr>
              <a:schemeClr val="bg1"/>
            </a:bgClr>
          </a:pattFill>
        </p:spPr>
      </p:sp>
      <p:sp>
        <p:nvSpPr>
          <p:cNvPr id="6" name="Picture Placeholder 1"/>
          <p:cNvSpPr>
            <a:spLocks noGrp="1"/>
          </p:cNvSpPr>
          <p:nvPr>
            <p:ph type="pic" sz="quarter" idx="12"/>
          </p:nvPr>
        </p:nvSpPr>
        <p:spPr>
          <a:xfrm>
            <a:off x="2831091" y="712952"/>
            <a:ext cx="2540001" cy="1696420"/>
          </a:xfrm>
          <a:prstGeom prst="rect">
            <a:avLst/>
          </a:prstGeom>
          <a:pattFill prst="pct5">
            <a:fgClr>
              <a:schemeClr val="tx1"/>
            </a:fgClr>
            <a:bgClr>
              <a:schemeClr val="bg1"/>
            </a:bgClr>
          </a:pattFill>
        </p:spPr>
      </p:sp>
      <p:sp>
        <p:nvSpPr>
          <p:cNvPr id="7" name="Picture Placeholder 1"/>
          <p:cNvSpPr>
            <a:spLocks noGrp="1"/>
          </p:cNvSpPr>
          <p:nvPr>
            <p:ph type="pic" sz="quarter" idx="13"/>
          </p:nvPr>
        </p:nvSpPr>
        <p:spPr>
          <a:xfrm>
            <a:off x="1" y="712950"/>
            <a:ext cx="2599670" cy="3510705"/>
          </a:xfrm>
          <a:prstGeom prst="rect">
            <a:avLst/>
          </a:prstGeom>
          <a:pattFill prst="pct5">
            <a:fgClr>
              <a:schemeClr val="tx1"/>
            </a:fgClr>
            <a:bgClr>
              <a:schemeClr val="bg1"/>
            </a:bgClr>
          </a:pattFill>
        </p:spPr>
      </p:sp>
      <p:sp>
        <p:nvSpPr>
          <p:cNvPr id="8" name="Picture Placeholder 1"/>
          <p:cNvSpPr>
            <a:spLocks noGrp="1"/>
          </p:cNvSpPr>
          <p:nvPr>
            <p:ph type="pic" sz="quarter" idx="14"/>
          </p:nvPr>
        </p:nvSpPr>
        <p:spPr>
          <a:xfrm>
            <a:off x="2831090" y="2627086"/>
            <a:ext cx="2540001" cy="1596569"/>
          </a:xfrm>
          <a:prstGeom prst="rect">
            <a:avLst/>
          </a:prstGeom>
          <a:pattFill prst="pct5">
            <a:fgClr>
              <a:schemeClr val="tx1"/>
            </a:fgClr>
            <a:bgClr>
              <a:schemeClr val="bg1"/>
            </a:bgClr>
          </a:pattFill>
        </p:spPr>
      </p:sp>
    </p:spTree>
    <p:extLst>
      <p:ext uri="{BB962C8B-B14F-4D97-AF65-F5344CB8AC3E}">
        <p14:creationId xmlns:p14="http://schemas.microsoft.com/office/powerpoint/2010/main" val="18347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2">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1349374" y="1621945"/>
            <a:ext cx="2880000" cy="2880000"/>
          </a:xfrm>
          <a:prstGeom prst="ellipse">
            <a:avLst/>
          </a:prstGeom>
          <a:pattFill prst="pct5">
            <a:fgClr>
              <a:schemeClr val="tx1"/>
            </a:fgClr>
            <a:bgClr>
              <a:schemeClr val="bg1"/>
            </a:bgClr>
          </a:pattFill>
        </p:spPr>
      </p:sp>
    </p:spTree>
    <p:extLst>
      <p:ext uri="{BB962C8B-B14F-4D97-AF65-F5344CB8AC3E}">
        <p14:creationId xmlns:p14="http://schemas.microsoft.com/office/powerpoint/2010/main" val="989658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Big Image ">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232000" y="0"/>
            <a:ext cx="3960000" cy="34308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4263003" y="3427200"/>
            <a:ext cx="3960000" cy="34308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213631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Abstract Image">
    <p:spTree>
      <p:nvGrpSpPr>
        <p:cNvPr id="1" name=""/>
        <p:cNvGrpSpPr/>
        <p:nvPr/>
      </p:nvGrpSpPr>
      <p:grpSpPr>
        <a:xfrm>
          <a:off x="0" y="0"/>
          <a:ext cx="0" cy="0"/>
          <a:chOff x="0" y="0"/>
          <a:chExt cx="0" cy="0"/>
        </a:xfrm>
      </p:grpSpPr>
      <p:sp>
        <p:nvSpPr>
          <p:cNvPr id="3" name="Picture Placeholder 16"/>
          <p:cNvSpPr>
            <a:spLocks noGrp="1"/>
          </p:cNvSpPr>
          <p:nvPr>
            <p:ph type="pic" sz="quarter" idx="10"/>
          </p:nvPr>
        </p:nvSpPr>
        <p:spPr>
          <a:xfrm>
            <a:off x="7141029" y="578688"/>
            <a:ext cx="3585029" cy="4951254"/>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88209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ockup One">
    <p:spTree>
      <p:nvGrpSpPr>
        <p:cNvPr id="1" name=""/>
        <p:cNvGrpSpPr/>
        <p:nvPr/>
      </p:nvGrpSpPr>
      <p:grpSpPr>
        <a:xfrm>
          <a:off x="0" y="0"/>
          <a:ext cx="0" cy="0"/>
          <a:chOff x="0" y="0"/>
          <a:chExt cx="0" cy="0"/>
        </a:xfrm>
      </p:grpSpPr>
      <p:sp>
        <p:nvSpPr>
          <p:cNvPr id="3" name="Picture Placeholder 13"/>
          <p:cNvSpPr>
            <a:spLocks noGrp="1"/>
          </p:cNvSpPr>
          <p:nvPr>
            <p:ph type="pic" sz="quarter" idx="21"/>
          </p:nvPr>
        </p:nvSpPr>
        <p:spPr>
          <a:xfrm>
            <a:off x="4613294" y="3521499"/>
            <a:ext cx="2919622" cy="510335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2244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2">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5117796" y="1670709"/>
            <a:ext cx="1991302" cy="3497350"/>
          </a:xfrm>
          <a:prstGeom prst="rect">
            <a:avLst/>
          </a:prstGeom>
          <a:pattFill prst="pct5">
            <a:fgClr>
              <a:schemeClr val="tx1"/>
            </a:fgClr>
            <a:bgClr>
              <a:schemeClr val="bg1"/>
            </a:bgClr>
          </a:pattFill>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314558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3">
    <p:spTree>
      <p:nvGrpSpPr>
        <p:cNvPr id="1" name=""/>
        <p:cNvGrpSpPr/>
        <p:nvPr/>
      </p:nvGrpSpPr>
      <p:grpSpPr>
        <a:xfrm>
          <a:off x="0" y="0"/>
          <a:ext cx="0" cy="0"/>
          <a:chOff x="0" y="0"/>
          <a:chExt cx="0" cy="0"/>
        </a:xfrm>
      </p:grpSpPr>
      <p:sp>
        <p:nvSpPr>
          <p:cNvPr id="3" name="Picture Placeholder 3"/>
          <p:cNvSpPr>
            <a:spLocks noGrp="1"/>
          </p:cNvSpPr>
          <p:nvPr>
            <p:ph type="pic" sz="quarter" idx="22"/>
          </p:nvPr>
        </p:nvSpPr>
        <p:spPr>
          <a:xfrm>
            <a:off x="7341086" y="3187793"/>
            <a:ext cx="2908549" cy="1847088"/>
          </a:xfrm>
          <a:prstGeom prst="rect">
            <a:avLst/>
          </a:prstGeom>
          <a:pattFill prst="pct5">
            <a:fgClr>
              <a:schemeClr val="tx1"/>
            </a:fgClr>
            <a:bgClr>
              <a:schemeClr val="bg1"/>
            </a:bgClr>
          </a:pattFill>
        </p:spPr>
      </p:sp>
      <p:sp>
        <p:nvSpPr>
          <p:cNvPr id="4" name="Picture Placeholder 1"/>
          <p:cNvSpPr>
            <a:spLocks noGrp="1"/>
          </p:cNvSpPr>
          <p:nvPr>
            <p:ph type="pic" sz="quarter" idx="24"/>
          </p:nvPr>
        </p:nvSpPr>
        <p:spPr>
          <a:xfrm>
            <a:off x="1930377" y="3187793"/>
            <a:ext cx="2908549" cy="1847088"/>
          </a:xfrm>
          <a:prstGeom prst="rect">
            <a:avLst/>
          </a:prstGeom>
          <a:pattFill prst="pct5">
            <a:fgClr>
              <a:schemeClr val="tx1"/>
            </a:fgClr>
            <a:bgClr>
              <a:schemeClr val="bg1"/>
            </a:bgClr>
          </a:pattFill>
        </p:spPr>
      </p:sp>
      <p:sp>
        <p:nvSpPr>
          <p:cNvPr id="5" name="Picture Placeholder 2"/>
          <p:cNvSpPr>
            <a:spLocks noGrp="1"/>
          </p:cNvSpPr>
          <p:nvPr>
            <p:ph type="pic" sz="quarter" idx="23"/>
          </p:nvPr>
        </p:nvSpPr>
        <p:spPr>
          <a:xfrm>
            <a:off x="4452513" y="3544622"/>
            <a:ext cx="3281748" cy="2071116"/>
          </a:xfrm>
          <a:prstGeom prst="rect">
            <a:avLst/>
          </a:prstGeom>
          <a:pattFill prst="pct5">
            <a:fgClr>
              <a:schemeClr val="tx1"/>
            </a:fgClr>
            <a:bgClr>
              <a:schemeClr val="bg1"/>
            </a:bgClr>
          </a:pattFill>
        </p:spPr>
      </p:sp>
    </p:spTree>
    <p:extLst>
      <p:ext uri="{BB962C8B-B14F-4D97-AF65-F5344CB8AC3E}">
        <p14:creationId xmlns:p14="http://schemas.microsoft.com/office/powerpoint/2010/main" val="154962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7" name="Picture Placeholder 3"/>
          <p:cNvSpPr>
            <a:spLocks noGrp="1"/>
          </p:cNvSpPr>
          <p:nvPr>
            <p:ph type="pic" sz="quarter" idx="15"/>
          </p:nvPr>
        </p:nvSpPr>
        <p:spPr>
          <a:xfrm>
            <a:off x="-1" y="0"/>
            <a:ext cx="5921829" cy="6858000"/>
          </a:xfrm>
          <a:prstGeom prst="rect">
            <a:avLst/>
          </a:prstGeom>
          <a:pattFill prst="pct5">
            <a:fgClr>
              <a:schemeClr val="tx1"/>
            </a:fgClr>
            <a:bgClr>
              <a:schemeClr val="bg1"/>
            </a:bgClr>
          </a:pattFill>
        </p:spPr>
        <p:txBody>
          <a:bodyPr/>
          <a:lstStyle/>
          <a:p>
            <a:endParaRPr lang="id-ID" dirty="0"/>
          </a:p>
        </p:txBody>
      </p:sp>
      <p:sp>
        <p:nvSpPr>
          <p:cNvPr id="3" name="Picture Placeholder 14"/>
          <p:cNvSpPr>
            <a:spLocks noGrp="1"/>
          </p:cNvSpPr>
          <p:nvPr>
            <p:ph type="pic" sz="quarter" idx="11" hasCustomPrompt="1"/>
          </p:nvPr>
        </p:nvSpPr>
        <p:spPr>
          <a:xfrm>
            <a:off x="2232845" y="1935358"/>
            <a:ext cx="1464905" cy="2562502"/>
          </a:xfrm>
          <a:prstGeom prst="rect">
            <a:avLst/>
          </a:prstGeom>
          <a:pattFill prst="dashVert">
            <a:fgClr>
              <a:schemeClr val="tx1"/>
            </a:fgClr>
            <a:bgClr>
              <a:schemeClr val="bg1"/>
            </a:bgClr>
          </a:pattFill>
        </p:spPr>
        <p:txBody>
          <a:bodyPr anchor="ctr"/>
          <a:lstStyle>
            <a:lvl1pPr marL="0" indent="0" algn="ctr">
              <a:buNone/>
              <a:defRPr sz="1600" baseline="0">
                <a:latin typeface="Source Sans Pro" charset="0"/>
              </a:defRPr>
            </a:lvl1pPr>
          </a:lstStyle>
          <a:p>
            <a:r>
              <a:rPr lang="en-US" dirty="0"/>
              <a:t>Insert Image</a:t>
            </a:r>
          </a:p>
        </p:txBody>
      </p:sp>
      <p:sp>
        <p:nvSpPr>
          <p:cNvPr id="4" name="Picture Placeholder 3"/>
          <p:cNvSpPr>
            <a:spLocks noGrp="1"/>
          </p:cNvSpPr>
          <p:nvPr>
            <p:ph type="pic" sz="quarter" idx="14"/>
          </p:nvPr>
        </p:nvSpPr>
        <p:spPr>
          <a:xfrm>
            <a:off x="7260609" y="2753345"/>
            <a:ext cx="3525238" cy="2426686"/>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3814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3" name="Picture Placeholder 3"/>
          <p:cNvSpPr>
            <a:spLocks noGrp="1"/>
          </p:cNvSpPr>
          <p:nvPr>
            <p:ph type="pic" sz="quarter" idx="12"/>
          </p:nvPr>
        </p:nvSpPr>
        <p:spPr>
          <a:xfrm>
            <a:off x="1664846" y="1519761"/>
            <a:ext cx="1899862" cy="3314470"/>
          </a:xfrm>
          <a:prstGeom prst="rect">
            <a:avLst/>
          </a:prstGeom>
          <a:pattFill prst="pct5">
            <a:fgClr>
              <a:schemeClr val="tx1"/>
            </a:fgClr>
            <a:bgClr>
              <a:schemeClr val="bg1"/>
            </a:bgClr>
          </a:pattFill>
        </p:spPr>
      </p:sp>
      <p:sp>
        <p:nvSpPr>
          <p:cNvPr id="29" name="Picture Placeholder 4"/>
          <p:cNvSpPr>
            <a:spLocks noGrp="1"/>
          </p:cNvSpPr>
          <p:nvPr>
            <p:ph type="pic" sz="quarter" idx="14"/>
          </p:nvPr>
        </p:nvSpPr>
        <p:spPr>
          <a:xfrm>
            <a:off x="3463166" y="1438481"/>
            <a:ext cx="1991302" cy="3497350"/>
          </a:xfrm>
          <a:prstGeom prst="rect">
            <a:avLst/>
          </a:prstGeom>
          <a:pattFill prst="pct5">
            <a:fgClr>
              <a:schemeClr val="tx1"/>
            </a:fgClr>
            <a:bgClr>
              <a:schemeClr val="bg1"/>
            </a:bgClr>
          </a:pattFill>
        </p:spPr>
      </p:sp>
      <p:sp>
        <p:nvSpPr>
          <p:cNvPr id="55" name="Picture Placeholder 4"/>
          <p:cNvSpPr>
            <a:spLocks noGrp="1"/>
          </p:cNvSpPr>
          <p:nvPr>
            <p:ph type="pic" sz="quarter" idx="15"/>
          </p:nvPr>
        </p:nvSpPr>
        <p:spPr>
          <a:xfrm>
            <a:off x="5588712" y="1491715"/>
            <a:ext cx="2722520" cy="2028911"/>
          </a:xfrm>
          <a:prstGeom prst="rect">
            <a:avLst/>
          </a:prstGeom>
          <a:pattFill prst="pct5">
            <a:fgClr>
              <a:schemeClr val="tx1"/>
            </a:fgClr>
            <a:bgClr>
              <a:schemeClr val="bg1"/>
            </a:bgClr>
          </a:pattFill>
        </p:spPr>
      </p:sp>
      <p:sp>
        <p:nvSpPr>
          <p:cNvPr id="56" name="Picture Placeholder 4"/>
          <p:cNvSpPr>
            <a:spLocks noGrp="1"/>
          </p:cNvSpPr>
          <p:nvPr>
            <p:ph type="pic" sz="quarter" idx="16"/>
          </p:nvPr>
        </p:nvSpPr>
        <p:spPr>
          <a:xfrm>
            <a:off x="5581898" y="3520626"/>
            <a:ext cx="1921988" cy="138429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5899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 6">
    <p:spTree>
      <p:nvGrpSpPr>
        <p:cNvPr id="1" name=""/>
        <p:cNvGrpSpPr/>
        <p:nvPr/>
      </p:nvGrpSpPr>
      <p:grpSpPr>
        <a:xfrm>
          <a:off x="0" y="0"/>
          <a:ext cx="0" cy="0"/>
          <a:chOff x="0" y="0"/>
          <a:chExt cx="0" cy="0"/>
        </a:xfrm>
      </p:grpSpPr>
      <p:sp>
        <p:nvSpPr>
          <p:cNvPr id="3" name="Picture Placeholder 1"/>
          <p:cNvSpPr>
            <a:spLocks noGrp="1"/>
          </p:cNvSpPr>
          <p:nvPr>
            <p:ph type="pic" sz="quarter" idx="22"/>
          </p:nvPr>
        </p:nvSpPr>
        <p:spPr>
          <a:xfrm>
            <a:off x="7346032" y="1573578"/>
            <a:ext cx="5958777" cy="3763202"/>
          </a:xfrm>
          <a:prstGeom prst="rect">
            <a:avLst/>
          </a:prstGeom>
          <a:pattFill prst="pct5">
            <a:fgClr>
              <a:schemeClr val="tx1"/>
            </a:fgClr>
            <a:bgClr>
              <a:schemeClr val="bg1"/>
            </a:bgClr>
          </a:pattFill>
        </p:spPr>
      </p:sp>
    </p:spTree>
    <p:extLst>
      <p:ext uri="{BB962C8B-B14F-4D97-AF65-F5344CB8AC3E}">
        <p14:creationId xmlns:p14="http://schemas.microsoft.com/office/powerpoint/2010/main" val="1493443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
          <p:cNvSpPr>
            <a:spLocks noGrp="1"/>
          </p:cNvSpPr>
          <p:nvPr>
            <p:ph type="pic" sz="quarter" idx="19"/>
          </p:nvPr>
        </p:nvSpPr>
        <p:spPr>
          <a:xfrm>
            <a:off x="1348958" y="5355771"/>
            <a:ext cx="1939959" cy="3532202"/>
          </a:xfrm>
          <a:prstGeom prst="rect">
            <a:avLst/>
          </a:prstGeom>
          <a:pattFill prst="pct5">
            <a:fgClr>
              <a:schemeClr val="tx1"/>
            </a:fgClr>
            <a:bgClr>
              <a:schemeClr val="bg1"/>
            </a:bgClr>
          </a:pattFill>
        </p:spPr>
      </p:sp>
      <p:sp>
        <p:nvSpPr>
          <p:cNvPr id="4" name="Picture Placeholder 2"/>
          <p:cNvSpPr>
            <a:spLocks noGrp="1"/>
          </p:cNvSpPr>
          <p:nvPr>
            <p:ph type="pic" sz="quarter" idx="21"/>
          </p:nvPr>
        </p:nvSpPr>
        <p:spPr>
          <a:xfrm>
            <a:off x="3993366" y="3933371"/>
            <a:ext cx="1939959" cy="3544145"/>
          </a:xfrm>
          <a:prstGeom prst="rect">
            <a:avLst/>
          </a:prstGeom>
          <a:pattFill prst="pct5">
            <a:fgClr>
              <a:schemeClr val="tx1"/>
            </a:fgClr>
            <a:bgClr>
              <a:schemeClr val="bg1"/>
            </a:bgClr>
          </a:pattFill>
        </p:spPr>
      </p:sp>
      <p:sp>
        <p:nvSpPr>
          <p:cNvPr id="5" name="Picture Placeholder 3"/>
          <p:cNvSpPr>
            <a:spLocks noGrp="1"/>
          </p:cNvSpPr>
          <p:nvPr>
            <p:ph type="pic" sz="quarter" idx="22"/>
          </p:nvPr>
        </p:nvSpPr>
        <p:spPr>
          <a:xfrm>
            <a:off x="6665070" y="5355771"/>
            <a:ext cx="1939959" cy="3532202"/>
          </a:xfrm>
          <a:prstGeom prst="rect">
            <a:avLst/>
          </a:prstGeom>
          <a:pattFill prst="pct5">
            <a:fgClr>
              <a:schemeClr val="tx1"/>
            </a:fgClr>
            <a:bgClr>
              <a:schemeClr val="bg1"/>
            </a:bgClr>
          </a:pattFill>
        </p:spPr>
      </p:sp>
      <p:sp>
        <p:nvSpPr>
          <p:cNvPr id="6" name="Picture Placeholder 4"/>
          <p:cNvSpPr>
            <a:spLocks noGrp="1"/>
          </p:cNvSpPr>
          <p:nvPr>
            <p:ph type="pic" sz="quarter" idx="23"/>
          </p:nvPr>
        </p:nvSpPr>
        <p:spPr>
          <a:xfrm>
            <a:off x="9323126" y="3933371"/>
            <a:ext cx="1939959" cy="354414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33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reative Opening">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1331922" y="1203794"/>
            <a:ext cx="4311730" cy="4301385"/>
          </a:xfrm>
          <a:custGeom>
            <a:avLst/>
            <a:gdLst>
              <a:gd name="connsiteX0" fmla="*/ 1103914 w 4311730"/>
              <a:gd name="connsiteY0" fmla="*/ 3347949 h 4301385"/>
              <a:gd name="connsiteX1" fmla="*/ 1158579 w 4311730"/>
              <a:gd name="connsiteY1" fmla="*/ 3360416 h 4301385"/>
              <a:gd name="connsiteX2" fmla="*/ 2647422 w 4311730"/>
              <a:gd name="connsiteY2" fmla="*/ 4031432 h 4301385"/>
              <a:gd name="connsiteX3" fmla="*/ 2718131 w 4311730"/>
              <a:gd name="connsiteY3" fmla="*/ 4218172 h 4301385"/>
              <a:gd name="connsiteX4" fmla="*/ 2531391 w 4311730"/>
              <a:gd name="connsiteY4" fmla="*/ 4288881 h 4301385"/>
              <a:gd name="connsiteX5" fmla="*/ 1042548 w 4311730"/>
              <a:gd name="connsiteY5" fmla="*/ 3617864 h 4301385"/>
              <a:gd name="connsiteX6" fmla="*/ 971839 w 4311730"/>
              <a:gd name="connsiteY6" fmla="*/ 3431125 h 4301385"/>
              <a:gd name="connsiteX7" fmla="*/ 1103914 w 4311730"/>
              <a:gd name="connsiteY7" fmla="*/ 3347949 h 4301385"/>
              <a:gd name="connsiteX8" fmla="*/ 851821 w 4311730"/>
              <a:gd name="connsiteY8" fmla="*/ 2848575 h 4301385"/>
              <a:gd name="connsiteX9" fmla="*/ 900509 w 4311730"/>
              <a:gd name="connsiteY9" fmla="*/ 2859678 h 4301385"/>
              <a:gd name="connsiteX10" fmla="*/ 3275747 w 4311730"/>
              <a:gd name="connsiteY10" fmla="*/ 3930189 h 4301385"/>
              <a:gd name="connsiteX11" fmla="*/ 3338725 w 4311730"/>
              <a:gd name="connsiteY11" fmla="*/ 4096514 h 4301385"/>
              <a:gd name="connsiteX12" fmla="*/ 3172401 w 4311730"/>
              <a:gd name="connsiteY12" fmla="*/ 4159492 h 4301385"/>
              <a:gd name="connsiteX13" fmla="*/ 797163 w 4311730"/>
              <a:gd name="connsiteY13" fmla="*/ 3088981 h 4301385"/>
              <a:gd name="connsiteX14" fmla="*/ 734185 w 4311730"/>
              <a:gd name="connsiteY14" fmla="*/ 2922657 h 4301385"/>
              <a:gd name="connsiteX15" fmla="*/ 851821 w 4311730"/>
              <a:gd name="connsiteY15" fmla="*/ 2848575 h 4301385"/>
              <a:gd name="connsiteX16" fmla="*/ 339746 w 4311730"/>
              <a:gd name="connsiteY16" fmla="*/ 2354122 h 4301385"/>
              <a:gd name="connsiteX17" fmla="*/ 339746 w 4311730"/>
              <a:gd name="connsiteY17" fmla="*/ 2354123 h 4301385"/>
              <a:gd name="connsiteX18" fmla="*/ 339746 w 4311730"/>
              <a:gd name="connsiteY18" fmla="*/ 2354123 h 4301385"/>
              <a:gd name="connsiteX19" fmla="*/ 458269 w 4311730"/>
              <a:gd name="connsiteY19" fmla="*/ 2279482 h 4301385"/>
              <a:gd name="connsiteX20" fmla="*/ 507324 w 4311730"/>
              <a:gd name="connsiteY20" fmla="*/ 2290670 h 4301385"/>
              <a:gd name="connsiteX21" fmla="*/ 3635217 w 4311730"/>
              <a:gd name="connsiteY21" fmla="*/ 3700399 h 4301385"/>
              <a:gd name="connsiteX22" fmla="*/ 3698670 w 4311730"/>
              <a:gd name="connsiteY22" fmla="*/ 3867978 h 4301385"/>
              <a:gd name="connsiteX23" fmla="*/ 3698669 w 4311730"/>
              <a:gd name="connsiteY23" fmla="*/ 3867977 h 4301385"/>
              <a:gd name="connsiteX24" fmla="*/ 3531091 w 4311730"/>
              <a:gd name="connsiteY24" fmla="*/ 3931431 h 4301385"/>
              <a:gd name="connsiteX25" fmla="*/ 403200 w 4311730"/>
              <a:gd name="connsiteY25" fmla="*/ 2521700 h 4301385"/>
              <a:gd name="connsiteX26" fmla="*/ 328559 w 4311730"/>
              <a:gd name="connsiteY26" fmla="*/ 2403177 h 4301385"/>
              <a:gd name="connsiteX27" fmla="*/ 339746 w 4311730"/>
              <a:gd name="connsiteY27" fmla="*/ 2354123 h 4301385"/>
              <a:gd name="connsiteX28" fmla="*/ 369089 w 4311730"/>
              <a:gd name="connsiteY28" fmla="*/ 2313250 h 4301385"/>
              <a:gd name="connsiteX29" fmla="*/ 458269 w 4311730"/>
              <a:gd name="connsiteY29" fmla="*/ 2279482 h 4301385"/>
              <a:gd name="connsiteX30" fmla="*/ 647889 w 4311730"/>
              <a:gd name="connsiteY30" fmla="*/ 2107223 h 4301385"/>
              <a:gd name="connsiteX31" fmla="*/ 647889 w 4311730"/>
              <a:gd name="connsiteY31" fmla="*/ 2107224 h 4301385"/>
              <a:gd name="connsiteX32" fmla="*/ 647889 w 4311730"/>
              <a:gd name="connsiteY32" fmla="*/ 2107224 h 4301385"/>
              <a:gd name="connsiteX33" fmla="*/ 766412 w 4311730"/>
              <a:gd name="connsiteY33" fmla="*/ 2032583 h 4301385"/>
              <a:gd name="connsiteX34" fmla="*/ 815467 w 4311730"/>
              <a:gd name="connsiteY34" fmla="*/ 2043771 h 4301385"/>
              <a:gd name="connsiteX35" fmla="*/ 3943360 w 4311730"/>
              <a:gd name="connsiteY35" fmla="*/ 3453500 h 4301385"/>
              <a:gd name="connsiteX36" fmla="*/ 4006813 w 4311730"/>
              <a:gd name="connsiteY36" fmla="*/ 3621079 h 4301385"/>
              <a:gd name="connsiteX37" fmla="*/ 4006812 w 4311730"/>
              <a:gd name="connsiteY37" fmla="*/ 3621078 h 4301385"/>
              <a:gd name="connsiteX38" fmla="*/ 3839234 w 4311730"/>
              <a:gd name="connsiteY38" fmla="*/ 3684532 h 4301385"/>
              <a:gd name="connsiteX39" fmla="*/ 711343 w 4311730"/>
              <a:gd name="connsiteY39" fmla="*/ 2274801 h 4301385"/>
              <a:gd name="connsiteX40" fmla="*/ 636702 w 4311730"/>
              <a:gd name="connsiteY40" fmla="*/ 2156278 h 4301385"/>
              <a:gd name="connsiteX41" fmla="*/ 647889 w 4311730"/>
              <a:gd name="connsiteY41" fmla="*/ 2107224 h 4301385"/>
              <a:gd name="connsiteX42" fmla="*/ 647889 w 4311730"/>
              <a:gd name="connsiteY42" fmla="*/ 2107224 h 4301385"/>
              <a:gd name="connsiteX43" fmla="*/ 677232 w 4311730"/>
              <a:gd name="connsiteY43" fmla="*/ 2066351 h 4301385"/>
              <a:gd name="connsiteX44" fmla="*/ 766412 w 4311730"/>
              <a:gd name="connsiteY44" fmla="*/ 2032583 h 4301385"/>
              <a:gd name="connsiteX45" fmla="*/ 11648 w 4311730"/>
              <a:gd name="connsiteY45" fmla="*/ 1431683 h 4301385"/>
              <a:gd name="connsiteX46" fmla="*/ 11648 w 4311730"/>
              <a:gd name="connsiteY46" fmla="*/ 1431684 h 4301385"/>
              <a:gd name="connsiteX47" fmla="*/ 11648 w 4311730"/>
              <a:gd name="connsiteY47" fmla="*/ 1431684 h 4301385"/>
              <a:gd name="connsiteX48" fmla="*/ 134688 w 4311730"/>
              <a:gd name="connsiteY48" fmla="*/ 1354198 h 4301385"/>
              <a:gd name="connsiteX49" fmla="*/ 185613 w 4311730"/>
              <a:gd name="connsiteY49" fmla="*/ 1365812 h 4301385"/>
              <a:gd name="connsiteX50" fmla="*/ 3797804 w 4311730"/>
              <a:gd name="connsiteY50" fmla="*/ 2993814 h 4301385"/>
              <a:gd name="connsiteX51" fmla="*/ 3863676 w 4311730"/>
              <a:gd name="connsiteY51" fmla="*/ 3167779 h 4301385"/>
              <a:gd name="connsiteX52" fmla="*/ 3863675 w 4311730"/>
              <a:gd name="connsiteY52" fmla="*/ 3167779 h 4301385"/>
              <a:gd name="connsiteX53" fmla="*/ 3689710 w 4311730"/>
              <a:gd name="connsiteY53" fmla="*/ 3233650 h 4301385"/>
              <a:gd name="connsiteX54" fmla="*/ 77520 w 4311730"/>
              <a:gd name="connsiteY54" fmla="*/ 1605648 h 4301385"/>
              <a:gd name="connsiteX55" fmla="*/ 35 w 4311730"/>
              <a:gd name="connsiteY55" fmla="*/ 1482608 h 4301385"/>
              <a:gd name="connsiteX56" fmla="*/ 11648 w 4311730"/>
              <a:gd name="connsiteY56" fmla="*/ 1431684 h 4301385"/>
              <a:gd name="connsiteX57" fmla="*/ 11648 w 4311730"/>
              <a:gd name="connsiteY57" fmla="*/ 1431684 h 4301385"/>
              <a:gd name="connsiteX58" fmla="*/ 42109 w 4311730"/>
              <a:gd name="connsiteY58" fmla="*/ 1389253 h 4301385"/>
              <a:gd name="connsiteX59" fmla="*/ 134688 w 4311730"/>
              <a:gd name="connsiteY59" fmla="*/ 1354198 h 4301385"/>
              <a:gd name="connsiteX60" fmla="*/ 448054 w 4311730"/>
              <a:gd name="connsiteY60" fmla="*/ 1234283 h 4301385"/>
              <a:gd name="connsiteX61" fmla="*/ 448054 w 4311730"/>
              <a:gd name="connsiteY61" fmla="*/ 1234284 h 4301385"/>
              <a:gd name="connsiteX62" fmla="*/ 448053 w 4311730"/>
              <a:gd name="connsiteY62" fmla="*/ 1234284 h 4301385"/>
              <a:gd name="connsiteX63" fmla="*/ 571093 w 4311730"/>
              <a:gd name="connsiteY63" fmla="*/ 1156798 h 4301385"/>
              <a:gd name="connsiteX64" fmla="*/ 622018 w 4311730"/>
              <a:gd name="connsiteY64" fmla="*/ 1168412 h 4301385"/>
              <a:gd name="connsiteX65" fmla="*/ 4234209 w 4311730"/>
              <a:gd name="connsiteY65" fmla="*/ 2796414 h 4301385"/>
              <a:gd name="connsiteX66" fmla="*/ 4300081 w 4311730"/>
              <a:gd name="connsiteY66" fmla="*/ 2970379 h 4301385"/>
              <a:gd name="connsiteX67" fmla="*/ 4300080 w 4311730"/>
              <a:gd name="connsiteY67" fmla="*/ 2970378 h 4301385"/>
              <a:gd name="connsiteX68" fmla="*/ 4126115 w 4311730"/>
              <a:gd name="connsiteY68" fmla="*/ 3036250 h 4301385"/>
              <a:gd name="connsiteX69" fmla="*/ 513925 w 4311730"/>
              <a:gd name="connsiteY69" fmla="*/ 1408248 h 4301385"/>
              <a:gd name="connsiteX70" fmla="*/ 436440 w 4311730"/>
              <a:gd name="connsiteY70" fmla="*/ 1285208 h 4301385"/>
              <a:gd name="connsiteX71" fmla="*/ 448054 w 4311730"/>
              <a:gd name="connsiteY71" fmla="*/ 1234284 h 4301385"/>
              <a:gd name="connsiteX72" fmla="*/ 478514 w 4311730"/>
              <a:gd name="connsiteY72" fmla="*/ 1191853 h 4301385"/>
              <a:gd name="connsiteX73" fmla="*/ 571093 w 4311730"/>
              <a:gd name="connsiteY73" fmla="*/ 1156798 h 4301385"/>
              <a:gd name="connsiteX74" fmla="*/ 742332 w 4311730"/>
              <a:gd name="connsiteY74" fmla="*/ 801205 h 4301385"/>
              <a:gd name="connsiteX75" fmla="*/ 799599 w 4311730"/>
              <a:gd name="connsiteY75" fmla="*/ 814265 h 4301385"/>
              <a:gd name="connsiteX76" fmla="*/ 3534484 w 4311730"/>
              <a:gd name="connsiteY76" fmla="*/ 2046868 h 4301385"/>
              <a:gd name="connsiteX77" fmla="*/ 3608560 w 4311730"/>
              <a:gd name="connsiteY77" fmla="*/ 2242499 h 4301385"/>
              <a:gd name="connsiteX78" fmla="*/ 3412928 w 4311730"/>
              <a:gd name="connsiteY78" fmla="*/ 2316575 h 4301385"/>
              <a:gd name="connsiteX79" fmla="*/ 678044 w 4311730"/>
              <a:gd name="connsiteY79" fmla="*/ 1083972 h 4301385"/>
              <a:gd name="connsiteX80" fmla="*/ 603968 w 4311730"/>
              <a:gd name="connsiteY80" fmla="*/ 888341 h 4301385"/>
              <a:gd name="connsiteX81" fmla="*/ 742332 w 4311730"/>
              <a:gd name="connsiteY81" fmla="*/ 801205 h 4301385"/>
              <a:gd name="connsiteX82" fmla="*/ 670421 w 4311730"/>
              <a:gd name="connsiteY82" fmla="*/ 483176 h 4301385"/>
              <a:gd name="connsiteX83" fmla="*/ 670421 w 4311730"/>
              <a:gd name="connsiteY83" fmla="*/ 483176 h 4301385"/>
              <a:gd name="connsiteX84" fmla="*/ 670421 w 4311730"/>
              <a:gd name="connsiteY84" fmla="*/ 483176 h 4301385"/>
              <a:gd name="connsiteX85" fmla="*/ 815074 w 4311730"/>
              <a:gd name="connsiteY85" fmla="*/ 392081 h 4301385"/>
              <a:gd name="connsiteX86" fmla="*/ 874944 w 4311730"/>
              <a:gd name="connsiteY86" fmla="*/ 405734 h 4301385"/>
              <a:gd name="connsiteX87" fmla="*/ 3790657 w 4311730"/>
              <a:gd name="connsiteY87" fmla="*/ 1719835 h 4301385"/>
              <a:gd name="connsiteX88" fmla="*/ 3868099 w 4311730"/>
              <a:gd name="connsiteY88" fmla="*/ 1924358 h 4301385"/>
              <a:gd name="connsiteX89" fmla="*/ 3868098 w 4311730"/>
              <a:gd name="connsiteY89" fmla="*/ 1924358 h 4301385"/>
              <a:gd name="connsiteX90" fmla="*/ 3663575 w 4311730"/>
              <a:gd name="connsiteY90" fmla="*/ 2001800 h 4301385"/>
              <a:gd name="connsiteX91" fmla="*/ 747864 w 4311730"/>
              <a:gd name="connsiteY91" fmla="*/ 687699 h 4301385"/>
              <a:gd name="connsiteX92" fmla="*/ 656768 w 4311730"/>
              <a:gd name="connsiteY92" fmla="*/ 543046 h 4301385"/>
              <a:gd name="connsiteX93" fmla="*/ 670421 w 4311730"/>
              <a:gd name="connsiteY93" fmla="*/ 483176 h 4301385"/>
              <a:gd name="connsiteX94" fmla="*/ 706233 w 4311730"/>
              <a:gd name="connsiteY94" fmla="*/ 433293 h 4301385"/>
              <a:gd name="connsiteX95" fmla="*/ 815074 w 4311730"/>
              <a:gd name="connsiteY95" fmla="*/ 392081 h 4301385"/>
              <a:gd name="connsiteX96" fmla="*/ 1388748 w 4311730"/>
              <a:gd name="connsiteY96" fmla="*/ 236482 h 4301385"/>
              <a:gd name="connsiteX97" fmla="*/ 1443412 w 4311730"/>
              <a:gd name="connsiteY97" fmla="*/ 248948 h 4301385"/>
              <a:gd name="connsiteX98" fmla="*/ 3406288 w 4311730"/>
              <a:gd name="connsiteY98" fmla="*/ 1133609 h 4301385"/>
              <a:gd name="connsiteX99" fmla="*/ 3476997 w 4311730"/>
              <a:gd name="connsiteY99" fmla="*/ 1320349 h 4301385"/>
              <a:gd name="connsiteX100" fmla="*/ 3290257 w 4311730"/>
              <a:gd name="connsiteY100" fmla="*/ 1391058 h 4301385"/>
              <a:gd name="connsiteX101" fmla="*/ 1327381 w 4311730"/>
              <a:gd name="connsiteY101" fmla="*/ 506397 h 4301385"/>
              <a:gd name="connsiteX102" fmla="*/ 1256672 w 4311730"/>
              <a:gd name="connsiteY102" fmla="*/ 319657 h 4301385"/>
              <a:gd name="connsiteX103" fmla="*/ 1388748 w 4311730"/>
              <a:gd name="connsiteY103" fmla="*/ 236482 h 4301385"/>
              <a:gd name="connsiteX104" fmla="*/ 1780474 w 4311730"/>
              <a:gd name="connsiteY104" fmla="*/ 38 h 4301385"/>
              <a:gd name="connsiteX105" fmla="*/ 1835138 w 4311730"/>
              <a:gd name="connsiteY105" fmla="*/ 12505 h 4301385"/>
              <a:gd name="connsiteX106" fmla="*/ 3323982 w 4311730"/>
              <a:gd name="connsiteY106" fmla="*/ 683521 h 4301385"/>
              <a:gd name="connsiteX107" fmla="*/ 3394690 w 4311730"/>
              <a:gd name="connsiteY107" fmla="*/ 870261 h 4301385"/>
              <a:gd name="connsiteX108" fmla="*/ 3207950 w 4311730"/>
              <a:gd name="connsiteY108" fmla="*/ 940970 h 4301385"/>
              <a:gd name="connsiteX109" fmla="*/ 1719107 w 4311730"/>
              <a:gd name="connsiteY109" fmla="*/ 269953 h 4301385"/>
              <a:gd name="connsiteX110" fmla="*/ 1648398 w 4311730"/>
              <a:gd name="connsiteY110" fmla="*/ 83214 h 4301385"/>
              <a:gd name="connsiteX111" fmla="*/ 1780474 w 4311730"/>
              <a:gd name="connsiteY111" fmla="*/ 38 h 430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311730" h="4301385">
                <a:moveTo>
                  <a:pt x="1103914" y="3347949"/>
                </a:moveTo>
                <a:cubicBezTo>
                  <a:pt x="1122251" y="3348376"/>
                  <a:pt x="1140806" y="3352405"/>
                  <a:pt x="1158579" y="3360416"/>
                </a:cubicBezTo>
                <a:lnTo>
                  <a:pt x="2647422" y="4031432"/>
                </a:lnTo>
                <a:cubicBezTo>
                  <a:pt x="2718515" y="4063473"/>
                  <a:pt x="2750172" y="4147080"/>
                  <a:pt x="2718131" y="4218172"/>
                </a:cubicBezTo>
                <a:cubicBezTo>
                  <a:pt x="2686090" y="4289264"/>
                  <a:pt x="2602483" y="4320922"/>
                  <a:pt x="2531391" y="4288881"/>
                </a:cubicBezTo>
                <a:lnTo>
                  <a:pt x="1042548" y="3617864"/>
                </a:lnTo>
                <a:cubicBezTo>
                  <a:pt x="971455" y="3585823"/>
                  <a:pt x="939798" y="3502217"/>
                  <a:pt x="971839" y="3431125"/>
                </a:cubicBezTo>
                <a:cubicBezTo>
                  <a:pt x="995870" y="3377805"/>
                  <a:pt x="1048906" y="3346668"/>
                  <a:pt x="1103914" y="3347949"/>
                </a:cubicBezTo>
                <a:close/>
                <a:moveTo>
                  <a:pt x="851821" y="2848575"/>
                </a:moveTo>
                <a:cubicBezTo>
                  <a:pt x="868153" y="2848955"/>
                  <a:pt x="884679" y="2852544"/>
                  <a:pt x="900509" y="2859678"/>
                </a:cubicBezTo>
                <a:lnTo>
                  <a:pt x="3275747" y="3930189"/>
                </a:lnTo>
                <a:cubicBezTo>
                  <a:pt x="3339067" y="3958727"/>
                  <a:pt x="3367263" y="4033194"/>
                  <a:pt x="3338725" y="4096514"/>
                </a:cubicBezTo>
                <a:cubicBezTo>
                  <a:pt x="3310187" y="4159834"/>
                  <a:pt x="3235721" y="4188030"/>
                  <a:pt x="3172401" y="4159492"/>
                </a:cubicBezTo>
                <a:lnTo>
                  <a:pt x="797163" y="3088981"/>
                </a:lnTo>
                <a:cubicBezTo>
                  <a:pt x="733843" y="3060443"/>
                  <a:pt x="705647" y="2985977"/>
                  <a:pt x="734185" y="2922657"/>
                </a:cubicBezTo>
                <a:cubicBezTo>
                  <a:pt x="755589" y="2875167"/>
                  <a:pt x="802827" y="2847434"/>
                  <a:pt x="851821" y="2848575"/>
                </a:cubicBezTo>
                <a:close/>
                <a:moveTo>
                  <a:pt x="339746" y="2354122"/>
                </a:moveTo>
                <a:lnTo>
                  <a:pt x="339746" y="2354123"/>
                </a:lnTo>
                <a:lnTo>
                  <a:pt x="339746" y="2354123"/>
                </a:lnTo>
                <a:close/>
                <a:moveTo>
                  <a:pt x="458269" y="2279482"/>
                </a:moveTo>
                <a:cubicBezTo>
                  <a:pt x="474723" y="2279866"/>
                  <a:pt x="491375" y="2283481"/>
                  <a:pt x="507324" y="2290670"/>
                </a:cubicBezTo>
                <a:lnTo>
                  <a:pt x="3635217" y="3700399"/>
                </a:lnTo>
                <a:cubicBezTo>
                  <a:pt x="3699014" y="3729153"/>
                  <a:pt x="3727423" y="3804180"/>
                  <a:pt x="3698670" y="3867978"/>
                </a:cubicBezTo>
                <a:lnTo>
                  <a:pt x="3698669" y="3867977"/>
                </a:lnTo>
                <a:cubicBezTo>
                  <a:pt x="3669916" y="3931775"/>
                  <a:pt x="3594888" y="3960184"/>
                  <a:pt x="3531091" y="3931431"/>
                </a:cubicBezTo>
                <a:lnTo>
                  <a:pt x="403200" y="2521700"/>
                </a:lnTo>
                <a:cubicBezTo>
                  <a:pt x="355351" y="2500135"/>
                  <a:pt x="327409" y="2452541"/>
                  <a:pt x="328559" y="2403177"/>
                </a:cubicBezTo>
                <a:lnTo>
                  <a:pt x="339746" y="2354123"/>
                </a:lnTo>
                <a:lnTo>
                  <a:pt x="369089" y="2313250"/>
                </a:lnTo>
                <a:cubicBezTo>
                  <a:pt x="393237" y="2290879"/>
                  <a:pt x="425360" y="2278716"/>
                  <a:pt x="458269" y="2279482"/>
                </a:cubicBezTo>
                <a:close/>
                <a:moveTo>
                  <a:pt x="647889" y="2107223"/>
                </a:moveTo>
                <a:lnTo>
                  <a:pt x="647889" y="2107224"/>
                </a:lnTo>
                <a:lnTo>
                  <a:pt x="647889" y="2107224"/>
                </a:lnTo>
                <a:close/>
                <a:moveTo>
                  <a:pt x="766412" y="2032583"/>
                </a:moveTo>
                <a:cubicBezTo>
                  <a:pt x="782866" y="2032967"/>
                  <a:pt x="799518" y="2036582"/>
                  <a:pt x="815467" y="2043771"/>
                </a:cubicBezTo>
                <a:lnTo>
                  <a:pt x="3943360" y="3453500"/>
                </a:lnTo>
                <a:cubicBezTo>
                  <a:pt x="4007157" y="3482254"/>
                  <a:pt x="4035566" y="3557281"/>
                  <a:pt x="4006813" y="3621079"/>
                </a:cubicBezTo>
                <a:lnTo>
                  <a:pt x="4006812" y="3621078"/>
                </a:lnTo>
                <a:cubicBezTo>
                  <a:pt x="3978059" y="3684876"/>
                  <a:pt x="3903031" y="3713285"/>
                  <a:pt x="3839234" y="3684532"/>
                </a:cubicBezTo>
                <a:lnTo>
                  <a:pt x="711343" y="2274801"/>
                </a:lnTo>
                <a:cubicBezTo>
                  <a:pt x="663495" y="2253236"/>
                  <a:pt x="635552" y="2205642"/>
                  <a:pt x="636702" y="2156278"/>
                </a:cubicBezTo>
                <a:lnTo>
                  <a:pt x="647889" y="2107224"/>
                </a:lnTo>
                <a:lnTo>
                  <a:pt x="647889" y="2107224"/>
                </a:lnTo>
                <a:lnTo>
                  <a:pt x="677232" y="2066351"/>
                </a:lnTo>
                <a:cubicBezTo>
                  <a:pt x="701380" y="2043980"/>
                  <a:pt x="733503" y="2031817"/>
                  <a:pt x="766412" y="2032583"/>
                </a:cubicBezTo>
                <a:close/>
                <a:moveTo>
                  <a:pt x="11648" y="1431683"/>
                </a:moveTo>
                <a:lnTo>
                  <a:pt x="11648" y="1431684"/>
                </a:lnTo>
                <a:lnTo>
                  <a:pt x="11648" y="1431684"/>
                </a:lnTo>
                <a:close/>
                <a:moveTo>
                  <a:pt x="134688" y="1354198"/>
                </a:moveTo>
                <a:cubicBezTo>
                  <a:pt x="151770" y="1354596"/>
                  <a:pt x="169056" y="1358350"/>
                  <a:pt x="185613" y="1365812"/>
                </a:cubicBezTo>
                <a:lnTo>
                  <a:pt x="3797804" y="2993814"/>
                </a:lnTo>
                <a:cubicBezTo>
                  <a:pt x="3864034" y="3023663"/>
                  <a:pt x="3893525" y="3101550"/>
                  <a:pt x="3863676" y="3167779"/>
                </a:cubicBezTo>
                <a:lnTo>
                  <a:pt x="3863675" y="3167779"/>
                </a:lnTo>
                <a:cubicBezTo>
                  <a:pt x="3833826" y="3234008"/>
                  <a:pt x="3755939" y="3263499"/>
                  <a:pt x="3689710" y="3233650"/>
                </a:cubicBezTo>
                <a:lnTo>
                  <a:pt x="77520" y="1605648"/>
                </a:lnTo>
                <a:cubicBezTo>
                  <a:pt x="27848" y="1583261"/>
                  <a:pt x="-1159" y="1533853"/>
                  <a:pt x="35" y="1482608"/>
                </a:cubicBezTo>
                <a:lnTo>
                  <a:pt x="11648" y="1431684"/>
                </a:lnTo>
                <a:lnTo>
                  <a:pt x="11648" y="1431684"/>
                </a:lnTo>
                <a:lnTo>
                  <a:pt x="42109" y="1389253"/>
                </a:lnTo>
                <a:cubicBezTo>
                  <a:pt x="67178" y="1366029"/>
                  <a:pt x="100525" y="1353403"/>
                  <a:pt x="134688" y="1354198"/>
                </a:cubicBezTo>
                <a:close/>
                <a:moveTo>
                  <a:pt x="448054" y="1234283"/>
                </a:moveTo>
                <a:lnTo>
                  <a:pt x="448054" y="1234284"/>
                </a:lnTo>
                <a:lnTo>
                  <a:pt x="448053" y="1234284"/>
                </a:lnTo>
                <a:close/>
                <a:moveTo>
                  <a:pt x="571093" y="1156798"/>
                </a:moveTo>
                <a:cubicBezTo>
                  <a:pt x="588175" y="1157196"/>
                  <a:pt x="605461" y="1160950"/>
                  <a:pt x="622018" y="1168412"/>
                </a:cubicBezTo>
                <a:lnTo>
                  <a:pt x="4234209" y="2796414"/>
                </a:lnTo>
                <a:cubicBezTo>
                  <a:pt x="4300439" y="2826263"/>
                  <a:pt x="4329930" y="2904150"/>
                  <a:pt x="4300081" y="2970379"/>
                </a:cubicBezTo>
                <a:lnTo>
                  <a:pt x="4300080" y="2970378"/>
                </a:lnTo>
                <a:cubicBezTo>
                  <a:pt x="4270231" y="3036608"/>
                  <a:pt x="4192344" y="3066099"/>
                  <a:pt x="4126115" y="3036250"/>
                </a:cubicBezTo>
                <a:lnTo>
                  <a:pt x="513925" y="1408248"/>
                </a:lnTo>
                <a:cubicBezTo>
                  <a:pt x="464253" y="1385861"/>
                  <a:pt x="435246" y="1336453"/>
                  <a:pt x="436440" y="1285208"/>
                </a:cubicBezTo>
                <a:lnTo>
                  <a:pt x="448054" y="1234284"/>
                </a:lnTo>
                <a:lnTo>
                  <a:pt x="478514" y="1191853"/>
                </a:lnTo>
                <a:cubicBezTo>
                  <a:pt x="503583" y="1168629"/>
                  <a:pt x="536930" y="1156003"/>
                  <a:pt x="571093" y="1156798"/>
                </a:cubicBezTo>
                <a:close/>
                <a:moveTo>
                  <a:pt x="742332" y="801205"/>
                </a:moveTo>
                <a:cubicBezTo>
                  <a:pt x="761542" y="801653"/>
                  <a:pt x="780980" y="805874"/>
                  <a:pt x="799599" y="814265"/>
                </a:cubicBezTo>
                <a:lnTo>
                  <a:pt x="3534484" y="2046868"/>
                </a:lnTo>
                <a:cubicBezTo>
                  <a:pt x="3608961" y="2080434"/>
                  <a:pt x="3642126" y="2168022"/>
                  <a:pt x="3608560" y="2242499"/>
                </a:cubicBezTo>
                <a:cubicBezTo>
                  <a:pt x="3574993" y="2316977"/>
                  <a:pt x="3487405" y="2350142"/>
                  <a:pt x="3412928" y="2316575"/>
                </a:cubicBezTo>
                <a:lnTo>
                  <a:pt x="678044" y="1083972"/>
                </a:lnTo>
                <a:cubicBezTo>
                  <a:pt x="603566" y="1050406"/>
                  <a:pt x="570402" y="962818"/>
                  <a:pt x="603968" y="888341"/>
                </a:cubicBezTo>
                <a:cubicBezTo>
                  <a:pt x="629143" y="832483"/>
                  <a:pt x="684705" y="799864"/>
                  <a:pt x="742332" y="801205"/>
                </a:cubicBezTo>
                <a:close/>
                <a:moveTo>
                  <a:pt x="670421" y="483176"/>
                </a:moveTo>
                <a:lnTo>
                  <a:pt x="670421" y="483176"/>
                </a:lnTo>
                <a:lnTo>
                  <a:pt x="670421" y="483176"/>
                </a:lnTo>
                <a:close/>
                <a:moveTo>
                  <a:pt x="815074" y="392081"/>
                </a:moveTo>
                <a:cubicBezTo>
                  <a:pt x="835156" y="392548"/>
                  <a:pt x="855478" y="396961"/>
                  <a:pt x="874944" y="405734"/>
                </a:cubicBezTo>
                <a:lnTo>
                  <a:pt x="3790657" y="1719835"/>
                </a:lnTo>
                <a:cubicBezTo>
                  <a:pt x="3868519" y="1754927"/>
                  <a:pt x="3903191" y="1846496"/>
                  <a:pt x="3868099" y="1924358"/>
                </a:cubicBezTo>
                <a:lnTo>
                  <a:pt x="3868098" y="1924358"/>
                </a:lnTo>
                <a:cubicBezTo>
                  <a:pt x="3833006" y="2002220"/>
                  <a:pt x="3741437" y="2036892"/>
                  <a:pt x="3663575" y="2001800"/>
                </a:cubicBezTo>
                <a:lnTo>
                  <a:pt x="747864" y="687699"/>
                </a:lnTo>
                <a:cubicBezTo>
                  <a:pt x="689467" y="661380"/>
                  <a:pt x="655365" y="603292"/>
                  <a:pt x="656768" y="543046"/>
                </a:cubicBezTo>
                <a:lnTo>
                  <a:pt x="670421" y="483176"/>
                </a:lnTo>
                <a:lnTo>
                  <a:pt x="706233" y="433293"/>
                </a:lnTo>
                <a:cubicBezTo>
                  <a:pt x="735705" y="405990"/>
                  <a:pt x="774909" y="391145"/>
                  <a:pt x="815074" y="392081"/>
                </a:cubicBezTo>
                <a:close/>
                <a:moveTo>
                  <a:pt x="1388748" y="236482"/>
                </a:moveTo>
                <a:cubicBezTo>
                  <a:pt x="1407084" y="236909"/>
                  <a:pt x="1425639" y="240938"/>
                  <a:pt x="1443412" y="248948"/>
                </a:cubicBezTo>
                <a:lnTo>
                  <a:pt x="3406288" y="1133609"/>
                </a:lnTo>
                <a:cubicBezTo>
                  <a:pt x="3477381" y="1165650"/>
                  <a:pt x="3509038" y="1249257"/>
                  <a:pt x="3476997" y="1320349"/>
                </a:cubicBezTo>
                <a:cubicBezTo>
                  <a:pt x="3444956" y="1391441"/>
                  <a:pt x="3361349" y="1423099"/>
                  <a:pt x="3290257" y="1391058"/>
                </a:cubicBezTo>
                <a:lnTo>
                  <a:pt x="1327381" y="506397"/>
                </a:lnTo>
                <a:cubicBezTo>
                  <a:pt x="1256289" y="474356"/>
                  <a:pt x="1224631" y="390749"/>
                  <a:pt x="1256672" y="319657"/>
                </a:cubicBezTo>
                <a:cubicBezTo>
                  <a:pt x="1280703" y="266338"/>
                  <a:pt x="1333740" y="235201"/>
                  <a:pt x="1388748" y="236482"/>
                </a:cubicBezTo>
                <a:close/>
                <a:moveTo>
                  <a:pt x="1780474" y="38"/>
                </a:moveTo>
                <a:cubicBezTo>
                  <a:pt x="1798810" y="465"/>
                  <a:pt x="1817365" y="4495"/>
                  <a:pt x="1835138" y="12505"/>
                </a:cubicBezTo>
                <a:lnTo>
                  <a:pt x="3323982" y="683521"/>
                </a:lnTo>
                <a:cubicBezTo>
                  <a:pt x="3395074" y="715562"/>
                  <a:pt x="3426731" y="799169"/>
                  <a:pt x="3394690" y="870261"/>
                </a:cubicBezTo>
                <a:cubicBezTo>
                  <a:pt x="3362649" y="941353"/>
                  <a:pt x="3279043" y="973011"/>
                  <a:pt x="3207950" y="940970"/>
                </a:cubicBezTo>
                <a:lnTo>
                  <a:pt x="1719107" y="269953"/>
                </a:lnTo>
                <a:cubicBezTo>
                  <a:pt x="1648015" y="237912"/>
                  <a:pt x="1616357" y="154306"/>
                  <a:pt x="1648398" y="83214"/>
                </a:cubicBezTo>
                <a:cubicBezTo>
                  <a:pt x="1672429" y="29894"/>
                  <a:pt x="1725465" y="-1243"/>
                  <a:pt x="1780474" y="38"/>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3876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reative Mess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3895446" y="2075542"/>
            <a:ext cx="4450270" cy="2766143"/>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8537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rvic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0" y="0"/>
            <a:ext cx="3251200"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538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three opening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9170125" y="1084217"/>
            <a:ext cx="1657531" cy="289995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7512594" y="1889760"/>
            <a:ext cx="1657531" cy="289995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5855063" y="1084217"/>
            <a:ext cx="1657531" cy="289995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150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Half Center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432560" y="1577094"/>
            <a:ext cx="9433559" cy="2217666"/>
          </a:xfrm>
          <a:prstGeom prst="rect">
            <a:avLst/>
          </a:prstGeom>
          <a:pattFill prst="pct5">
            <a:fgClr>
              <a:schemeClr val="tx1"/>
            </a:fgClr>
            <a:bgClr>
              <a:schemeClr val="bg1"/>
            </a:bgClr>
          </a:pattFill>
        </p:spPr>
      </p:sp>
    </p:spTree>
    <p:extLst>
      <p:ext uri="{BB962C8B-B14F-4D97-AF65-F5344CB8AC3E}">
        <p14:creationId xmlns:p14="http://schemas.microsoft.com/office/powerpoint/2010/main" val="12937325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userDrawn="1"/>
        </p:nvGrpSpPr>
        <p:grpSpPr>
          <a:xfrm>
            <a:off x="9279654" y="6348357"/>
            <a:ext cx="1577804" cy="344213"/>
            <a:chOff x="5270589" y="6012181"/>
            <a:chExt cx="1577804" cy="344213"/>
          </a:xfrm>
        </p:grpSpPr>
        <p:sp>
          <p:nvSpPr>
            <p:cNvPr id="13" name="TextBox 12"/>
            <p:cNvSpPr txBox="1"/>
            <p:nvPr userDrawn="1"/>
          </p:nvSpPr>
          <p:spPr>
            <a:xfrm>
              <a:off x="5270589" y="6017840"/>
              <a:ext cx="184730" cy="338554"/>
            </a:xfrm>
            <a:prstGeom prst="rect">
              <a:avLst/>
            </a:prstGeom>
            <a:noFill/>
          </p:spPr>
          <p:txBody>
            <a:bodyPr wrap="none" rtlCol="0">
              <a:spAutoFit/>
            </a:bodyPr>
            <a:lstStyle/>
            <a:p>
              <a:pPr algn="r"/>
              <a:endParaRPr lang="en-US" sz="1600" spc="400" dirty="0">
                <a:solidFill>
                  <a:schemeClr val="tx1"/>
                </a:solidFill>
                <a:latin typeface="+mj-lt"/>
              </a:endParaRPr>
            </a:p>
          </p:txBody>
        </p:sp>
        <p:sp>
          <p:nvSpPr>
            <p:cNvPr id="14" name="TextBox 13"/>
            <p:cNvSpPr txBox="1"/>
            <p:nvPr userDrawn="1"/>
          </p:nvSpPr>
          <p:spPr>
            <a:xfrm>
              <a:off x="6663662" y="6012181"/>
              <a:ext cx="184731" cy="338554"/>
            </a:xfrm>
            <a:prstGeom prst="rect">
              <a:avLst/>
            </a:prstGeom>
            <a:noFill/>
          </p:spPr>
          <p:txBody>
            <a:bodyPr wrap="none" rtlCol="0">
              <a:spAutoFit/>
            </a:bodyPr>
            <a:lstStyle/>
            <a:p>
              <a:pPr algn="l"/>
              <a:endParaRPr lang="en-US" sz="1600" spc="400" dirty="0">
                <a:solidFill>
                  <a:schemeClr val="tx1"/>
                </a:solidFill>
                <a:latin typeface="+mj-lt"/>
              </a:endParaRPr>
            </a:p>
          </p:txBody>
        </p:sp>
      </p:grpSp>
      <p:sp>
        <p:nvSpPr>
          <p:cNvPr id="11" name="Slide Number Placeholder 5"/>
          <p:cNvSpPr txBox="1">
            <a:spLocks/>
          </p:cNvSpPr>
          <p:nvPr userDrawn="1"/>
        </p:nvSpPr>
        <p:spPr>
          <a:xfrm>
            <a:off x="10984678" y="6276302"/>
            <a:ext cx="431790" cy="41060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1100" b="1" i="0" smtClean="0">
                <a:solidFill>
                  <a:schemeClr val="tx1"/>
                </a:solidFill>
                <a:latin typeface="+mj-lt"/>
                <a:ea typeface="Montserrat" charset="0"/>
                <a:cs typeface="Montserrat" charset="0"/>
              </a:rPr>
              <a:pPr algn="ctr"/>
              <a:t>‹#›</a:t>
            </a:fld>
            <a:endParaRPr lang="en-US" sz="1100" b="1" i="0" dirty="0">
              <a:solidFill>
                <a:schemeClr val="tx1"/>
              </a:solidFill>
              <a:latin typeface="+mj-lt"/>
              <a:ea typeface="Montserrat" charset="0"/>
              <a:cs typeface="Montserrat" charset="0"/>
            </a:endParaRPr>
          </a:p>
        </p:txBody>
      </p:sp>
      <p:sp>
        <p:nvSpPr>
          <p:cNvPr id="15" name="TextBox 14"/>
          <p:cNvSpPr txBox="1"/>
          <p:nvPr userDrawn="1"/>
        </p:nvSpPr>
        <p:spPr>
          <a:xfrm>
            <a:off x="10298447" y="6353246"/>
            <a:ext cx="793807" cy="261610"/>
          </a:xfrm>
          <a:prstGeom prst="rect">
            <a:avLst/>
          </a:prstGeom>
          <a:noFill/>
        </p:spPr>
        <p:txBody>
          <a:bodyPr wrap="none" rtlCol="0">
            <a:spAutoFit/>
          </a:bodyPr>
          <a:lstStyle/>
          <a:p>
            <a:pPr algn="ctr"/>
            <a:r>
              <a:rPr lang="en-US" sz="1100" spc="400" dirty="0">
                <a:solidFill>
                  <a:schemeClr val="tx1"/>
                </a:solidFill>
                <a:latin typeface="+mj-lt"/>
              </a:rPr>
              <a:t>SLIDE</a:t>
            </a:r>
          </a:p>
        </p:txBody>
      </p:sp>
      <p:grpSp>
        <p:nvGrpSpPr>
          <p:cNvPr id="21" name="Group 20"/>
          <p:cNvGrpSpPr/>
          <p:nvPr userDrawn="1"/>
        </p:nvGrpSpPr>
        <p:grpSpPr>
          <a:xfrm>
            <a:off x="4960961" y="6245523"/>
            <a:ext cx="2444570" cy="369333"/>
            <a:chOff x="4888985" y="6219521"/>
            <a:chExt cx="2444570" cy="369333"/>
          </a:xfrm>
        </p:grpSpPr>
        <p:grpSp>
          <p:nvGrpSpPr>
            <p:cNvPr id="10" name="Group 9"/>
            <p:cNvGrpSpPr/>
            <p:nvPr userDrawn="1"/>
          </p:nvGrpSpPr>
          <p:grpSpPr>
            <a:xfrm>
              <a:off x="5418565" y="6219521"/>
              <a:ext cx="1339322" cy="369333"/>
              <a:chOff x="5567150" y="6153190"/>
              <a:chExt cx="1339322" cy="369333"/>
            </a:xfrm>
          </p:grpSpPr>
          <p:sp>
            <p:nvSpPr>
              <p:cNvPr id="7" name="TextBox 6"/>
              <p:cNvSpPr txBox="1"/>
              <p:nvPr userDrawn="1"/>
            </p:nvSpPr>
            <p:spPr>
              <a:xfrm>
                <a:off x="5567150" y="6153191"/>
                <a:ext cx="285971" cy="369332"/>
              </a:xfrm>
              <a:prstGeom prst="rect">
                <a:avLst/>
              </a:prstGeom>
              <a:noFill/>
            </p:spPr>
            <p:txBody>
              <a:bodyPr wrap="square" rtlCol="0">
                <a:spAutoFit/>
              </a:bodyPr>
              <a:lstStyle/>
              <a:p>
                <a:endParaRPr lang="en-US" sz="1800" dirty="0">
                  <a:latin typeface="Socialico" pitchFamily="2" charset="0"/>
                </a:endParaRPr>
              </a:p>
            </p:txBody>
          </p:sp>
          <p:sp>
            <p:nvSpPr>
              <p:cNvPr id="9" name="TextBox 8"/>
              <p:cNvSpPr txBox="1"/>
              <p:nvPr userDrawn="1"/>
            </p:nvSpPr>
            <p:spPr>
              <a:xfrm>
                <a:off x="6539352" y="6153190"/>
                <a:ext cx="367120" cy="369332"/>
              </a:xfrm>
              <a:prstGeom prst="rect">
                <a:avLst/>
              </a:prstGeom>
              <a:noFill/>
            </p:spPr>
            <p:txBody>
              <a:bodyPr wrap="square" rtlCol="0">
                <a:spAutoFit/>
              </a:bodyPr>
              <a:lstStyle/>
              <a:p>
                <a:endParaRPr lang="en-US" sz="1800" dirty="0">
                  <a:latin typeface="Socialico" pitchFamily="2" charset="0"/>
                </a:endParaRPr>
              </a:p>
            </p:txBody>
          </p:sp>
        </p:grpSp>
        <p:sp>
          <p:nvSpPr>
            <p:cNvPr id="18" name="TextBox 17"/>
            <p:cNvSpPr txBox="1"/>
            <p:nvPr userDrawn="1"/>
          </p:nvSpPr>
          <p:spPr>
            <a:xfrm>
              <a:off x="4888985" y="6281077"/>
              <a:ext cx="184731" cy="307777"/>
            </a:xfrm>
            <a:prstGeom prst="rect">
              <a:avLst/>
            </a:prstGeom>
            <a:noFill/>
          </p:spPr>
          <p:txBody>
            <a:bodyPr wrap="none" rtlCol="0">
              <a:spAutoFit/>
            </a:bodyPr>
            <a:lstStyle/>
            <a:p>
              <a:pPr algn="ctr"/>
              <a:endParaRPr lang="en-US" sz="1400" b="1" spc="400" dirty="0">
                <a:solidFill>
                  <a:schemeClr val="tx1"/>
                </a:solidFill>
                <a:latin typeface="+mj-lt"/>
              </a:endParaRPr>
            </a:p>
          </p:txBody>
        </p:sp>
        <p:sp>
          <p:nvSpPr>
            <p:cNvPr id="19" name="TextBox 18"/>
            <p:cNvSpPr txBox="1"/>
            <p:nvPr userDrawn="1"/>
          </p:nvSpPr>
          <p:spPr>
            <a:xfrm>
              <a:off x="7148824" y="6281077"/>
              <a:ext cx="184731" cy="307777"/>
            </a:xfrm>
            <a:prstGeom prst="rect">
              <a:avLst/>
            </a:prstGeom>
            <a:noFill/>
          </p:spPr>
          <p:txBody>
            <a:bodyPr wrap="none" rtlCol="0">
              <a:spAutoFit/>
            </a:bodyPr>
            <a:lstStyle/>
            <a:p>
              <a:pPr algn="ctr"/>
              <a:endParaRPr lang="en-US" sz="1400" b="1" spc="400" dirty="0">
                <a:solidFill>
                  <a:schemeClr val="tx1"/>
                </a:solidFill>
                <a:latin typeface="+mj-lt"/>
              </a:endParaRPr>
            </a:p>
          </p:txBody>
        </p:sp>
      </p:grpSp>
    </p:spTree>
    <p:extLst>
      <p:ext uri="{BB962C8B-B14F-4D97-AF65-F5344CB8AC3E}">
        <p14:creationId xmlns:p14="http://schemas.microsoft.com/office/powerpoint/2010/main" val="254661005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99" r:id="rId8"/>
    <p:sldLayoutId id="2147483700"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5" r:id="rId24"/>
    <p:sldLayoutId id="2147483676" r:id="rId25"/>
    <p:sldLayoutId id="2147483677" r:id="rId26"/>
    <p:sldLayoutId id="2147483673" r:id="rId27"/>
    <p:sldLayoutId id="2147483674"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rab.com/sg/blog/askgrab-where-does-the-merchant-commission-go/" TargetMode="External"/><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hyperlink" Target="https://blog.thunderquote.com/2017/09/06/how-much-does-a-pos-system-cost-in-singapore-a-price-guide-thunderquote/" TargetMode="External"/><Relationship Id="rId4" Type="http://schemas.openxmlformats.org/officeDocument/2006/relationships/hyperlink" Target="https://www.wearefnbsg.com/letter-delive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72E4F7F-764B-46C7-8381-F30E42274FD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54" r="3854"/>
          <a:stretch/>
        </p:blipFill>
        <p:spPr>
          <a:xfrm>
            <a:off x="0" y="0"/>
            <a:ext cx="12192000" cy="6857999"/>
          </a:xfrm>
        </p:spPr>
      </p:pic>
      <p:sp>
        <p:nvSpPr>
          <p:cNvPr id="4" name="Rectangle 3"/>
          <p:cNvSpPr/>
          <p:nvPr/>
        </p:nvSpPr>
        <p:spPr>
          <a:xfrm>
            <a:off x="1" y="1905"/>
            <a:ext cx="12191999" cy="6858000"/>
          </a:xfrm>
          <a:prstGeom prst="rect">
            <a:avLst/>
          </a:prstGeom>
          <a:solidFill>
            <a:srgbClr val="F6F8F8">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333940" y="1366987"/>
            <a:ext cx="7383170" cy="32101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043245" y="4270481"/>
            <a:ext cx="2153641" cy="582598"/>
            <a:chOff x="5110494" y="4315118"/>
            <a:chExt cx="2153641" cy="582598"/>
          </a:xfrm>
        </p:grpSpPr>
        <p:sp>
          <p:nvSpPr>
            <p:cNvPr id="7" name="Rectangle 6"/>
            <p:cNvSpPr/>
            <p:nvPr/>
          </p:nvSpPr>
          <p:spPr>
            <a:xfrm>
              <a:off x="5234404" y="4315118"/>
              <a:ext cx="1862253"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itle 1"/>
            <p:cNvSpPr txBox="1">
              <a:spLocks/>
            </p:cNvSpPr>
            <p:nvPr/>
          </p:nvSpPr>
          <p:spPr>
            <a:xfrm>
              <a:off x="5110494" y="4453051"/>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b="0" spc="600" dirty="0">
                  <a:solidFill>
                    <a:schemeClr val="bg1"/>
                  </a:solidFill>
                  <a:latin typeface="+mn-lt"/>
                </a:rPr>
                <a:t>TEAM 3-1</a:t>
              </a:r>
            </a:p>
          </p:txBody>
        </p:sp>
      </p:grpSp>
      <p:grpSp>
        <p:nvGrpSpPr>
          <p:cNvPr id="9" name="Group 8"/>
          <p:cNvGrpSpPr/>
          <p:nvPr/>
        </p:nvGrpSpPr>
        <p:grpSpPr>
          <a:xfrm rot="2700000">
            <a:off x="5778241" y="1061749"/>
            <a:ext cx="640080" cy="640080"/>
            <a:chOff x="2358571" y="1016001"/>
            <a:chExt cx="856342" cy="856342"/>
          </a:xfrm>
          <a:effectLst/>
        </p:grpSpPr>
        <p:cxnSp>
          <p:nvCxnSpPr>
            <p:cNvPr id="10" name="Straight Connector 9"/>
            <p:cNvCxnSpPr/>
            <p:nvPr/>
          </p:nvCxnSpPr>
          <p:spPr>
            <a:xfrm flipH="1">
              <a:off x="2786743" y="1016001"/>
              <a:ext cx="0" cy="856342"/>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rot="5400000" flipH="1">
              <a:off x="2786743" y="986972"/>
              <a:ext cx="0" cy="856342"/>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333950" y="2389964"/>
            <a:ext cx="7524111" cy="1015663"/>
          </a:xfrm>
          <a:prstGeom prst="rect">
            <a:avLst/>
          </a:prstGeom>
          <a:noFill/>
        </p:spPr>
        <p:txBody>
          <a:bodyPr wrap="none" rtlCol="0">
            <a:spAutoFit/>
          </a:bodyPr>
          <a:lstStyle/>
          <a:p>
            <a:pPr algn="ctr"/>
            <a:r>
              <a:rPr lang="en-US" sz="6000" b="1" spc="1000" dirty="0" err="1"/>
              <a:t>sentiENTERPRIZE</a:t>
            </a:r>
            <a:endParaRPr lang="en-US" sz="6000" b="1" spc="1000" dirty="0"/>
          </a:p>
        </p:txBody>
      </p:sp>
      <p:sp>
        <p:nvSpPr>
          <p:cNvPr id="18" name="TextBox 17"/>
          <p:cNvSpPr txBox="1"/>
          <p:nvPr/>
        </p:nvSpPr>
        <p:spPr>
          <a:xfrm>
            <a:off x="996175" y="5418985"/>
            <a:ext cx="10199649" cy="523220"/>
          </a:xfrm>
          <a:prstGeom prst="rect">
            <a:avLst/>
          </a:prstGeom>
          <a:noFill/>
        </p:spPr>
        <p:txBody>
          <a:bodyPr wrap="square" rtlCol="0">
            <a:spAutoFit/>
          </a:bodyPr>
          <a:lstStyle/>
          <a:p>
            <a:pPr algn="ctr"/>
            <a:r>
              <a:rPr lang="en-US" sz="2800" spc="400" dirty="0">
                <a:latin typeface="Titillium" panose="00000500000000000000" pitchFamily="50" charset="0"/>
              </a:rPr>
              <a:t>SUTD 2020 ISTD </a:t>
            </a:r>
            <a:r>
              <a:rPr lang="en-US" sz="2800" spc="400" dirty="0">
                <a:solidFill>
                  <a:schemeClr val="accent5"/>
                </a:solidFill>
                <a:latin typeface="Titillium" panose="00000500000000000000" pitchFamily="50" charset="0"/>
              </a:rPr>
              <a:t>50.001 Infosys</a:t>
            </a:r>
            <a:r>
              <a:rPr lang="en-US" sz="2800" spc="400" dirty="0">
                <a:latin typeface="Titillium" panose="00000500000000000000" pitchFamily="50" charset="0"/>
              </a:rPr>
              <a:t> 1D Project</a:t>
            </a:r>
          </a:p>
        </p:txBody>
      </p:sp>
    </p:spTree>
    <p:extLst>
      <p:ext uri="{BB962C8B-B14F-4D97-AF65-F5344CB8AC3E}">
        <p14:creationId xmlns:p14="http://schemas.microsoft.com/office/powerpoint/2010/main" val="9996922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2423D-165A-4CB5-8D26-70EE3114F238}"/>
              </a:ext>
            </a:extLst>
          </p:cNvPr>
          <p:cNvSpPr txBox="1"/>
          <p:nvPr/>
        </p:nvSpPr>
        <p:spPr>
          <a:xfrm>
            <a:off x="475785" y="1151908"/>
            <a:ext cx="10861288" cy="5187830"/>
          </a:xfrm>
          <a:prstGeom prst="rect">
            <a:avLst/>
          </a:prstGeom>
          <a:noFill/>
        </p:spPr>
        <p:txBody>
          <a:bodyPr wrap="square" rtlCol="0">
            <a:spAutoFit/>
          </a:bodyPr>
          <a:lstStyle/>
          <a:p>
            <a:pPr algn="just">
              <a:lnSpc>
                <a:spcPct val="130000"/>
              </a:lnSpc>
            </a:pPr>
            <a:r>
              <a:rPr lang="en-US" sz="1600" b="1" dirty="0">
                <a:solidFill>
                  <a:srgbClr val="080808"/>
                </a:solidFill>
                <a:ea typeface="Source Sans Pro" charset="0"/>
                <a:cs typeface="Source Sans Pro" charset="0"/>
              </a:rPr>
              <a:t>Problem Area</a:t>
            </a:r>
            <a:r>
              <a:rPr lang="en-US" sz="1600" dirty="0">
                <a:solidFill>
                  <a:srgbClr val="080808"/>
                </a:solidFill>
                <a:ea typeface="Source Sans Pro" charset="0"/>
                <a:cs typeface="Source Sans Pro" charset="0"/>
              </a:rPr>
              <a:t>: Business Management.</a:t>
            </a:r>
          </a:p>
          <a:p>
            <a:pPr algn="just">
              <a:lnSpc>
                <a:spcPct val="130000"/>
              </a:lnSpc>
            </a:pPr>
            <a:endParaRPr lang="en-US" sz="1600" dirty="0">
              <a:solidFill>
                <a:srgbClr val="080808"/>
              </a:solidFill>
              <a:ea typeface="Source Sans Pro" charset="0"/>
              <a:cs typeface="Source Sans Pro" charset="0"/>
            </a:endParaRPr>
          </a:p>
          <a:p>
            <a:pPr algn="just">
              <a:lnSpc>
                <a:spcPct val="130000"/>
              </a:lnSpc>
            </a:pPr>
            <a:endParaRPr lang="en-US" sz="1600" dirty="0">
              <a:solidFill>
                <a:srgbClr val="080808"/>
              </a:solidFill>
              <a:ea typeface="Source Sans Pro" charset="0"/>
              <a:cs typeface="Source Sans Pro" charset="0"/>
            </a:endParaRPr>
          </a:p>
          <a:p>
            <a:pPr algn="just">
              <a:lnSpc>
                <a:spcPct val="130000"/>
              </a:lnSpc>
            </a:pPr>
            <a:endParaRPr lang="en-US" sz="1600" dirty="0">
              <a:solidFill>
                <a:srgbClr val="080808"/>
              </a:solidFill>
              <a:ea typeface="Source Sans Pro" charset="0"/>
              <a:cs typeface="Source Sans Pro" charset="0"/>
            </a:endParaRPr>
          </a:p>
          <a:p>
            <a:pPr algn="just">
              <a:lnSpc>
                <a:spcPct val="130000"/>
              </a:lnSpc>
            </a:pPr>
            <a:endParaRPr lang="en-US" sz="1600" dirty="0">
              <a:solidFill>
                <a:srgbClr val="080808"/>
              </a:solidFill>
              <a:ea typeface="Source Sans Pro" charset="0"/>
              <a:cs typeface="Source Sans Pro" charset="0"/>
            </a:endParaRPr>
          </a:p>
          <a:p>
            <a:pPr algn="just">
              <a:lnSpc>
                <a:spcPct val="130000"/>
              </a:lnSpc>
            </a:pPr>
            <a:endParaRPr lang="en-US" sz="1600" dirty="0">
              <a:solidFill>
                <a:srgbClr val="080808"/>
              </a:solidFill>
              <a:ea typeface="Source Sans Pro" charset="0"/>
              <a:cs typeface="Source Sans Pro" charset="0"/>
            </a:endParaRPr>
          </a:p>
          <a:p>
            <a:pPr algn="just">
              <a:lnSpc>
                <a:spcPct val="130000"/>
              </a:lnSpc>
            </a:pPr>
            <a:endParaRPr lang="en-US" sz="1600" dirty="0">
              <a:solidFill>
                <a:srgbClr val="080808"/>
              </a:solidFill>
              <a:ea typeface="Source Sans Pro" charset="0"/>
              <a:cs typeface="Source Sans Pro" charset="0"/>
            </a:endParaRPr>
          </a:p>
          <a:p>
            <a:pPr algn="just">
              <a:lnSpc>
                <a:spcPct val="130000"/>
              </a:lnSpc>
            </a:pPr>
            <a:r>
              <a:rPr lang="en-US" sz="1600" b="1" dirty="0">
                <a:solidFill>
                  <a:srgbClr val="080808"/>
                </a:solidFill>
                <a:ea typeface="Source Sans Pro" charset="0"/>
                <a:cs typeface="Source Sans Pro" charset="0"/>
              </a:rPr>
              <a:t>Context</a:t>
            </a:r>
            <a:r>
              <a:rPr lang="en-US" sz="1600" dirty="0">
                <a:solidFill>
                  <a:srgbClr val="080808"/>
                </a:solidFill>
                <a:ea typeface="Source Sans Pro" charset="0"/>
                <a:cs typeface="Source Sans Pro" charset="0"/>
              </a:rPr>
              <a:t>: </a:t>
            </a:r>
            <a:r>
              <a:rPr lang="en-US" sz="1600" dirty="0">
                <a:solidFill>
                  <a:srgbClr val="000000"/>
                </a:solidFill>
                <a:ea typeface="Source Sans Pro" charset="0"/>
                <a:cs typeface="Source Sans Pro" charset="0"/>
              </a:rPr>
              <a:t>Current solutions have disjointed points-of-sale and manual inventory management. They also utilize third-party services which causes costs to be high. Based on </a:t>
            </a:r>
            <a:r>
              <a:rPr lang="en-US" sz="1600" dirty="0">
                <a:solidFill>
                  <a:srgbClr val="000000"/>
                </a:solidFill>
                <a:ea typeface="Source Sans Pro" charset="0"/>
                <a:cs typeface="Source Sans Pro" charset="0"/>
                <a:hlinkClick r:id="rId3"/>
              </a:rPr>
              <a:t>an article on Grab’s blog</a:t>
            </a:r>
            <a:r>
              <a:rPr lang="en-US" sz="1600" dirty="0">
                <a:solidFill>
                  <a:srgbClr val="000000"/>
                </a:solidFill>
                <a:ea typeface="Source Sans Pro" charset="0"/>
                <a:cs typeface="Source Sans Pro" charset="0"/>
              </a:rPr>
              <a:t>, current estimation of commission rate of such services hover around 25-30%, causing </a:t>
            </a:r>
            <a:r>
              <a:rPr lang="en-US" sz="1600" dirty="0">
                <a:solidFill>
                  <a:srgbClr val="000000"/>
                </a:solidFill>
                <a:ea typeface="Source Sans Pro" charset="0"/>
                <a:cs typeface="Source Sans Pro" charset="0"/>
                <a:hlinkClick r:id="rId4"/>
              </a:rPr>
              <a:t>some distress</a:t>
            </a:r>
            <a:r>
              <a:rPr lang="en-US" sz="1600" dirty="0">
                <a:solidFill>
                  <a:srgbClr val="000000"/>
                </a:solidFill>
                <a:ea typeface="Source Sans Pro" charset="0"/>
                <a:cs typeface="Source Sans Pro" charset="0"/>
              </a:rPr>
              <a:t>. Current traditional POS solutions are also </a:t>
            </a:r>
            <a:r>
              <a:rPr lang="en-US" sz="1600" dirty="0">
                <a:solidFill>
                  <a:srgbClr val="000000"/>
                </a:solidFill>
                <a:ea typeface="Source Sans Pro" charset="0"/>
                <a:cs typeface="Source Sans Pro" charset="0"/>
                <a:hlinkClick r:id="rId5"/>
              </a:rPr>
              <a:t>very costly</a:t>
            </a:r>
            <a:r>
              <a:rPr lang="en-US" sz="1600" dirty="0">
                <a:solidFill>
                  <a:srgbClr val="000000"/>
                </a:solidFill>
                <a:ea typeface="Source Sans Pro" charset="0"/>
                <a:cs typeface="Source Sans Pro" charset="0"/>
              </a:rPr>
              <a:t> without any decent cheaper alternatives.</a:t>
            </a:r>
          </a:p>
          <a:p>
            <a:pPr algn="just">
              <a:lnSpc>
                <a:spcPct val="130000"/>
              </a:lnSpc>
            </a:pPr>
            <a:endParaRPr lang="en-US" sz="1600" dirty="0">
              <a:solidFill>
                <a:srgbClr val="000000"/>
              </a:solidFill>
              <a:ea typeface="Source Sans Pro" charset="0"/>
              <a:cs typeface="Source Sans Pro" charset="0"/>
            </a:endParaRPr>
          </a:p>
          <a:p>
            <a:pPr algn="just">
              <a:lnSpc>
                <a:spcPct val="130000"/>
              </a:lnSpc>
            </a:pPr>
            <a:endParaRPr lang="en-US" sz="1600" dirty="0">
              <a:solidFill>
                <a:srgbClr val="000000"/>
              </a:solidFill>
              <a:ea typeface="Source Sans Pro" charset="0"/>
              <a:cs typeface="Source Sans Pro" charset="0"/>
            </a:endParaRPr>
          </a:p>
          <a:p>
            <a:pPr algn="just">
              <a:lnSpc>
                <a:spcPct val="130000"/>
              </a:lnSpc>
            </a:pPr>
            <a:endParaRPr lang="en-US" sz="1600" dirty="0">
              <a:solidFill>
                <a:srgbClr val="000000"/>
              </a:solidFill>
              <a:ea typeface="Source Sans Pro" charset="0"/>
              <a:cs typeface="Source Sans Pro" charset="0"/>
            </a:endParaRPr>
          </a:p>
          <a:p>
            <a:pPr algn="just">
              <a:lnSpc>
                <a:spcPct val="130000"/>
              </a:lnSpc>
            </a:pPr>
            <a:r>
              <a:rPr lang="en-US" sz="1600" b="1" dirty="0">
                <a:solidFill>
                  <a:srgbClr val="000000"/>
                </a:solidFill>
                <a:ea typeface="Source Sans Pro" charset="0"/>
                <a:cs typeface="Source Sans Pro" charset="0"/>
              </a:rPr>
              <a:t>Innovation Points</a:t>
            </a:r>
            <a:r>
              <a:rPr lang="en-US" sz="1600" dirty="0">
                <a:solidFill>
                  <a:srgbClr val="000000"/>
                </a:solidFill>
                <a:ea typeface="Source Sans Pro" charset="0"/>
                <a:cs typeface="Source Sans Pro" charset="0"/>
              </a:rPr>
              <a:t>: Mobile app is a convenient and cheap alternative to conduct resource tracking an inventory management. Big data and machine learning can be utilized in alignment with the collected data to run demand prediction.</a:t>
            </a:r>
            <a:endParaRPr lang="en-US" sz="1600" dirty="0">
              <a:solidFill>
                <a:srgbClr val="080808"/>
              </a:solidFill>
              <a:ea typeface="Source Sans Pro" charset="0"/>
              <a:cs typeface="Source Sans Pro" charset="0"/>
            </a:endParaRPr>
          </a:p>
        </p:txBody>
      </p:sp>
      <p:grpSp>
        <p:nvGrpSpPr>
          <p:cNvPr id="14" name="Group 13">
            <a:extLst>
              <a:ext uri="{FF2B5EF4-FFF2-40B4-BE49-F238E27FC236}">
                <a16:creationId xmlns:a16="http://schemas.microsoft.com/office/drawing/2014/main" id="{CA09D546-8A2E-4117-996D-C86537987ED0}"/>
              </a:ext>
            </a:extLst>
          </p:cNvPr>
          <p:cNvGrpSpPr/>
          <p:nvPr/>
        </p:nvGrpSpPr>
        <p:grpSpPr>
          <a:xfrm>
            <a:off x="4054698" y="340967"/>
            <a:ext cx="4082603" cy="383901"/>
            <a:chOff x="4470510" y="319593"/>
            <a:chExt cx="3235433" cy="383901"/>
          </a:xfrm>
        </p:grpSpPr>
        <p:sp>
          <p:nvSpPr>
            <p:cNvPr id="15" name="TextBox 14">
              <a:extLst>
                <a:ext uri="{FF2B5EF4-FFF2-40B4-BE49-F238E27FC236}">
                  <a16:creationId xmlns:a16="http://schemas.microsoft.com/office/drawing/2014/main" id="{3F7F8E20-755F-4F93-943D-B866AC3F3633}"/>
                </a:ext>
              </a:extLst>
            </p:cNvPr>
            <p:cNvSpPr txBox="1"/>
            <p:nvPr userDrawn="1"/>
          </p:nvSpPr>
          <p:spPr>
            <a:xfrm>
              <a:off x="5418635" y="334162"/>
              <a:ext cx="1339188" cy="369332"/>
            </a:xfrm>
            <a:prstGeom prst="rect">
              <a:avLst/>
            </a:prstGeom>
            <a:noFill/>
          </p:spPr>
          <p:txBody>
            <a:bodyPr wrap="none" rtlCol="0">
              <a:spAutoFit/>
            </a:bodyPr>
            <a:lstStyle/>
            <a:p>
              <a:pPr algn="ctr"/>
              <a:r>
                <a:rPr lang="en-US" spc="400" dirty="0">
                  <a:solidFill>
                    <a:schemeClr val="tx1"/>
                  </a:solidFill>
                  <a:latin typeface="+mj-lt"/>
                </a:rPr>
                <a:t>PROBLEM FRAMING</a:t>
              </a:r>
            </a:p>
          </p:txBody>
        </p:sp>
        <p:sp>
          <p:nvSpPr>
            <p:cNvPr id="16" name="TextBox 15">
              <a:extLst>
                <a:ext uri="{FF2B5EF4-FFF2-40B4-BE49-F238E27FC236}">
                  <a16:creationId xmlns:a16="http://schemas.microsoft.com/office/drawing/2014/main" id="{3D992842-4724-4C8F-A91C-7C6E71FD4535}"/>
                </a:ext>
              </a:extLst>
            </p:cNvPr>
            <p:cNvSpPr txBox="1"/>
            <p:nvPr userDrawn="1"/>
          </p:nvSpPr>
          <p:spPr>
            <a:xfrm>
              <a:off x="4470510"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sp>
          <p:nvSpPr>
            <p:cNvPr id="17" name="TextBox 16">
              <a:extLst>
                <a:ext uri="{FF2B5EF4-FFF2-40B4-BE49-F238E27FC236}">
                  <a16:creationId xmlns:a16="http://schemas.microsoft.com/office/drawing/2014/main" id="{FD39CC50-28A3-47F0-984B-53B302E46BCC}"/>
                </a:ext>
              </a:extLst>
            </p:cNvPr>
            <p:cNvSpPr txBox="1"/>
            <p:nvPr userDrawn="1"/>
          </p:nvSpPr>
          <p:spPr>
            <a:xfrm>
              <a:off x="7277621"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grpSp>
      <p:pic>
        <p:nvPicPr>
          <p:cNvPr id="19" name="Graphic 18">
            <a:extLst>
              <a:ext uri="{FF2B5EF4-FFF2-40B4-BE49-F238E27FC236}">
                <a16:creationId xmlns:a16="http://schemas.microsoft.com/office/drawing/2014/main" id="{F2BA5FE0-7099-4094-8294-E7F4D3CF2D8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96827" y="1208213"/>
            <a:ext cx="3179204" cy="1860997"/>
          </a:xfrm>
          <a:prstGeom prst="rect">
            <a:avLst/>
          </a:prstGeom>
        </p:spPr>
      </p:pic>
    </p:spTree>
    <p:extLst>
      <p:ext uri="{BB962C8B-B14F-4D97-AF65-F5344CB8AC3E}">
        <p14:creationId xmlns:p14="http://schemas.microsoft.com/office/powerpoint/2010/main" val="20808670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49070" y="463143"/>
            <a:ext cx="8118037" cy="3135735"/>
            <a:chOff x="950121" y="2075317"/>
            <a:chExt cx="8118037" cy="3135735"/>
          </a:xfrm>
        </p:grpSpPr>
        <p:sp>
          <p:nvSpPr>
            <p:cNvPr id="7" name="TextBox 6"/>
            <p:cNvSpPr txBox="1"/>
            <p:nvPr userDrawn="1"/>
          </p:nvSpPr>
          <p:spPr>
            <a:xfrm>
              <a:off x="950122" y="2075317"/>
              <a:ext cx="8118036" cy="646331"/>
            </a:xfrm>
            <a:prstGeom prst="rect">
              <a:avLst/>
            </a:prstGeom>
            <a:noFill/>
          </p:spPr>
          <p:txBody>
            <a:bodyPr wrap="square" rtlCol="0">
              <a:spAutoFit/>
            </a:bodyPr>
            <a:lstStyle/>
            <a:p>
              <a:r>
                <a:rPr lang="en-US" sz="3600" b="1" dirty="0">
                  <a:latin typeface="Titillium" panose="00000500000000000000" pitchFamily="50" charset="0"/>
                </a:rPr>
                <a:t>Needs &amp; Constraints of Stakeholders</a:t>
              </a:r>
              <a:endParaRPr lang="en-US" sz="3600" b="1" dirty="0">
                <a:solidFill>
                  <a:schemeClr val="accent5"/>
                </a:solidFill>
                <a:latin typeface="Titillium" panose="00000500000000000000" pitchFamily="50" charset="0"/>
              </a:endParaRPr>
            </a:p>
          </p:txBody>
        </p:sp>
        <p:sp>
          <p:nvSpPr>
            <p:cNvPr id="8" name="TextBox 7"/>
            <p:cNvSpPr txBox="1"/>
            <p:nvPr userDrawn="1"/>
          </p:nvSpPr>
          <p:spPr>
            <a:xfrm>
              <a:off x="950121" y="4787731"/>
              <a:ext cx="5044279" cy="423321"/>
            </a:xfrm>
            <a:prstGeom prst="rect">
              <a:avLst/>
            </a:prstGeom>
            <a:noFill/>
          </p:spPr>
          <p:txBody>
            <a:bodyPr wrap="square" rtlCol="0">
              <a:spAutoFit/>
            </a:bodyPr>
            <a:lstStyle/>
            <a:p>
              <a:pPr>
                <a:lnSpc>
                  <a:spcPct val="130000"/>
                </a:lnSpc>
              </a:pPr>
              <a:endParaRPr lang="en-US" dirty="0">
                <a:solidFill>
                  <a:schemeClr val="accent5"/>
                </a:solidFill>
                <a:ea typeface="Source Sans Pro" charset="0"/>
                <a:cs typeface="Source Sans Pro" charset="0"/>
              </a:endParaRPr>
            </a:p>
          </p:txBody>
        </p:sp>
      </p:grpSp>
      <p:grpSp>
        <p:nvGrpSpPr>
          <p:cNvPr id="16" name="Group 15"/>
          <p:cNvGrpSpPr/>
          <p:nvPr/>
        </p:nvGrpSpPr>
        <p:grpSpPr>
          <a:xfrm>
            <a:off x="749070" y="1338902"/>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8" y="1538371"/>
                <a:ext cx="365760" cy="365760"/>
                <a:chOff x="2358572" y="1016005"/>
                <a:chExt cx="856342" cy="856345"/>
              </a:xfrm>
              <a:effectLst/>
            </p:grpSpPr>
            <p:cxnSp>
              <p:nvCxnSpPr>
                <p:cNvPr id="12" name="Straight Connector 11"/>
                <p:cNvCxnSpPr>
                  <a:cxnSpLocks/>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400110"/>
            </a:xfrm>
            <a:prstGeom prst="rect">
              <a:avLst/>
            </a:prstGeom>
            <a:noFill/>
          </p:spPr>
          <p:txBody>
            <a:bodyPr wrap="square" rtlCol="0">
              <a:spAutoFit/>
            </a:bodyPr>
            <a:lstStyle/>
            <a:p>
              <a:r>
                <a:rPr lang="en-US" sz="2000" b="1" dirty="0">
                  <a:solidFill>
                    <a:srgbClr val="000000"/>
                  </a:solidFill>
                  <a:latin typeface="Titillium" panose="00000500000000000000" pitchFamily="50" charset="0"/>
                </a:rPr>
                <a:t>Suppliers</a:t>
              </a:r>
            </a:p>
          </p:txBody>
        </p:sp>
      </p:grpSp>
      <p:grpSp>
        <p:nvGrpSpPr>
          <p:cNvPr id="46" name="Group 45">
            <a:extLst>
              <a:ext uri="{FF2B5EF4-FFF2-40B4-BE49-F238E27FC236}">
                <a16:creationId xmlns:a16="http://schemas.microsoft.com/office/drawing/2014/main" id="{30A1D8A2-AFC7-4A16-A4BF-849AEB034B52}"/>
              </a:ext>
            </a:extLst>
          </p:cNvPr>
          <p:cNvGrpSpPr/>
          <p:nvPr/>
        </p:nvGrpSpPr>
        <p:grpSpPr>
          <a:xfrm>
            <a:off x="1506777" y="2029988"/>
            <a:ext cx="4591399" cy="822960"/>
            <a:chOff x="7223860" y="1309772"/>
            <a:chExt cx="4591399" cy="822960"/>
          </a:xfrm>
        </p:grpSpPr>
        <p:grpSp>
          <p:nvGrpSpPr>
            <p:cNvPr id="47" name="Group 46">
              <a:extLst>
                <a:ext uri="{FF2B5EF4-FFF2-40B4-BE49-F238E27FC236}">
                  <a16:creationId xmlns:a16="http://schemas.microsoft.com/office/drawing/2014/main" id="{269C69A3-8E54-4DA1-B2BB-30C1A5C0360C}"/>
                </a:ext>
              </a:extLst>
            </p:cNvPr>
            <p:cNvGrpSpPr/>
            <p:nvPr/>
          </p:nvGrpSpPr>
          <p:grpSpPr>
            <a:xfrm>
              <a:off x="7223860" y="1309772"/>
              <a:ext cx="822960" cy="822960"/>
              <a:chOff x="6651430" y="1309772"/>
              <a:chExt cx="822960" cy="822960"/>
            </a:xfrm>
          </p:grpSpPr>
          <p:sp>
            <p:nvSpPr>
              <p:cNvPr id="49" name="Oval 48">
                <a:extLst>
                  <a:ext uri="{FF2B5EF4-FFF2-40B4-BE49-F238E27FC236}">
                    <a16:creationId xmlns:a16="http://schemas.microsoft.com/office/drawing/2014/main" id="{EC91F805-49A3-487C-B7CB-ED3A9A8EB21F}"/>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37E30778-8B7E-4D83-8B2C-5A8BF64BEBB5}"/>
                  </a:ext>
                </a:extLst>
              </p:cNvPr>
              <p:cNvGrpSpPr/>
              <p:nvPr/>
            </p:nvGrpSpPr>
            <p:grpSpPr>
              <a:xfrm rot="2700000">
                <a:off x="6880029" y="1538371"/>
                <a:ext cx="365760" cy="365760"/>
                <a:chOff x="2358572" y="1016001"/>
                <a:chExt cx="856342" cy="856342"/>
              </a:xfrm>
              <a:effectLst/>
            </p:grpSpPr>
            <p:cxnSp>
              <p:nvCxnSpPr>
                <p:cNvPr id="51" name="Straight Connector 50">
                  <a:extLst>
                    <a:ext uri="{FF2B5EF4-FFF2-40B4-BE49-F238E27FC236}">
                      <a16:creationId xmlns:a16="http://schemas.microsoft.com/office/drawing/2014/main" id="{71985D28-399F-4461-A05A-EC724CA7735E}"/>
                    </a:ext>
                  </a:extLst>
                </p:cNvPr>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F229F06-BD02-4F34-ACEE-01847BCAD67B}"/>
                    </a:ext>
                  </a:extLst>
                </p:cNvPr>
                <p:cNvCxnSpPr/>
                <p:nvPr/>
              </p:nvCxnSpPr>
              <p:spPr>
                <a:xfrm rot="5400000" flipH="1">
                  <a:off x="2786743" y="986973"/>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48" name="TextBox 47">
              <a:extLst>
                <a:ext uri="{FF2B5EF4-FFF2-40B4-BE49-F238E27FC236}">
                  <a16:creationId xmlns:a16="http://schemas.microsoft.com/office/drawing/2014/main" id="{201FBA73-9905-409C-A85E-DA09883F95D8}"/>
                </a:ext>
              </a:extLst>
            </p:cNvPr>
            <p:cNvSpPr txBox="1"/>
            <p:nvPr/>
          </p:nvSpPr>
          <p:spPr>
            <a:xfrm>
              <a:off x="8328982" y="1481651"/>
              <a:ext cx="3486277" cy="400110"/>
            </a:xfrm>
            <a:prstGeom prst="rect">
              <a:avLst/>
            </a:prstGeom>
            <a:noFill/>
          </p:spPr>
          <p:txBody>
            <a:bodyPr wrap="square" rtlCol="0">
              <a:spAutoFit/>
            </a:bodyPr>
            <a:lstStyle/>
            <a:p>
              <a:r>
                <a:rPr lang="en-US" sz="2000" b="1" dirty="0">
                  <a:solidFill>
                    <a:schemeClr val="accent5"/>
                  </a:solidFill>
                  <a:latin typeface="Titillium" panose="00000500000000000000" pitchFamily="50" charset="0"/>
                </a:rPr>
                <a:t>Tight Margins &amp; High Fees</a:t>
              </a:r>
            </a:p>
          </p:txBody>
        </p:sp>
      </p:grpSp>
      <p:grpSp>
        <p:nvGrpSpPr>
          <p:cNvPr id="53" name="Group 52">
            <a:extLst>
              <a:ext uri="{FF2B5EF4-FFF2-40B4-BE49-F238E27FC236}">
                <a16:creationId xmlns:a16="http://schemas.microsoft.com/office/drawing/2014/main" id="{F115A9B4-40E0-4DF0-AAEE-E88F33FAAE58}"/>
              </a:ext>
            </a:extLst>
          </p:cNvPr>
          <p:cNvGrpSpPr/>
          <p:nvPr/>
        </p:nvGrpSpPr>
        <p:grpSpPr>
          <a:xfrm>
            <a:off x="733866" y="3924194"/>
            <a:ext cx="3756066" cy="822960"/>
            <a:chOff x="7223860" y="1309772"/>
            <a:chExt cx="3756066" cy="822960"/>
          </a:xfrm>
        </p:grpSpPr>
        <p:grpSp>
          <p:nvGrpSpPr>
            <p:cNvPr id="54" name="Group 53">
              <a:extLst>
                <a:ext uri="{FF2B5EF4-FFF2-40B4-BE49-F238E27FC236}">
                  <a16:creationId xmlns:a16="http://schemas.microsoft.com/office/drawing/2014/main" id="{76759ABC-DC64-4A68-8537-12037D6BF4CE}"/>
                </a:ext>
              </a:extLst>
            </p:cNvPr>
            <p:cNvGrpSpPr/>
            <p:nvPr/>
          </p:nvGrpSpPr>
          <p:grpSpPr>
            <a:xfrm>
              <a:off x="7223860" y="1309772"/>
              <a:ext cx="822960" cy="822960"/>
              <a:chOff x="6651430" y="1309772"/>
              <a:chExt cx="822960" cy="822960"/>
            </a:xfrm>
          </p:grpSpPr>
          <p:sp>
            <p:nvSpPr>
              <p:cNvPr id="56" name="Oval 55">
                <a:extLst>
                  <a:ext uri="{FF2B5EF4-FFF2-40B4-BE49-F238E27FC236}">
                    <a16:creationId xmlns:a16="http://schemas.microsoft.com/office/drawing/2014/main" id="{2B44FD0C-A18D-4CA4-AA3F-A3FCA457B7C4}"/>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B97F7CBB-8B3A-4243-BBA5-1D7D045D758A}"/>
                  </a:ext>
                </a:extLst>
              </p:cNvPr>
              <p:cNvGrpSpPr/>
              <p:nvPr/>
            </p:nvGrpSpPr>
            <p:grpSpPr>
              <a:xfrm rot="2700000">
                <a:off x="6880029" y="1538371"/>
                <a:ext cx="365760" cy="365760"/>
                <a:chOff x="2358572" y="1016001"/>
                <a:chExt cx="856342" cy="856342"/>
              </a:xfrm>
              <a:effectLst/>
            </p:grpSpPr>
            <p:cxnSp>
              <p:nvCxnSpPr>
                <p:cNvPr id="58" name="Straight Connector 57">
                  <a:extLst>
                    <a:ext uri="{FF2B5EF4-FFF2-40B4-BE49-F238E27FC236}">
                      <a16:creationId xmlns:a16="http://schemas.microsoft.com/office/drawing/2014/main" id="{362242A7-216F-4C2B-ADE8-080BC841A1FC}"/>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B86CAC1-46B3-4E89-8B30-D5AC82C63451}"/>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5" name="TextBox 54">
              <a:extLst>
                <a:ext uri="{FF2B5EF4-FFF2-40B4-BE49-F238E27FC236}">
                  <a16:creationId xmlns:a16="http://schemas.microsoft.com/office/drawing/2014/main" id="{B8D600A8-1F89-4069-B7A2-A2DCB5FCFDD4}"/>
                </a:ext>
              </a:extLst>
            </p:cNvPr>
            <p:cNvSpPr txBox="1"/>
            <p:nvPr/>
          </p:nvSpPr>
          <p:spPr>
            <a:xfrm>
              <a:off x="8328983" y="1481651"/>
              <a:ext cx="2650943" cy="400110"/>
            </a:xfrm>
            <a:prstGeom prst="rect">
              <a:avLst/>
            </a:prstGeom>
            <a:noFill/>
          </p:spPr>
          <p:txBody>
            <a:bodyPr wrap="square" rtlCol="0">
              <a:spAutoFit/>
            </a:bodyPr>
            <a:lstStyle/>
            <a:p>
              <a:r>
                <a:rPr lang="en-US" sz="2000" b="1" dirty="0">
                  <a:solidFill>
                    <a:srgbClr val="000000"/>
                  </a:solidFill>
                  <a:latin typeface="Titillium" panose="00000500000000000000" pitchFamily="50" charset="0"/>
                </a:rPr>
                <a:t>Consumers</a:t>
              </a:r>
            </a:p>
          </p:txBody>
        </p:sp>
      </p:grpSp>
      <p:grpSp>
        <p:nvGrpSpPr>
          <p:cNvPr id="60" name="Group 59">
            <a:extLst>
              <a:ext uri="{FF2B5EF4-FFF2-40B4-BE49-F238E27FC236}">
                <a16:creationId xmlns:a16="http://schemas.microsoft.com/office/drawing/2014/main" id="{6EB41FFA-22D8-4A23-B075-5A4E5D9264A1}"/>
              </a:ext>
            </a:extLst>
          </p:cNvPr>
          <p:cNvGrpSpPr/>
          <p:nvPr/>
        </p:nvGrpSpPr>
        <p:grpSpPr>
          <a:xfrm>
            <a:off x="1506777" y="4655541"/>
            <a:ext cx="4591399" cy="822960"/>
            <a:chOff x="7223860" y="1309772"/>
            <a:chExt cx="4591399" cy="822960"/>
          </a:xfrm>
        </p:grpSpPr>
        <p:grpSp>
          <p:nvGrpSpPr>
            <p:cNvPr id="61" name="Group 60">
              <a:extLst>
                <a:ext uri="{FF2B5EF4-FFF2-40B4-BE49-F238E27FC236}">
                  <a16:creationId xmlns:a16="http://schemas.microsoft.com/office/drawing/2014/main" id="{913D4B8C-3A3C-4F11-BD52-E5A5FE7C837E}"/>
                </a:ext>
              </a:extLst>
            </p:cNvPr>
            <p:cNvGrpSpPr/>
            <p:nvPr/>
          </p:nvGrpSpPr>
          <p:grpSpPr>
            <a:xfrm>
              <a:off x="7223860" y="1309772"/>
              <a:ext cx="822960" cy="822960"/>
              <a:chOff x="6651430" y="1309772"/>
              <a:chExt cx="822960" cy="822960"/>
            </a:xfrm>
          </p:grpSpPr>
          <p:sp>
            <p:nvSpPr>
              <p:cNvPr id="63" name="Oval 62">
                <a:extLst>
                  <a:ext uri="{FF2B5EF4-FFF2-40B4-BE49-F238E27FC236}">
                    <a16:creationId xmlns:a16="http://schemas.microsoft.com/office/drawing/2014/main" id="{432DAC0F-1404-4AD7-B6EC-37F992EEC4C8}"/>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FED5F7B3-93BE-4255-A3DC-FCCCB75C1D22}"/>
                  </a:ext>
                </a:extLst>
              </p:cNvPr>
              <p:cNvGrpSpPr/>
              <p:nvPr/>
            </p:nvGrpSpPr>
            <p:grpSpPr>
              <a:xfrm rot="2700000">
                <a:off x="6880029" y="1538371"/>
                <a:ext cx="365760" cy="365760"/>
                <a:chOff x="2358572" y="1016001"/>
                <a:chExt cx="856342" cy="856342"/>
              </a:xfrm>
              <a:effectLst/>
            </p:grpSpPr>
            <p:cxnSp>
              <p:nvCxnSpPr>
                <p:cNvPr id="65" name="Straight Connector 64">
                  <a:extLst>
                    <a:ext uri="{FF2B5EF4-FFF2-40B4-BE49-F238E27FC236}">
                      <a16:creationId xmlns:a16="http://schemas.microsoft.com/office/drawing/2014/main" id="{63617ECA-18D6-4134-BD22-D5FCE484C557}"/>
                    </a:ext>
                  </a:extLst>
                </p:cNvPr>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35A01F-CC7A-4620-A0A3-0C0B45039660}"/>
                    </a:ext>
                  </a:extLst>
                </p:cNvPr>
                <p:cNvCxnSpPr/>
                <p:nvPr/>
              </p:nvCxnSpPr>
              <p:spPr>
                <a:xfrm rot="5400000" flipH="1">
                  <a:off x="2786743" y="986973"/>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A9569D8A-2942-4218-AC0A-B524C899ABE7}"/>
                </a:ext>
              </a:extLst>
            </p:cNvPr>
            <p:cNvSpPr txBox="1"/>
            <p:nvPr/>
          </p:nvSpPr>
          <p:spPr>
            <a:xfrm>
              <a:off x="8328982" y="1481651"/>
              <a:ext cx="3486277" cy="400110"/>
            </a:xfrm>
            <a:prstGeom prst="rect">
              <a:avLst/>
            </a:prstGeom>
            <a:noFill/>
          </p:spPr>
          <p:txBody>
            <a:bodyPr wrap="square" rtlCol="0">
              <a:spAutoFit/>
            </a:bodyPr>
            <a:lstStyle/>
            <a:p>
              <a:r>
                <a:rPr lang="en-US" sz="2000" b="1" dirty="0">
                  <a:solidFill>
                    <a:schemeClr val="accent5"/>
                  </a:solidFill>
                  <a:latin typeface="Titillium" panose="00000500000000000000" pitchFamily="50" charset="0"/>
                </a:rPr>
                <a:t>Accessibility</a:t>
              </a:r>
            </a:p>
          </p:txBody>
        </p:sp>
      </p:grpSp>
      <p:grpSp>
        <p:nvGrpSpPr>
          <p:cNvPr id="67" name="Group 66">
            <a:extLst>
              <a:ext uri="{FF2B5EF4-FFF2-40B4-BE49-F238E27FC236}">
                <a16:creationId xmlns:a16="http://schemas.microsoft.com/office/drawing/2014/main" id="{B9284296-7E66-493B-8308-33C2C956D4FE}"/>
              </a:ext>
            </a:extLst>
          </p:cNvPr>
          <p:cNvGrpSpPr/>
          <p:nvPr/>
        </p:nvGrpSpPr>
        <p:grpSpPr>
          <a:xfrm>
            <a:off x="1506777" y="5554310"/>
            <a:ext cx="4591399" cy="822960"/>
            <a:chOff x="7223860" y="1309772"/>
            <a:chExt cx="4591399" cy="822960"/>
          </a:xfrm>
        </p:grpSpPr>
        <p:grpSp>
          <p:nvGrpSpPr>
            <p:cNvPr id="68" name="Group 67">
              <a:extLst>
                <a:ext uri="{FF2B5EF4-FFF2-40B4-BE49-F238E27FC236}">
                  <a16:creationId xmlns:a16="http://schemas.microsoft.com/office/drawing/2014/main" id="{3AF8E046-8B1D-4B60-ACD9-58F897F4A053}"/>
                </a:ext>
              </a:extLst>
            </p:cNvPr>
            <p:cNvGrpSpPr/>
            <p:nvPr/>
          </p:nvGrpSpPr>
          <p:grpSpPr>
            <a:xfrm>
              <a:off x="7223860" y="1309772"/>
              <a:ext cx="822960" cy="822960"/>
              <a:chOff x="6651430" y="1309772"/>
              <a:chExt cx="822960" cy="822960"/>
            </a:xfrm>
          </p:grpSpPr>
          <p:sp>
            <p:nvSpPr>
              <p:cNvPr id="70" name="Oval 69">
                <a:extLst>
                  <a:ext uri="{FF2B5EF4-FFF2-40B4-BE49-F238E27FC236}">
                    <a16:creationId xmlns:a16="http://schemas.microsoft.com/office/drawing/2014/main" id="{E638B92D-C919-4370-9599-575FF90DA610}"/>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12DD9B4-D95A-44B7-8D64-272FBA72806A}"/>
                  </a:ext>
                </a:extLst>
              </p:cNvPr>
              <p:cNvGrpSpPr/>
              <p:nvPr/>
            </p:nvGrpSpPr>
            <p:grpSpPr>
              <a:xfrm rot="2700000">
                <a:off x="6880029" y="1538371"/>
                <a:ext cx="365760" cy="365760"/>
                <a:chOff x="2358572" y="1016001"/>
                <a:chExt cx="856342" cy="856342"/>
              </a:xfrm>
              <a:effectLst/>
            </p:grpSpPr>
            <p:cxnSp>
              <p:nvCxnSpPr>
                <p:cNvPr id="72" name="Straight Connector 71">
                  <a:extLst>
                    <a:ext uri="{FF2B5EF4-FFF2-40B4-BE49-F238E27FC236}">
                      <a16:creationId xmlns:a16="http://schemas.microsoft.com/office/drawing/2014/main" id="{F491FFC3-3D9D-419C-941C-31C3D924D4CE}"/>
                    </a:ext>
                  </a:extLst>
                </p:cNvPr>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111F515-B944-4690-85FE-A3C27F938A15}"/>
                    </a:ext>
                  </a:extLst>
                </p:cNvPr>
                <p:cNvCxnSpPr/>
                <p:nvPr/>
              </p:nvCxnSpPr>
              <p:spPr>
                <a:xfrm rot="5400000" flipH="1">
                  <a:off x="2786743" y="986973"/>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F70F7284-940D-4D44-AD89-3E9B4BA94A2B}"/>
                </a:ext>
              </a:extLst>
            </p:cNvPr>
            <p:cNvSpPr txBox="1"/>
            <p:nvPr/>
          </p:nvSpPr>
          <p:spPr>
            <a:xfrm>
              <a:off x="8328982" y="1481651"/>
              <a:ext cx="3486277" cy="400110"/>
            </a:xfrm>
            <a:prstGeom prst="rect">
              <a:avLst/>
            </a:prstGeom>
            <a:noFill/>
          </p:spPr>
          <p:txBody>
            <a:bodyPr wrap="square" rtlCol="0">
              <a:spAutoFit/>
            </a:bodyPr>
            <a:lstStyle/>
            <a:p>
              <a:r>
                <a:rPr lang="en-US" sz="2000" b="1" dirty="0">
                  <a:solidFill>
                    <a:schemeClr val="accent5"/>
                  </a:solidFill>
                  <a:latin typeface="Titillium" panose="00000500000000000000" pitchFamily="50" charset="0"/>
                </a:rPr>
                <a:t>Ease of Use</a:t>
              </a:r>
            </a:p>
          </p:txBody>
        </p:sp>
      </p:grpSp>
      <p:grpSp>
        <p:nvGrpSpPr>
          <p:cNvPr id="74" name="Group 73">
            <a:extLst>
              <a:ext uri="{FF2B5EF4-FFF2-40B4-BE49-F238E27FC236}">
                <a16:creationId xmlns:a16="http://schemas.microsoft.com/office/drawing/2014/main" id="{2C9785E5-659D-4980-8F1C-C6A4B187E8BA}"/>
              </a:ext>
            </a:extLst>
          </p:cNvPr>
          <p:cNvGrpSpPr/>
          <p:nvPr/>
        </p:nvGrpSpPr>
        <p:grpSpPr>
          <a:xfrm>
            <a:off x="1506777" y="2911039"/>
            <a:ext cx="4591399" cy="822960"/>
            <a:chOff x="7223860" y="1309772"/>
            <a:chExt cx="4591399" cy="822960"/>
          </a:xfrm>
        </p:grpSpPr>
        <p:grpSp>
          <p:nvGrpSpPr>
            <p:cNvPr id="75" name="Group 74">
              <a:extLst>
                <a:ext uri="{FF2B5EF4-FFF2-40B4-BE49-F238E27FC236}">
                  <a16:creationId xmlns:a16="http://schemas.microsoft.com/office/drawing/2014/main" id="{FB98B75C-1F01-43A0-8421-B16343DC0A8A}"/>
                </a:ext>
              </a:extLst>
            </p:cNvPr>
            <p:cNvGrpSpPr/>
            <p:nvPr/>
          </p:nvGrpSpPr>
          <p:grpSpPr>
            <a:xfrm>
              <a:off x="7223860" y="1309772"/>
              <a:ext cx="822960" cy="822960"/>
              <a:chOff x="6651430" y="1309772"/>
              <a:chExt cx="822960" cy="822960"/>
            </a:xfrm>
          </p:grpSpPr>
          <p:sp>
            <p:nvSpPr>
              <p:cNvPr id="77" name="Oval 76">
                <a:extLst>
                  <a:ext uri="{FF2B5EF4-FFF2-40B4-BE49-F238E27FC236}">
                    <a16:creationId xmlns:a16="http://schemas.microsoft.com/office/drawing/2014/main" id="{ECA43942-EAC1-4A5B-BD55-D737F66C3816}"/>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13DE3F2-C3FA-41DE-8B2B-98DBD7BB80E6}"/>
                  </a:ext>
                </a:extLst>
              </p:cNvPr>
              <p:cNvGrpSpPr/>
              <p:nvPr/>
            </p:nvGrpSpPr>
            <p:grpSpPr>
              <a:xfrm rot="2700000">
                <a:off x="6880029" y="1538371"/>
                <a:ext cx="365760" cy="365760"/>
                <a:chOff x="2358572" y="1016001"/>
                <a:chExt cx="856342" cy="856342"/>
              </a:xfrm>
              <a:effectLst/>
            </p:grpSpPr>
            <p:cxnSp>
              <p:nvCxnSpPr>
                <p:cNvPr id="79" name="Straight Connector 78">
                  <a:extLst>
                    <a:ext uri="{FF2B5EF4-FFF2-40B4-BE49-F238E27FC236}">
                      <a16:creationId xmlns:a16="http://schemas.microsoft.com/office/drawing/2014/main" id="{8094B5F8-6F7D-47DB-B9BA-1F0FA128D8E2}"/>
                    </a:ext>
                  </a:extLst>
                </p:cNvPr>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FDD3832-6F12-4988-8233-0A2B3E49DAA4}"/>
                    </a:ext>
                  </a:extLst>
                </p:cNvPr>
                <p:cNvCxnSpPr/>
                <p:nvPr/>
              </p:nvCxnSpPr>
              <p:spPr>
                <a:xfrm rot="5400000" flipH="1">
                  <a:off x="2786743" y="986973"/>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76" name="TextBox 75">
              <a:extLst>
                <a:ext uri="{FF2B5EF4-FFF2-40B4-BE49-F238E27FC236}">
                  <a16:creationId xmlns:a16="http://schemas.microsoft.com/office/drawing/2014/main" id="{949A096E-5BA8-4B04-BE9A-71C7CB210D85}"/>
                </a:ext>
              </a:extLst>
            </p:cNvPr>
            <p:cNvSpPr txBox="1"/>
            <p:nvPr/>
          </p:nvSpPr>
          <p:spPr>
            <a:xfrm>
              <a:off x="8328982" y="1481651"/>
              <a:ext cx="3486277" cy="400110"/>
            </a:xfrm>
            <a:prstGeom prst="rect">
              <a:avLst/>
            </a:prstGeom>
            <a:noFill/>
          </p:spPr>
          <p:txBody>
            <a:bodyPr wrap="square" rtlCol="0">
              <a:spAutoFit/>
            </a:bodyPr>
            <a:lstStyle/>
            <a:p>
              <a:r>
                <a:rPr lang="en-US" sz="2000" b="1" dirty="0">
                  <a:solidFill>
                    <a:schemeClr val="accent5"/>
                  </a:solidFill>
                  <a:latin typeface="Titillium" panose="00000500000000000000" pitchFamily="50" charset="0"/>
                </a:rPr>
                <a:t>Time as Externality</a:t>
              </a:r>
            </a:p>
          </p:txBody>
        </p:sp>
      </p:grpSp>
      <p:pic>
        <p:nvPicPr>
          <p:cNvPr id="86" name="Graphic 85">
            <a:extLst>
              <a:ext uri="{FF2B5EF4-FFF2-40B4-BE49-F238E27FC236}">
                <a16:creationId xmlns:a16="http://schemas.microsoft.com/office/drawing/2014/main" id="{6EA4518B-108A-4234-99A8-9D6965DA26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564" y="4496183"/>
            <a:ext cx="2139292" cy="1638086"/>
          </a:xfrm>
          <a:prstGeom prst="rect">
            <a:avLst/>
          </a:prstGeom>
        </p:spPr>
      </p:pic>
      <p:pic>
        <p:nvPicPr>
          <p:cNvPr id="88" name="Graphic 87">
            <a:extLst>
              <a:ext uri="{FF2B5EF4-FFF2-40B4-BE49-F238E27FC236}">
                <a16:creationId xmlns:a16="http://schemas.microsoft.com/office/drawing/2014/main" id="{7146F7FF-8F1B-4C14-873E-9B04C4D5AF5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33405" y="1612296"/>
            <a:ext cx="3071611" cy="2238250"/>
          </a:xfrm>
          <a:prstGeom prst="rect">
            <a:avLst/>
          </a:prstGeom>
        </p:spPr>
      </p:pic>
    </p:spTree>
    <p:extLst>
      <p:ext uri="{BB962C8B-B14F-4D97-AF65-F5344CB8AC3E}">
        <p14:creationId xmlns:p14="http://schemas.microsoft.com/office/powerpoint/2010/main" val="3206499697"/>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14:bounceEnd="60000">
                                          <p:cBhvr additive="base">
                                            <p:cTn id="11" dur="1000" fill="hold"/>
                                            <p:tgtEl>
                                              <p:spTgt spid="46"/>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14:bounceEnd="60000">
                                          <p:cBhvr additive="base">
                                            <p:cTn id="15" dur="1000" fill="hold"/>
                                            <p:tgtEl>
                                              <p:spTgt spid="74"/>
                                            </p:tgtEl>
                                            <p:attrNameLst>
                                              <p:attrName>ppt_x</p:attrName>
                                            </p:attrNameLst>
                                          </p:cBhvr>
                                          <p:tavLst>
                                            <p:tav tm="0">
                                              <p:val>
                                                <p:strVal val="0-#ppt_w/2"/>
                                              </p:val>
                                            </p:tav>
                                            <p:tav tm="100000">
                                              <p:val>
                                                <p:strVal val="#ppt_x"/>
                                              </p:val>
                                            </p:tav>
                                          </p:tavLst>
                                        </p:anim>
                                        <p:anim calcmode="lin" valueType="num" p14:bounceEnd="60000">
                                          <p:cBhvr additive="base">
                                            <p:cTn id="16" dur="1000" fill="hold"/>
                                            <p:tgtEl>
                                              <p:spTgt spid="7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60000">
                                      <p:stCondLst>
                                        <p:cond delay="500"/>
                                      </p:stCondLst>
                                      <p:childTnLst>
                                        <p:set>
                                          <p:cBhvr>
                                            <p:cTn id="18" dur="1" fill="hold">
                                              <p:stCondLst>
                                                <p:cond delay="0"/>
                                              </p:stCondLst>
                                            </p:cTn>
                                            <p:tgtEl>
                                              <p:spTgt spid="53"/>
                                            </p:tgtEl>
                                            <p:attrNameLst>
                                              <p:attrName>style.visibility</p:attrName>
                                            </p:attrNameLst>
                                          </p:cBhvr>
                                          <p:to>
                                            <p:strVal val="visible"/>
                                          </p:to>
                                        </p:set>
                                        <p:anim calcmode="lin" valueType="num" p14:bounceEnd="60000">
                                          <p:cBhvr additive="base">
                                            <p:cTn id="19" dur="1000" fill="hold"/>
                                            <p:tgtEl>
                                              <p:spTgt spid="53"/>
                                            </p:tgtEl>
                                            <p:attrNameLst>
                                              <p:attrName>ppt_x</p:attrName>
                                            </p:attrNameLst>
                                          </p:cBhvr>
                                          <p:tavLst>
                                            <p:tav tm="0">
                                              <p:val>
                                                <p:strVal val="0-#ppt_w/2"/>
                                              </p:val>
                                            </p:tav>
                                            <p:tav tm="100000">
                                              <p:val>
                                                <p:strVal val="#ppt_x"/>
                                              </p:val>
                                            </p:tav>
                                          </p:tavLst>
                                        </p:anim>
                                        <p:anim calcmode="lin" valueType="num" p14:bounceEnd="60000">
                                          <p:cBhvr additive="base">
                                            <p:cTn id="20" dur="1000" fill="hold"/>
                                            <p:tgtEl>
                                              <p:spTgt spid="5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60000">
                                      <p:stCondLst>
                                        <p:cond delay="500"/>
                                      </p:stCondLst>
                                      <p:childTnLst>
                                        <p:set>
                                          <p:cBhvr>
                                            <p:cTn id="22" dur="1" fill="hold">
                                              <p:stCondLst>
                                                <p:cond delay="0"/>
                                              </p:stCondLst>
                                            </p:cTn>
                                            <p:tgtEl>
                                              <p:spTgt spid="60"/>
                                            </p:tgtEl>
                                            <p:attrNameLst>
                                              <p:attrName>style.visibility</p:attrName>
                                            </p:attrNameLst>
                                          </p:cBhvr>
                                          <p:to>
                                            <p:strVal val="visible"/>
                                          </p:to>
                                        </p:set>
                                        <p:anim calcmode="lin" valueType="num" p14:bounceEnd="60000">
                                          <p:cBhvr additive="base">
                                            <p:cTn id="23" dur="100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24" dur="1000" fill="hold"/>
                                            <p:tgtEl>
                                              <p:spTgt spid="6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60000">
                                      <p:stCondLst>
                                        <p:cond delay="500"/>
                                      </p:stCondLst>
                                      <p:childTnLst>
                                        <p:set>
                                          <p:cBhvr>
                                            <p:cTn id="26" dur="1" fill="hold">
                                              <p:stCondLst>
                                                <p:cond delay="0"/>
                                              </p:stCondLst>
                                            </p:cTn>
                                            <p:tgtEl>
                                              <p:spTgt spid="67"/>
                                            </p:tgtEl>
                                            <p:attrNameLst>
                                              <p:attrName>style.visibility</p:attrName>
                                            </p:attrNameLst>
                                          </p:cBhvr>
                                          <p:to>
                                            <p:strVal val="visible"/>
                                          </p:to>
                                        </p:set>
                                        <p:anim calcmode="lin" valueType="num" p14:bounceEnd="60000">
                                          <p:cBhvr additive="base">
                                            <p:cTn id="27" dur="1000" fill="hold"/>
                                            <p:tgtEl>
                                              <p:spTgt spid="67"/>
                                            </p:tgtEl>
                                            <p:attrNameLst>
                                              <p:attrName>ppt_x</p:attrName>
                                            </p:attrNameLst>
                                          </p:cBhvr>
                                          <p:tavLst>
                                            <p:tav tm="0">
                                              <p:val>
                                                <p:strVal val="0-#ppt_w/2"/>
                                              </p:val>
                                            </p:tav>
                                            <p:tav tm="100000">
                                              <p:val>
                                                <p:strVal val="#ppt_x"/>
                                              </p:val>
                                            </p:tav>
                                          </p:tavLst>
                                        </p:anim>
                                        <p:anim calcmode="lin" valueType="num" p14:bounceEnd="60000">
                                          <p:cBhvr additive="base">
                                            <p:cTn id="28" dur="10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1000" fill="hold"/>
                                            <p:tgtEl>
                                              <p:spTgt spid="46"/>
                                            </p:tgtEl>
                                            <p:attrNameLst>
                                              <p:attrName>ppt_x</p:attrName>
                                            </p:attrNameLst>
                                          </p:cBhvr>
                                          <p:tavLst>
                                            <p:tav tm="0">
                                              <p:val>
                                                <p:strVal val="0-#ppt_w/2"/>
                                              </p:val>
                                            </p:tav>
                                            <p:tav tm="100000">
                                              <p:val>
                                                <p:strVal val="#ppt_x"/>
                                              </p:val>
                                            </p:tav>
                                          </p:tavLst>
                                        </p:anim>
                                        <p:anim calcmode="lin" valueType="num">
                                          <p:cBhvr additive="base">
                                            <p:cTn id="12" dur="10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1000" fill="hold"/>
                                            <p:tgtEl>
                                              <p:spTgt spid="74"/>
                                            </p:tgtEl>
                                            <p:attrNameLst>
                                              <p:attrName>ppt_x</p:attrName>
                                            </p:attrNameLst>
                                          </p:cBhvr>
                                          <p:tavLst>
                                            <p:tav tm="0">
                                              <p:val>
                                                <p:strVal val="0-#ppt_w/2"/>
                                              </p:val>
                                            </p:tav>
                                            <p:tav tm="100000">
                                              <p:val>
                                                <p:strVal val="#ppt_x"/>
                                              </p:val>
                                            </p:tav>
                                          </p:tavLst>
                                        </p:anim>
                                        <p:anim calcmode="lin" valueType="num">
                                          <p:cBhvr additive="base">
                                            <p:cTn id="16" dur="1000" fill="hold"/>
                                            <p:tgtEl>
                                              <p:spTgt spid="7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5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1000" fill="hold"/>
                                            <p:tgtEl>
                                              <p:spTgt spid="53"/>
                                            </p:tgtEl>
                                            <p:attrNameLst>
                                              <p:attrName>ppt_x</p:attrName>
                                            </p:attrNameLst>
                                          </p:cBhvr>
                                          <p:tavLst>
                                            <p:tav tm="0">
                                              <p:val>
                                                <p:strVal val="0-#ppt_w/2"/>
                                              </p:val>
                                            </p:tav>
                                            <p:tav tm="100000">
                                              <p:val>
                                                <p:strVal val="#ppt_x"/>
                                              </p:val>
                                            </p:tav>
                                          </p:tavLst>
                                        </p:anim>
                                        <p:anim calcmode="lin" valueType="num">
                                          <p:cBhvr additive="base">
                                            <p:cTn id="20" dur="1000" fill="hold"/>
                                            <p:tgtEl>
                                              <p:spTgt spid="5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1000" fill="hold"/>
                                            <p:tgtEl>
                                              <p:spTgt spid="60"/>
                                            </p:tgtEl>
                                            <p:attrNameLst>
                                              <p:attrName>ppt_x</p:attrName>
                                            </p:attrNameLst>
                                          </p:cBhvr>
                                          <p:tavLst>
                                            <p:tav tm="0">
                                              <p:val>
                                                <p:strVal val="0-#ppt_w/2"/>
                                              </p:val>
                                            </p:tav>
                                            <p:tav tm="100000">
                                              <p:val>
                                                <p:strVal val="#ppt_x"/>
                                              </p:val>
                                            </p:tav>
                                          </p:tavLst>
                                        </p:anim>
                                        <p:anim calcmode="lin" valueType="num">
                                          <p:cBhvr additive="base">
                                            <p:cTn id="24" dur="1000" fill="hold"/>
                                            <p:tgtEl>
                                              <p:spTgt spid="6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50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1000" fill="hold"/>
                                            <p:tgtEl>
                                              <p:spTgt spid="67"/>
                                            </p:tgtEl>
                                            <p:attrNameLst>
                                              <p:attrName>ppt_x</p:attrName>
                                            </p:attrNameLst>
                                          </p:cBhvr>
                                          <p:tavLst>
                                            <p:tav tm="0">
                                              <p:val>
                                                <p:strVal val="0-#ppt_w/2"/>
                                              </p:val>
                                            </p:tav>
                                            <p:tav tm="100000">
                                              <p:val>
                                                <p:strVal val="#ppt_x"/>
                                              </p:val>
                                            </p:tav>
                                          </p:tavLst>
                                        </p:anim>
                                        <p:anim calcmode="lin" valueType="num">
                                          <p:cBhvr additive="base">
                                            <p:cTn id="28" dur="10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855424" y="370531"/>
            <a:ext cx="4481152" cy="383901"/>
            <a:chOff x="4470510" y="319593"/>
            <a:chExt cx="3235433" cy="383901"/>
          </a:xfrm>
        </p:grpSpPr>
        <p:sp>
          <p:nvSpPr>
            <p:cNvPr id="10" name="TextBox 9"/>
            <p:cNvSpPr txBox="1"/>
            <p:nvPr userDrawn="1"/>
          </p:nvSpPr>
          <p:spPr>
            <a:xfrm>
              <a:off x="5115958" y="334162"/>
              <a:ext cx="1944543" cy="369332"/>
            </a:xfrm>
            <a:prstGeom prst="rect">
              <a:avLst/>
            </a:prstGeom>
            <a:noFill/>
          </p:spPr>
          <p:txBody>
            <a:bodyPr wrap="none" rtlCol="0">
              <a:spAutoFit/>
            </a:bodyPr>
            <a:lstStyle/>
            <a:p>
              <a:pPr algn="ctr"/>
              <a:r>
                <a:rPr lang="en-US" spc="400" dirty="0">
                  <a:latin typeface="+mj-lt"/>
                </a:rPr>
                <a:t>INITIAL SOLUTION</a:t>
              </a:r>
              <a:endParaRPr lang="en-US" spc="400" dirty="0">
                <a:solidFill>
                  <a:schemeClr val="tx1"/>
                </a:solidFill>
                <a:latin typeface="+mj-lt"/>
              </a:endParaRPr>
            </a:p>
          </p:txBody>
        </p:sp>
        <p:sp>
          <p:nvSpPr>
            <p:cNvPr id="11" name="TextBox 10"/>
            <p:cNvSpPr txBox="1"/>
            <p:nvPr userDrawn="1"/>
          </p:nvSpPr>
          <p:spPr>
            <a:xfrm>
              <a:off x="4470510"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sp>
          <p:nvSpPr>
            <p:cNvPr id="12" name="TextBox 11"/>
            <p:cNvSpPr txBox="1"/>
            <p:nvPr userDrawn="1"/>
          </p:nvSpPr>
          <p:spPr>
            <a:xfrm>
              <a:off x="7277621"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grpSp>
      <p:sp>
        <p:nvSpPr>
          <p:cNvPr id="14" name="TextBox 13"/>
          <p:cNvSpPr txBox="1"/>
          <p:nvPr userDrawn="1"/>
        </p:nvSpPr>
        <p:spPr>
          <a:xfrm>
            <a:off x="4761243" y="1225084"/>
            <a:ext cx="6132848" cy="646331"/>
          </a:xfrm>
          <a:prstGeom prst="rect">
            <a:avLst/>
          </a:prstGeom>
          <a:noFill/>
        </p:spPr>
        <p:txBody>
          <a:bodyPr wrap="square" rtlCol="0">
            <a:spAutoFit/>
          </a:bodyPr>
          <a:lstStyle/>
          <a:p>
            <a:r>
              <a:rPr lang="en-US" sz="3600" b="1" dirty="0" err="1">
                <a:latin typeface="Titillium" panose="00000500000000000000" pitchFamily="50" charset="0"/>
              </a:rPr>
              <a:t>sentiENTERPRIZE</a:t>
            </a:r>
            <a:endParaRPr lang="en-US" sz="3600" b="1" dirty="0">
              <a:solidFill>
                <a:schemeClr val="accent2"/>
              </a:solidFill>
              <a:latin typeface="Titillium" panose="00000500000000000000" pitchFamily="50" charset="0"/>
            </a:endParaRPr>
          </a:p>
        </p:txBody>
      </p:sp>
      <p:sp>
        <p:nvSpPr>
          <p:cNvPr id="15" name="TextBox 14"/>
          <p:cNvSpPr txBox="1"/>
          <p:nvPr userDrawn="1"/>
        </p:nvSpPr>
        <p:spPr>
          <a:xfrm>
            <a:off x="4761243" y="2132092"/>
            <a:ext cx="6132848" cy="2947217"/>
          </a:xfrm>
          <a:prstGeom prst="rect">
            <a:avLst/>
          </a:prstGeom>
          <a:noFill/>
        </p:spPr>
        <p:txBody>
          <a:bodyPr wrap="square" rtlCol="0">
            <a:spAutoFit/>
          </a:bodyPr>
          <a:lstStyle/>
          <a:p>
            <a:pPr algn="just">
              <a:lnSpc>
                <a:spcPct val="130000"/>
              </a:lnSpc>
            </a:pPr>
            <a:r>
              <a:rPr lang="en-US" sz="1600" dirty="0" err="1">
                <a:solidFill>
                  <a:srgbClr val="000000"/>
                </a:solidFill>
                <a:ea typeface="Source Sans Pro" charset="0"/>
                <a:cs typeface="Source Sans Pro" charset="0"/>
              </a:rPr>
              <a:t>sentiENTERPRIZE</a:t>
            </a:r>
            <a:r>
              <a:rPr lang="en-US" sz="1600" dirty="0">
                <a:solidFill>
                  <a:srgbClr val="000000"/>
                </a:solidFill>
                <a:ea typeface="Source Sans Pro" charset="0"/>
                <a:cs typeface="Source Sans Pro" charset="0"/>
              </a:rPr>
              <a:t> addresses the aforementioned problems by centralizing the point-of-sale onto an Android tablet (much cheaper alternative) and automating inventory management. Using the inventory data, it would also be able to conduct demand prediction to assist suppliers and industry partners to maximize utility lower inventory costs and optimize cash flow.</a:t>
            </a:r>
          </a:p>
          <a:p>
            <a:pPr algn="just">
              <a:lnSpc>
                <a:spcPct val="130000"/>
              </a:lnSpc>
            </a:pPr>
            <a:endParaRPr lang="en-US" sz="1600" dirty="0">
              <a:solidFill>
                <a:srgbClr val="000000"/>
              </a:solidFill>
              <a:ea typeface="Source Sans Pro" charset="0"/>
              <a:cs typeface="Source Sans Pro" charset="0"/>
            </a:endParaRPr>
          </a:p>
          <a:p>
            <a:pPr algn="just">
              <a:lnSpc>
                <a:spcPct val="130000"/>
              </a:lnSpc>
            </a:pPr>
            <a:r>
              <a:rPr lang="en-US" sz="1600" dirty="0">
                <a:solidFill>
                  <a:srgbClr val="000000"/>
                </a:solidFill>
                <a:ea typeface="Source Sans Pro" charset="0"/>
                <a:cs typeface="Source Sans Pro" charset="0"/>
              </a:rPr>
              <a:t>A Telegram bot would also be developed as the front-facing interface used by customers to interact with the system.</a:t>
            </a:r>
          </a:p>
        </p:txBody>
      </p:sp>
      <p:pic>
        <p:nvPicPr>
          <p:cNvPr id="8" name="Picture Placeholder 7" descr="Icon&#10;&#10;Description automatically generated">
            <a:extLst>
              <a:ext uri="{FF2B5EF4-FFF2-40B4-BE49-F238E27FC236}">
                <a16:creationId xmlns:a16="http://schemas.microsoft.com/office/drawing/2014/main" id="{D8393A33-A7C9-41B9-8AE6-39A74106EDF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3441" t="-7797" r="-13138" b="-18782"/>
          <a:stretch/>
        </p:blipFill>
        <p:spPr>
          <a:xfrm>
            <a:off x="696532" y="1358495"/>
            <a:ext cx="3645500" cy="3645500"/>
          </a:xfrm>
        </p:spPr>
      </p:pic>
      <p:grpSp>
        <p:nvGrpSpPr>
          <p:cNvPr id="17" name="Group 16"/>
          <p:cNvGrpSpPr/>
          <p:nvPr/>
        </p:nvGrpSpPr>
        <p:grpSpPr>
          <a:xfrm rot="2700000">
            <a:off x="3287611" y="1500427"/>
            <a:ext cx="914400" cy="914400"/>
            <a:chOff x="2358572" y="1016001"/>
            <a:chExt cx="856342" cy="856342"/>
          </a:xfrm>
          <a:effectLst/>
        </p:grpSpPr>
        <p:cxnSp>
          <p:nvCxnSpPr>
            <p:cNvPr id="18" name="Straight Connector 17"/>
            <p:cNvCxnSpPr/>
            <p:nvPr/>
          </p:nvCxnSpPr>
          <p:spPr>
            <a:xfrm flipH="1">
              <a:off x="2786743" y="1016001"/>
              <a:ext cx="0" cy="856342"/>
            </a:xfrm>
            <a:prstGeom prst="line">
              <a:avLst/>
            </a:prstGeom>
            <a:ln w="254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2540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3493891" y="1994612"/>
            <a:ext cx="457200" cy="457200"/>
            <a:chOff x="2358572" y="1016001"/>
            <a:chExt cx="856342" cy="856342"/>
          </a:xfrm>
          <a:effectLst>
            <a:outerShdw blurRad="50800" dist="38100" dir="2700000" algn="tl" rotWithShape="0">
              <a:prstClr val="black">
                <a:alpha val="40000"/>
              </a:prstClr>
            </a:outerShdw>
          </a:effectLst>
        </p:grpSpPr>
        <p:cxnSp>
          <p:nvCxnSpPr>
            <p:cNvPr id="21" name="Straight Connector 2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338518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14:bounceEnd="60000">
                                          <p:cBhvr additive="base">
                                            <p:cTn id="11"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1+#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51722" y="797992"/>
            <a:ext cx="12283641" cy="5253133"/>
            <a:chOff x="950122" y="2075317"/>
            <a:chExt cx="12283641" cy="5253133"/>
          </a:xfrm>
        </p:grpSpPr>
        <p:sp>
          <p:nvSpPr>
            <p:cNvPr id="7" name="TextBox 6"/>
            <p:cNvSpPr txBox="1"/>
            <p:nvPr userDrawn="1"/>
          </p:nvSpPr>
          <p:spPr>
            <a:xfrm>
              <a:off x="950122" y="2075317"/>
              <a:ext cx="5044278" cy="646331"/>
            </a:xfrm>
            <a:prstGeom prst="rect">
              <a:avLst/>
            </a:prstGeom>
            <a:noFill/>
          </p:spPr>
          <p:txBody>
            <a:bodyPr wrap="square" rtlCol="0">
              <a:spAutoFit/>
            </a:bodyPr>
            <a:lstStyle/>
            <a:p>
              <a:r>
                <a:rPr lang="en-US" sz="3600" b="1" dirty="0">
                  <a:latin typeface="Titillium" panose="00000500000000000000" pitchFamily="50" charset="0"/>
                </a:rPr>
                <a:t>Intended </a:t>
              </a:r>
              <a:r>
                <a:rPr lang="en-US" sz="3600" b="1" dirty="0">
                  <a:solidFill>
                    <a:schemeClr val="accent5"/>
                  </a:solidFill>
                  <a:latin typeface="Titillium" panose="00000500000000000000" pitchFamily="50" charset="0"/>
                </a:rPr>
                <a:t>Features</a:t>
              </a:r>
            </a:p>
          </p:txBody>
        </p:sp>
        <p:sp>
          <p:nvSpPr>
            <p:cNvPr id="8" name="TextBox 7"/>
            <p:cNvSpPr txBox="1"/>
            <p:nvPr userDrawn="1"/>
          </p:nvSpPr>
          <p:spPr>
            <a:xfrm>
              <a:off x="8189484" y="6184932"/>
              <a:ext cx="5044279" cy="1143518"/>
            </a:xfrm>
            <a:prstGeom prst="rect">
              <a:avLst/>
            </a:prstGeom>
            <a:noFill/>
          </p:spPr>
          <p:txBody>
            <a:bodyPr wrap="square" rtlCol="0">
              <a:spAutoFit/>
            </a:bodyPr>
            <a:lstStyle/>
            <a:p>
              <a:pPr>
                <a:lnSpc>
                  <a:spcPct val="130000"/>
                </a:lnSpc>
              </a:pPr>
              <a:r>
                <a:rPr lang="en-US" dirty="0">
                  <a:solidFill>
                    <a:srgbClr val="000000"/>
                  </a:solidFill>
                  <a:ea typeface="Source Sans Pro" charset="0"/>
                  <a:cs typeface="Source Sans Pro" charset="0"/>
                </a:rPr>
                <a:t>Legend:</a:t>
              </a:r>
            </a:p>
            <a:p>
              <a:pPr marL="171450" indent="-171450">
                <a:lnSpc>
                  <a:spcPct val="130000"/>
                </a:lnSpc>
                <a:buFont typeface="Arial" panose="020B0604020202020204" pitchFamily="34" charset="0"/>
                <a:buChar char="•"/>
              </a:pPr>
              <a:r>
                <a:rPr lang="en-US" dirty="0">
                  <a:solidFill>
                    <a:srgbClr val="000000"/>
                  </a:solidFill>
                  <a:ea typeface="Source Sans Pro" charset="0"/>
                  <a:cs typeface="Source Sans Pro" charset="0"/>
                </a:rPr>
                <a:t>Essential Features</a:t>
              </a:r>
            </a:p>
            <a:p>
              <a:pPr marL="171450" indent="-171450">
                <a:lnSpc>
                  <a:spcPct val="130000"/>
                </a:lnSpc>
                <a:buFont typeface="Arial" panose="020B0604020202020204" pitchFamily="34" charset="0"/>
                <a:buChar char="•"/>
              </a:pPr>
              <a:r>
                <a:rPr lang="en-US" dirty="0">
                  <a:solidFill>
                    <a:schemeClr val="accent5"/>
                  </a:solidFill>
                  <a:ea typeface="Source Sans Pro" charset="0"/>
                  <a:cs typeface="Source Sans Pro" charset="0"/>
                </a:rPr>
                <a:t>Good-to-Haves</a:t>
              </a:r>
            </a:p>
          </p:txBody>
        </p:sp>
      </p:grpSp>
      <p:grpSp>
        <p:nvGrpSpPr>
          <p:cNvPr id="16" name="Group 15"/>
          <p:cNvGrpSpPr/>
          <p:nvPr/>
        </p:nvGrpSpPr>
        <p:grpSpPr>
          <a:xfrm>
            <a:off x="1096612" y="1738147"/>
            <a:ext cx="3756066" cy="879765"/>
            <a:chOff x="7223860" y="1309772"/>
            <a:chExt cx="3756066" cy="879765"/>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707886"/>
            </a:xfrm>
            <a:prstGeom prst="rect">
              <a:avLst/>
            </a:prstGeom>
            <a:noFill/>
          </p:spPr>
          <p:txBody>
            <a:bodyPr wrap="square" rtlCol="0">
              <a:spAutoFit/>
            </a:bodyPr>
            <a:lstStyle/>
            <a:p>
              <a:r>
                <a:rPr lang="en-US" sz="2000" b="1" dirty="0">
                  <a:solidFill>
                    <a:srgbClr val="000000"/>
                  </a:solidFill>
                  <a:latin typeface="Titillium" panose="00000500000000000000" pitchFamily="50" charset="0"/>
                </a:rPr>
                <a:t>Point of Sale (Android Tablet)</a:t>
              </a:r>
            </a:p>
          </p:txBody>
        </p:sp>
      </p:grpSp>
      <p:grpSp>
        <p:nvGrpSpPr>
          <p:cNvPr id="17" name="Group 16"/>
          <p:cNvGrpSpPr/>
          <p:nvPr/>
        </p:nvGrpSpPr>
        <p:grpSpPr>
          <a:xfrm>
            <a:off x="1096613" y="2901837"/>
            <a:ext cx="4018018" cy="822960"/>
            <a:chOff x="7223860" y="1309772"/>
            <a:chExt cx="4018018"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2912895" cy="400110"/>
            </a:xfrm>
            <a:prstGeom prst="rect">
              <a:avLst/>
            </a:prstGeom>
            <a:noFill/>
          </p:spPr>
          <p:txBody>
            <a:bodyPr wrap="square" rtlCol="0">
              <a:spAutoFit/>
            </a:bodyPr>
            <a:lstStyle/>
            <a:p>
              <a:r>
                <a:rPr lang="en-US" sz="2000" b="1" dirty="0">
                  <a:latin typeface="Titillium" panose="00000500000000000000" pitchFamily="50" charset="0"/>
                </a:rPr>
                <a:t>Inventory Management</a:t>
              </a:r>
              <a:endParaRPr lang="en-US" sz="2000" b="1" dirty="0">
                <a:solidFill>
                  <a:schemeClr val="accent2"/>
                </a:solidFill>
                <a:latin typeface="Titillium" panose="00000500000000000000" pitchFamily="50" charset="0"/>
              </a:endParaRPr>
            </a:p>
          </p:txBody>
        </p:sp>
      </p:grpSp>
      <p:grpSp>
        <p:nvGrpSpPr>
          <p:cNvPr id="24" name="Group 23"/>
          <p:cNvGrpSpPr/>
          <p:nvPr/>
        </p:nvGrpSpPr>
        <p:grpSpPr>
          <a:xfrm>
            <a:off x="1096613" y="5231094"/>
            <a:ext cx="4591399" cy="822960"/>
            <a:chOff x="7223860" y="1309772"/>
            <a:chExt cx="4591399" cy="822960"/>
          </a:xfrm>
        </p:grpSpPr>
        <p:grpSp>
          <p:nvGrpSpPr>
            <p:cNvPr id="25" name="Group 24"/>
            <p:cNvGrpSpPr/>
            <p:nvPr/>
          </p:nvGrpSpPr>
          <p:grpSpPr>
            <a:xfrm>
              <a:off x="7223860" y="130977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3"/>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8328982" y="1481651"/>
              <a:ext cx="3486277" cy="400110"/>
            </a:xfrm>
            <a:prstGeom prst="rect">
              <a:avLst/>
            </a:prstGeom>
            <a:noFill/>
          </p:spPr>
          <p:txBody>
            <a:bodyPr wrap="square" rtlCol="0">
              <a:spAutoFit/>
            </a:bodyPr>
            <a:lstStyle/>
            <a:p>
              <a:r>
                <a:rPr lang="en-US" sz="2000" b="1" dirty="0">
                  <a:solidFill>
                    <a:schemeClr val="accent5"/>
                  </a:solidFill>
                  <a:latin typeface="Titillium" panose="00000500000000000000" pitchFamily="50" charset="0"/>
                </a:rPr>
                <a:t>Telegram Bot</a:t>
              </a:r>
            </a:p>
          </p:txBody>
        </p:sp>
      </p:grpSp>
      <p:grpSp>
        <p:nvGrpSpPr>
          <p:cNvPr id="32" name="Group 31">
            <a:extLst>
              <a:ext uri="{FF2B5EF4-FFF2-40B4-BE49-F238E27FC236}">
                <a16:creationId xmlns:a16="http://schemas.microsoft.com/office/drawing/2014/main" id="{935AE65A-5D53-42EE-A544-BC1289ACC0F9}"/>
              </a:ext>
            </a:extLst>
          </p:cNvPr>
          <p:cNvGrpSpPr/>
          <p:nvPr/>
        </p:nvGrpSpPr>
        <p:grpSpPr>
          <a:xfrm>
            <a:off x="1096613" y="4072469"/>
            <a:ext cx="4018018" cy="822960"/>
            <a:chOff x="7223860" y="1309772"/>
            <a:chExt cx="4018018" cy="822960"/>
          </a:xfrm>
        </p:grpSpPr>
        <p:grpSp>
          <p:nvGrpSpPr>
            <p:cNvPr id="33" name="Group 32">
              <a:extLst>
                <a:ext uri="{FF2B5EF4-FFF2-40B4-BE49-F238E27FC236}">
                  <a16:creationId xmlns:a16="http://schemas.microsoft.com/office/drawing/2014/main" id="{F72B07C8-6D72-48CB-94E1-2BB8E9F3F16E}"/>
                </a:ext>
              </a:extLst>
            </p:cNvPr>
            <p:cNvGrpSpPr/>
            <p:nvPr/>
          </p:nvGrpSpPr>
          <p:grpSpPr>
            <a:xfrm>
              <a:off x="7223860" y="1309772"/>
              <a:ext cx="822960" cy="822960"/>
              <a:chOff x="6651430" y="1309772"/>
              <a:chExt cx="822960" cy="822960"/>
            </a:xfrm>
          </p:grpSpPr>
          <p:sp>
            <p:nvSpPr>
              <p:cNvPr id="35" name="Oval 34">
                <a:extLst>
                  <a:ext uri="{FF2B5EF4-FFF2-40B4-BE49-F238E27FC236}">
                    <a16:creationId xmlns:a16="http://schemas.microsoft.com/office/drawing/2014/main" id="{7B474561-E7D0-40F8-AACB-2D540924AC2A}"/>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A25CCE2-001E-43CD-9B5A-C20AD63EC71A}"/>
                  </a:ext>
                </a:extLst>
              </p:cNvPr>
              <p:cNvGrpSpPr/>
              <p:nvPr/>
            </p:nvGrpSpPr>
            <p:grpSpPr>
              <a:xfrm rot="2700000">
                <a:off x="6880029" y="1538371"/>
                <a:ext cx="365760" cy="365760"/>
                <a:chOff x="2358572" y="1016001"/>
                <a:chExt cx="856342" cy="856342"/>
              </a:xfrm>
              <a:effectLst/>
            </p:grpSpPr>
            <p:cxnSp>
              <p:nvCxnSpPr>
                <p:cNvPr id="37" name="Straight Connector 36">
                  <a:extLst>
                    <a:ext uri="{FF2B5EF4-FFF2-40B4-BE49-F238E27FC236}">
                      <a16:creationId xmlns:a16="http://schemas.microsoft.com/office/drawing/2014/main" id="{B52CDD4A-ADA7-4011-B266-6BE8251A051A}"/>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91ACB0C-3436-451B-86EB-CE0B2CD7E2BB}"/>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4" name="TextBox 33">
              <a:extLst>
                <a:ext uri="{FF2B5EF4-FFF2-40B4-BE49-F238E27FC236}">
                  <a16:creationId xmlns:a16="http://schemas.microsoft.com/office/drawing/2014/main" id="{0221334E-D156-4726-A35A-65003469F98E}"/>
                </a:ext>
              </a:extLst>
            </p:cNvPr>
            <p:cNvSpPr txBox="1"/>
            <p:nvPr/>
          </p:nvSpPr>
          <p:spPr>
            <a:xfrm>
              <a:off x="8328983" y="1481651"/>
              <a:ext cx="2912895" cy="400110"/>
            </a:xfrm>
            <a:prstGeom prst="rect">
              <a:avLst/>
            </a:prstGeom>
            <a:noFill/>
          </p:spPr>
          <p:txBody>
            <a:bodyPr wrap="square" rtlCol="0">
              <a:spAutoFit/>
            </a:bodyPr>
            <a:lstStyle/>
            <a:p>
              <a:r>
                <a:rPr lang="en-US" sz="2000" b="1" dirty="0">
                  <a:latin typeface="Titillium" panose="00000500000000000000" pitchFamily="50" charset="0"/>
                </a:rPr>
                <a:t>Demand Prediction</a:t>
              </a:r>
              <a:endParaRPr lang="en-US" sz="2000" b="1" dirty="0">
                <a:solidFill>
                  <a:schemeClr val="accent2"/>
                </a:solidFill>
                <a:latin typeface="Titillium" panose="00000500000000000000" pitchFamily="50" charset="0"/>
              </a:endParaRPr>
            </a:p>
          </p:txBody>
        </p:sp>
      </p:grpSp>
      <p:pic>
        <p:nvPicPr>
          <p:cNvPr id="3" name="Graphic 2">
            <a:extLst>
              <a:ext uri="{FF2B5EF4-FFF2-40B4-BE49-F238E27FC236}">
                <a16:creationId xmlns:a16="http://schemas.microsoft.com/office/drawing/2014/main" id="{FA3935E9-6A5F-4F7C-9590-A2FB8680A38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931" y="1804436"/>
            <a:ext cx="1647349" cy="1923807"/>
          </a:xfrm>
          <a:prstGeom prst="rect">
            <a:avLst/>
          </a:prstGeom>
        </p:spPr>
      </p:pic>
      <p:pic>
        <p:nvPicPr>
          <p:cNvPr id="46" name="Graphic 45">
            <a:extLst>
              <a:ext uri="{FF2B5EF4-FFF2-40B4-BE49-F238E27FC236}">
                <a16:creationId xmlns:a16="http://schemas.microsoft.com/office/drawing/2014/main" id="{385259EE-78D8-42BB-89E1-9EB248CBDF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52678" y="4345865"/>
            <a:ext cx="2913856" cy="1923807"/>
          </a:xfrm>
          <a:prstGeom prst="rect">
            <a:avLst/>
          </a:prstGeom>
        </p:spPr>
      </p:pic>
    </p:spTree>
    <p:extLst>
      <p:ext uri="{BB962C8B-B14F-4D97-AF65-F5344CB8AC3E}">
        <p14:creationId xmlns:p14="http://schemas.microsoft.com/office/powerpoint/2010/main" val="279071122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2"/>
                                            </p:tgtEl>
                                            <p:attrNameLst>
                                              <p:attrName>style.visibility</p:attrName>
                                            </p:attrNameLst>
                                          </p:cBhvr>
                                          <p:to>
                                            <p:strVal val="visible"/>
                                          </p:to>
                                        </p:set>
                                        <p:anim calcmode="lin" valueType="num" p14:bounceEnd="60000">
                                          <p:cBhvr additive="base">
                                            <p:cTn id="15" dur="1000" fill="hold"/>
                                            <p:tgtEl>
                                              <p:spTgt spid="32"/>
                                            </p:tgtEl>
                                            <p:attrNameLst>
                                              <p:attrName>ppt_x</p:attrName>
                                            </p:attrNameLst>
                                          </p:cBhvr>
                                          <p:tavLst>
                                            <p:tav tm="0">
                                              <p:val>
                                                <p:strVal val="0-#ppt_w/2"/>
                                              </p:val>
                                            </p:tav>
                                            <p:tav tm="100000">
                                              <p:val>
                                                <p:strVal val="#ppt_x"/>
                                              </p:val>
                                            </p:tav>
                                          </p:tavLst>
                                        </p:anim>
                                        <p:anim calcmode="lin" valueType="num" p14:bounceEnd="60000">
                                          <p:cBhvr additive="base">
                                            <p:cTn id="16" dur="10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60000">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14:bounceEnd="60000">
                                          <p:cBhvr additive="base">
                                            <p:cTn id="19" dur="10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2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0-#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000" fill="hold"/>
                                            <p:tgtEl>
                                              <p:spTgt spid="32"/>
                                            </p:tgtEl>
                                            <p:attrNameLst>
                                              <p:attrName>ppt_x</p:attrName>
                                            </p:attrNameLst>
                                          </p:cBhvr>
                                          <p:tavLst>
                                            <p:tav tm="0">
                                              <p:val>
                                                <p:strVal val="0-#ppt_w/2"/>
                                              </p:val>
                                            </p:tav>
                                            <p:tav tm="100000">
                                              <p:val>
                                                <p:strVal val="#ppt_x"/>
                                              </p:val>
                                            </p:tav>
                                          </p:tavLst>
                                        </p:anim>
                                        <p:anim calcmode="lin" valueType="num">
                                          <p:cBhvr additive="base">
                                            <p:cTn id="16" dur="10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0-#ppt_w/2"/>
                                              </p:val>
                                            </p:tav>
                                            <p:tav tm="100000">
                                              <p:val>
                                                <p:strVal val="#ppt_x"/>
                                              </p:val>
                                            </p:tav>
                                          </p:tavLst>
                                        </p:anim>
                                        <p:anim calcmode="lin" valueType="num">
                                          <p:cBhvr additive="base">
                                            <p:cTn id="2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12BD01E-2689-4595-95BA-5F5760EE435B}"/>
              </a:ext>
            </a:extLst>
          </p:cNvPr>
          <p:cNvPicPr>
            <a:picLocks noGrp="1" noChangeAspect="1"/>
          </p:cNvPicPr>
          <p:nvPr>
            <p:ph type="pic" sz="quarter" idx="11"/>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549" r="-9549"/>
          <a:stretch/>
        </p:blipFill>
        <p:spPr>
          <a:xfrm>
            <a:off x="2346279" y="550863"/>
            <a:ext cx="3267118" cy="2743199"/>
          </a:xfrm>
        </p:spPr>
      </p:pic>
      <p:pic>
        <p:nvPicPr>
          <p:cNvPr id="27" name="Picture Placeholder 26">
            <a:extLst>
              <a:ext uri="{FF2B5EF4-FFF2-40B4-BE49-F238E27FC236}">
                <a16:creationId xmlns:a16="http://schemas.microsoft.com/office/drawing/2014/main" id="{7816E9A1-723B-401E-8D2C-F7CBEA317A8F}"/>
              </a:ext>
            </a:extLst>
          </p:cNvPr>
          <p:cNvPicPr>
            <a:picLocks noGrp="1" noChangeAspect="1"/>
          </p:cNvPicPr>
          <p:nvPr>
            <p:ph type="pic" sz="quarter" idx="12"/>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9549" r="-9549"/>
          <a:stretch/>
        </p:blipFill>
        <p:spPr>
          <a:xfrm>
            <a:off x="6578605" y="550863"/>
            <a:ext cx="3267075" cy="2743200"/>
          </a:xfrm>
        </p:spPr>
      </p:pic>
      <p:sp>
        <p:nvSpPr>
          <p:cNvPr id="12" name="Rectangle 11"/>
          <p:cNvSpPr/>
          <p:nvPr/>
        </p:nvSpPr>
        <p:spPr>
          <a:xfrm>
            <a:off x="2346278" y="329406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6578564"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2903015" y="3500606"/>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Backend</a:t>
            </a:r>
          </a:p>
        </p:txBody>
      </p:sp>
      <p:sp>
        <p:nvSpPr>
          <p:cNvPr id="17" name="Title 1"/>
          <p:cNvSpPr txBox="1">
            <a:spLocks/>
          </p:cNvSpPr>
          <p:nvPr/>
        </p:nvSpPr>
        <p:spPr>
          <a:xfrm>
            <a:off x="7135301" y="3501284"/>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Frontend</a:t>
            </a:r>
          </a:p>
        </p:txBody>
      </p:sp>
      <p:grpSp>
        <p:nvGrpSpPr>
          <p:cNvPr id="20" name="Group 19"/>
          <p:cNvGrpSpPr/>
          <p:nvPr/>
        </p:nvGrpSpPr>
        <p:grpSpPr>
          <a:xfrm>
            <a:off x="2565067" y="4517255"/>
            <a:ext cx="2829536" cy="1772605"/>
            <a:chOff x="742708" y="4517935"/>
            <a:chExt cx="2829536" cy="1772605"/>
          </a:xfrm>
        </p:grpSpPr>
        <p:sp>
          <p:nvSpPr>
            <p:cNvPr id="18" name="Title 1"/>
            <p:cNvSpPr txBox="1">
              <a:spLocks/>
            </p:cNvSpPr>
            <p:nvPr/>
          </p:nvSpPr>
          <p:spPr>
            <a:xfrm>
              <a:off x="742708" y="4517935"/>
              <a:ext cx="2829536"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200" dirty="0">
                  <a:solidFill>
                    <a:srgbClr val="000000"/>
                  </a:solidFill>
                  <a:latin typeface="+mn-lt"/>
                </a:rPr>
                <a:t>Analysis &amp; Database</a:t>
              </a:r>
            </a:p>
          </p:txBody>
        </p:sp>
        <p:sp>
          <p:nvSpPr>
            <p:cNvPr id="19" name="TextBox 18"/>
            <p:cNvSpPr txBox="1"/>
            <p:nvPr/>
          </p:nvSpPr>
          <p:spPr>
            <a:xfrm>
              <a:off x="742708" y="5100534"/>
              <a:ext cx="2829536" cy="1190006"/>
            </a:xfrm>
            <a:prstGeom prst="rect">
              <a:avLst/>
            </a:prstGeom>
            <a:noFill/>
          </p:spPr>
          <p:txBody>
            <a:bodyPr wrap="square" rtlCol="0">
              <a:spAutoFit/>
            </a:bodyPr>
            <a:lstStyle/>
            <a:p>
              <a:pPr algn="ctr">
                <a:lnSpc>
                  <a:spcPct val="130000"/>
                </a:lnSpc>
              </a:pPr>
              <a:r>
                <a:rPr lang="en-US" sz="1400" dirty="0">
                  <a:solidFill>
                    <a:srgbClr val="000000"/>
                  </a:solidFill>
                  <a:ea typeface="Source Sans Pro" charset="0"/>
                  <a:cs typeface="Source Sans Pro" charset="0"/>
                </a:rPr>
                <a:t>Store data points either locally or on the cloud and execute predictive analysis on the data to predict demand.</a:t>
              </a:r>
            </a:p>
          </p:txBody>
        </p:sp>
      </p:grpSp>
      <p:grpSp>
        <p:nvGrpSpPr>
          <p:cNvPr id="24" name="Group 23"/>
          <p:cNvGrpSpPr/>
          <p:nvPr/>
        </p:nvGrpSpPr>
        <p:grpSpPr>
          <a:xfrm>
            <a:off x="6797348" y="4517935"/>
            <a:ext cx="2829536" cy="1492528"/>
            <a:chOff x="742708" y="4517935"/>
            <a:chExt cx="2829536" cy="1492528"/>
          </a:xfrm>
        </p:grpSpPr>
        <p:sp>
          <p:nvSpPr>
            <p:cNvPr id="25" name="Title 1"/>
            <p:cNvSpPr txBox="1">
              <a:spLocks/>
            </p:cNvSpPr>
            <p:nvPr/>
          </p:nvSpPr>
          <p:spPr>
            <a:xfrm>
              <a:off x="972744" y="4517935"/>
              <a:ext cx="2385392"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200" dirty="0">
                  <a:solidFill>
                    <a:srgbClr val="000000"/>
                  </a:solidFill>
                  <a:latin typeface="+mn-lt"/>
                </a:rPr>
                <a:t>Dashboard &amp; User Input</a:t>
              </a:r>
            </a:p>
          </p:txBody>
        </p:sp>
        <p:sp>
          <p:nvSpPr>
            <p:cNvPr id="26" name="TextBox 25"/>
            <p:cNvSpPr txBox="1"/>
            <p:nvPr/>
          </p:nvSpPr>
          <p:spPr>
            <a:xfrm>
              <a:off x="742708" y="5100534"/>
              <a:ext cx="2829536" cy="909929"/>
            </a:xfrm>
            <a:prstGeom prst="rect">
              <a:avLst/>
            </a:prstGeom>
            <a:noFill/>
          </p:spPr>
          <p:txBody>
            <a:bodyPr wrap="square" rtlCol="0">
              <a:spAutoFit/>
            </a:bodyPr>
            <a:lstStyle/>
            <a:p>
              <a:pPr algn="ctr">
                <a:lnSpc>
                  <a:spcPct val="130000"/>
                </a:lnSpc>
              </a:pPr>
              <a:r>
                <a:rPr lang="en-US" sz="1400" dirty="0">
                  <a:solidFill>
                    <a:srgbClr val="000000"/>
                  </a:solidFill>
                  <a:ea typeface="Source Sans Pro" charset="0"/>
                  <a:cs typeface="Source Sans Pro" charset="0"/>
                </a:rPr>
                <a:t>Beautiful &amp; functional user interface to serve both suppliers and customers.</a:t>
              </a:r>
            </a:p>
          </p:txBody>
        </p:sp>
      </p:grpSp>
    </p:spTree>
    <p:extLst>
      <p:ext uri="{BB962C8B-B14F-4D97-AF65-F5344CB8AC3E}">
        <p14:creationId xmlns:p14="http://schemas.microsoft.com/office/powerpoint/2010/main" val="2033439188"/>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74667">
                                          <p:cBhvr additive="base">
                                            <p:cTn id="7" dur="1250" fill="hold"/>
                                            <p:tgtEl>
                                              <p:spTgt spid="20"/>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14:bounceEnd="74667">
                                          <p:cBhvr additive="base">
                                            <p:cTn id="11" dur="1250" fill="hold"/>
                                            <p:tgtEl>
                                              <p:spTgt spid="24"/>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250" fill="hold"/>
                                            <p:tgtEl>
                                              <p:spTgt spid="24"/>
                                            </p:tgtEl>
                                            <p:attrNameLst>
                                              <p:attrName>ppt_x</p:attrName>
                                            </p:attrNameLst>
                                          </p:cBhvr>
                                          <p:tavLst>
                                            <p:tav tm="0">
                                              <p:val>
                                                <p:strVal val="1+#ppt_w/2"/>
                                              </p:val>
                                            </p:tav>
                                            <p:tav tm="100000">
                                              <p:val>
                                                <p:strVal val="#ppt_x"/>
                                              </p:val>
                                            </p:tav>
                                          </p:tavLst>
                                        </p:anim>
                                        <p:anim calcmode="lin" valueType="num">
                                          <p:cBhvr additive="base">
                                            <p:cTn id="12"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37207" y="1966252"/>
            <a:ext cx="5044279" cy="1651583"/>
            <a:chOff x="950121" y="2648423"/>
            <a:chExt cx="5044279" cy="1651583"/>
          </a:xfrm>
        </p:grpSpPr>
        <p:sp>
          <p:nvSpPr>
            <p:cNvPr id="7" name="TextBox 6"/>
            <p:cNvSpPr txBox="1"/>
            <p:nvPr userDrawn="1"/>
          </p:nvSpPr>
          <p:spPr>
            <a:xfrm>
              <a:off x="950122" y="2648423"/>
              <a:ext cx="5044278" cy="646331"/>
            </a:xfrm>
            <a:prstGeom prst="rect">
              <a:avLst/>
            </a:prstGeom>
            <a:noFill/>
          </p:spPr>
          <p:txBody>
            <a:bodyPr wrap="square" rtlCol="0">
              <a:spAutoFit/>
            </a:bodyPr>
            <a:lstStyle/>
            <a:p>
              <a:r>
                <a:rPr lang="en-US" sz="3600" b="1" dirty="0">
                  <a:solidFill>
                    <a:schemeClr val="accent5"/>
                  </a:solidFill>
                  <a:latin typeface="Titillium" panose="00000500000000000000" pitchFamily="50" charset="0"/>
                </a:rPr>
                <a:t>Technologies</a:t>
              </a:r>
              <a:r>
                <a:rPr lang="en-US" sz="3600" b="1" dirty="0">
                  <a:solidFill>
                    <a:schemeClr val="accent2"/>
                  </a:solidFill>
                  <a:latin typeface="Titillium" panose="00000500000000000000" pitchFamily="50" charset="0"/>
                </a:rPr>
                <a:t> </a:t>
              </a:r>
              <a:r>
                <a:rPr lang="en-US" sz="3600" b="1" dirty="0">
                  <a:solidFill>
                    <a:srgbClr val="000000"/>
                  </a:solidFill>
                  <a:latin typeface="Titillium" panose="00000500000000000000" pitchFamily="50" charset="0"/>
                </a:rPr>
                <a:t>Used</a:t>
              </a:r>
            </a:p>
          </p:txBody>
        </p:sp>
        <p:sp>
          <p:nvSpPr>
            <p:cNvPr id="8" name="TextBox 7"/>
            <p:cNvSpPr txBox="1"/>
            <p:nvPr userDrawn="1"/>
          </p:nvSpPr>
          <p:spPr>
            <a:xfrm>
              <a:off x="950121" y="4005374"/>
              <a:ext cx="5044279" cy="294632"/>
            </a:xfrm>
            <a:prstGeom prst="rect">
              <a:avLst/>
            </a:prstGeom>
            <a:noFill/>
          </p:spPr>
          <p:txBody>
            <a:bodyPr wrap="square" rtlCol="0">
              <a:spAutoFit/>
            </a:bodyPr>
            <a:lstStyle/>
            <a:p>
              <a:pPr>
                <a:lnSpc>
                  <a:spcPct val="130000"/>
                </a:lnSpc>
              </a:pPr>
              <a:endParaRPr lang="en-US" sz="1100" dirty="0">
                <a:solidFill>
                  <a:schemeClr val="tx1">
                    <a:alpha val="60000"/>
                  </a:schemeClr>
                </a:solidFill>
                <a:ea typeface="Source Sans Pro" charset="0"/>
                <a:cs typeface="Source Sans Pro" charset="0"/>
              </a:endParaRPr>
            </a:p>
          </p:txBody>
        </p:sp>
      </p:grpSp>
      <p:grpSp>
        <p:nvGrpSpPr>
          <p:cNvPr id="16" name="Group 15"/>
          <p:cNvGrpSpPr/>
          <p:nvPr/>
        </p:nvGrpSpPr>
        <p:grpSpPr>
          <a:xfrm>
            <a:off x="7136774" y="794867"/>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461665"/>
            </a:xfrm>
            <a:prstGeom prst="rect">
              <a:avLst/>
            </a:prstGeom>
            <a:noFill/>
          </p:spPr>
          <p:txBody>
            <a:bodyPr wrap="square" rtlCol="0">
              <a:spAutoFit/>
            </a:bodyPr>
            <a:lstStyle/>
            <a:p>
              <a:r>
                <a:rPr lang="en-US" sz="2400" b="1" dirty="0">
                  <a:solidFill>
                    <a:srgbClr val="000000"/>
                  </a:solidFill>
                  <a:latin typeface="Titillium" panose="00000500000000000000" pitchFamily="50" charset="0"/>
                </a:rPr>
                <a:t>Android API</a:t>
              </a:r>
            </a:p>
          </p:txBody>
        </p:sp>
      </p:grpSp>
      <p:grpSp>
        <p:nvGrpSpPr>
          <p:cNvPr id="17" name="Group 16"/>
          <p:cNvGrpSpPr/>
          <p:nvPr/>
        </p:nvGrpSpPr>
        <p:grpSpPr>
          <a:xfrm>
            <a:off x="7136774" y="1966252"/>
            <a:ext cx="4018018" cy="822960"/>
            <a:chOff x="7223860" y="1309772"/>
            <a:chExt cx="4018018"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2912895" cy="461665"/>
            </a:xfrm>
            <a:prstGeom prst="rect">
              <a:avLst/>
            </a:prstGeom>
            <a:noFill/>
          </p:spPr>
          <p:txBody>
            <a:bodyPr wrap="square" rtlCol="0">
              <a:spAutoFit/>
            </a:bodyPr>
            <a:lstStyle/>
            <a:p>
              <a:r>
                <a:rPr lang="en-US" sz="2400" b="1" dirty="0">
                  <a:solidFill>
                    <a:srgbClr val="000000"/>
                  </a:solidFill>
                  <a:latin typeface="Titillium" panose="00000500000000000000" pitchFamily="50" charset="0"/>
                </a:rPr>
                <a:t>Java</a:t>
              </a:r>
            </a:p>
          </p:txBody>
        </p:sp>
      </p:grpSp>
      <p:grpSp>
        <p:nvGrpSpPr>
          <p:cNvPr id="24" name="Group 23"/>
          <p:cNvGrpSpPr/>
          <p:nvPr/>
        </p:nvGrpSpPr>
        <p:grpSpPr>
          <a:xfrm>
            <a:off x="7136774" y="4426172"/>
            <a:ext cx="4591399" cy="822960"/>
            <a:chOff x="7223860" y="1309772"/>
            <a:chExt cx="4591399" cy="822960"/>
          </a:xfrm>
        </p:grpSpPr>
        <p:grpSp>
          <p:nvGrpSpPr>
            <p:cNvPr id="25" name="Group 24"/>
            <p:cNvGrpSpPr/>
            <p:nvPr/>
          </p:nvGrpSpPr>
          <p:grpSpPr>
            <a:xfrm>
              <a:off x="7223860" y="130977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2"/>
                  <a:ext cx="0" cy="856342"/>
                </a:xfrm>
                <a:prstGeom prst="line">
                  <a:avLst/>
                </a:prstGeom>
                <a:ln w="9525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8328982" y="1481651"/>
              <a:ext cx="3486277" cy="461665"/>
            </a:xfrm>
            <a:prstGeom prst="rect">
              <a:avLst/>
            </a:prstGeom>
            <a:noFill/>
          </p:spPr>
          <p:txBody>
            <a:bodyPr wrap="square" rtlCol="0">
              <a:spAutoFit/>
            </a:bodyPr>
            <a:lstStyle/>
            <a:p>
              <a:r>
                <a:rPr lang="en-US" sz="2400" b="1" dirty="0" err="1">
                  <a:solidFill>
                    <a:schemeClr val="accent5"/>
                  </a:solidFill>
                  <a:latin typeface="Titillium" panose="00000500000000000000" pitchFamily="50" charset="0"/>
                </a:rPr>
                <a:t>MLlib</a:t>
              </a:r>
              <a:r>
                <a:rPr lang="en-US" sz="2400" b="1" dirty="0">
                  <a:solidFill>
                    <a:schemeClr val="accent5"/>
                  </a:solidFill>
                  <a:latin typeface="Titillium" panose="00000500000000000000" pitchFamily="50" charset="0"/>
                </a:rPr>
                <a:t> (Apache Spark)</a:t>
              </a:r>
            </a:p>
          </p:txBody>
        </p:sp>
      </p:grpSp>
      <p:grpSp>
        <p:nvGrpSpPr>
          <p:cNvPr id="31" name="Group 30">
            <a:extLst>
              <a:ext uri="{FF2B5EF4-FFF2-40B4-BE49-F238E27FC236}">
                <a16:creationId xmlns:a16="http://schemas.microsoft.com/office/drawing/2014/main" id="{B631FB75-9391-4155-A9B4-E831E6EF283D}"/>
              </a:ext>
            </a:extLst>
          </p:cNvPr>
          <p:cNvGrpSpPr/>
          <p:nvPr/>
        </p:nvGrpSpPr>
        <p:grpSpPr>
          <a:xfrm>
            <a:off x="7136774" y="3196212"/>
            <a:ext cx="4018018" cy="822960"/>
            <a:chOff x="7223860" y="1309772"/>
            <a:chExt cx="4018018" cy="822960"/>
          </a:xfrm>
        </p:grpSpPr>
        <p:grpSp>
          <p:nvGrpSpPr>
            <p:cNvPr id="32" name="Group 31">
              <a:extLst>
                <a:ext uri="{FF2B5EF4-FFF2-40B4-BE49-F238E27FC236}">
                  <a16:creationId xmlns:a16="http://schemas.microsoft.com/office/drawing/2014/main" id="{1026CBFB-21FE-441A-AD36-415E7DC97204}"/>
                </a:ext>
              </a:extLst>
            </p:cNvPr>
            <p:cNvGrpSpPr/>
            <p:nvPr/>
          </p:nvGrpSpPr>
          <p:grpSpPr>
            <a:xfrm>
              <a:off x="7223860" y="1309772"/>
              <a:ext cx="822960" cy="822960"/>
              <a:chOff x="6651430" y="1309772"/>
              <a:chExt cx="822960" cy="822960"/>
            </a:xfrm>
          </p:grpSpPr>
          <p:sp>
            <p:nvSpPr>
              <p:cNvPr id="34" name="Oval 33">
                <a:extLst>
                  <a:ext uri="{FF2B5EF4-FFF2-40B4-BE49-F238E27FC236}">
                    <a16:creationId xmlns:a16="http://schemas.microsoft.com/office/drawing/2014/main" id="{3FC1A9BE-5EE2-4618-B47C-261F9FC1DC87}"/>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A35A6F9-275E-4D4D-AD3E-590CBFC24683}"/>
                  </a:ext>
                </a:extLst>
              </p:cNvPr>
              <p:cNvGrpSpPr/>
              <p:nvPr/>
            </p:nvGrpSpPr>
            <p:grpSpPr>
              <a:xfrm rot="2700000">
                <a:off x="6880029" y="1538371"/>
                <a:ext cx="365760" cy="365760"/>
                <a:chOff x="2358572" y="1016001"/>
                <a:chExt cx="856342" cy="856342"/>
              </a:xfrm>
              <a:effectLst/>
            </p:grpSpPr>
            <p:cxnSp>
              <p:nvCxnSpPr>
                <p:cNvPr id="36" name="Straight Connector 35">
                  <a:extLst>
                    <a:ext uri="{FF2B5EF4-FFF2-40B4-BE49-F238E27FC236}">
                      <a16:creationId xmlns:a16="http://schemas.microsoft.com/office/drawing/2014/main" id="{173CDEE8-95A4-4E14-88A8-825FE2BE86B3}"/>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7762FB-0124-454C-89FC-8F4DE03066EE}"/>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3" name="TextBox 32">
              <a:extLst>
                <a:ext uri="{FF2B5EF4-FFF2-40B4-BE49-F238E27FC236}">
                  <a16:creationId xmlns:a16="http://schemas.microsoft.com/office/drawing/2014/main" id="{A622B6A1-60CF-40CD-8E3C-C5D61B4B6504}"/>
                </a:ext>
              </a:extLst>
            </p:cNvPr>
            <p:cNvSpPr txBox="1"/>
            <p:nvPr/>
          </p:nvSpPr>
          <p:spPr>
            <a:xfrm>
              <a:off x="8328983" y="1481651"/>
              <a:ext cx="2912895" cy="461665"/>
            </a:xfrm>
            <a:prstGeom prst="rect">
              <a:avLst/>
            </a:prstGeom>
            <a:noFill/>
          </p:spPr>
          <p:txBody>
            <a:bodyPr wrap="square" rtlCol="0">
              <a:spAutoFit/>
            </a:bodyPr>
            <a:lstStyle/>
            <a:p>
              <a:r>
                <a:rPr lang="en-US" sz="2400" b="1" dirty="0">
                  <a:solidFill>
                    <a:srgbClr val="000000"/>
                  </a:solidFill>
                  <a:latin typeface="Titillium" panose="00000500000000000000" pitchFamily="50" charset="0"/>
                </a:rPr>
                <a:t>Firebase</a:t>
              </a:r>
            </a:p>
          </p:txBody>
        </p:sp>
      </p:grpSp>
      <p:sp>
        <p:nvSpPr>
          <p:cNvPr id="38" name="TextBox 37">
            <a:extLst>
              <a:ext uri="{FF2B5EF4-FFF2-40B4-BE49-F238E27FC236}">
                <a16:creationId xmlns:a16="http://schemas.microsoft.com/office/drawing/2014/main" id="{C0C1FC7A-91B5-4795-A255-2CA027AFC265}"/>
              </a:ext>
            </a:extLst>
          </p:cNvPr>
          <p:cNvSpPr txBox="1"/>
          <p:nvPr/>
        </p:nvSpPr>
        <p:spPr>
          <a:xfrm>
            <a:off x="1037206" y="4105614"/>
            <a:ext cx="5044279" cy="1143518"/>
          </a:xfrm>
          <a:prstGeom prst="rect">
            <a:avLst/>
          </a:prstGeom>
          <a:noFill/>
        </p:spPr>
        <p:txBody>
          <a:bodyPr wrap="square" rtlCol="0">
            <a:spAutoFit/>
          </a:bodyPr>
          <a:lstStyle/>
          <a:p>
            <a:pPr>
              <a:lnSpc>
                <a:spcPct val="130000"/>
              </a:lnSpc>
            </a:pPr>
            <a:r>
              <a:rPr lang="en-US" dirty="0">
                <a:solidFill>
                  <a:srgbClr val="000000"/>
                </a:solidFill>
                <a:ea typeface="Source Sans Pro" charset="0"/>
                <a:cs typeface="Source Sans Pro" charset="0"/>
              </a:rPr>
              <a:t>Legend:</a:t>
            </a:r>
          </a:p>
          <a:p>
            <a:pPr marL="171450" indent="-171450">
              <a:lnSpc>
                <a:spcPct val="130000"/>
              </a:lnSpc>
              <a:buFont typeface="Arial" panose="020B0604020202020204" pitchFamily="34" charset="0"/>
              <a:buChar char="•"/>
            </a:pPr>
            <a:r>
              <a:rPr lang="en-US" dirty="0">
                <a:solidFill>
                  <a:srgbClr val="000000"/>
                </a:solidFill>
                <a:ea typeface="Source Sans Pro" charset="0"/>
                <a:cs typeface="Source Sans Pro" charset="0"/>
              </a:rPr>
              <a:t>Necessary</a:t>
            </a:r>
          </a:p>
          <a:p>
            <a:pPr marL="171450" indent="-171450">
              <a:lnSpc>
                <a:spcPct val="130000"/>
              </a:lnSpc>
              <a:buFont typeface="Arial" panose="020B0604020202020204" pitchFamily="34" charset="0"/>
              <a:buChar char="•"/>
            </a:pPr>
            <a:r>
              <a:rPr lang="en-US" dirty="0">
                <a:solidFill>
                  <a:schemeClr val="accent5"/>
                </a:solidFill>
                <a:ea typeface="Source Sans Pro" charset="0"/>
                <a:cs typeface="Source Sans Pro" charset="0"/>
              </a:rPr>
              <a:t>Optional</a:t>
            </a:r>
          </a:p>
        </p:txBody>
      </p:sp>
    </p:spTree>
    <p:extLst>
      <p:ext uri="{BB962C8B-B14F-4D97-AF65-F5344CB8AC3E}">
        <p14:creationId xmlns:p14="http://schemas.microsoft.com/office/powerpoint/2010/main" val="311618637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75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50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1+#ppt_w/2"/>
                                              </p:val>
                                            </p:tav>
                                            <p:tav tm="100000">
                                              <p:val>
                                                <p:strVal val="#ppt_x"/>
                                              </p:val>
                                            </p:tav>
                                          </p:tavLst>
                                        </p:anim>
                                        <p:anim calcmode="lin" valueType="num">
                                          <p:cBhvr additive="base">
                                            <p:cTn id="2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Graphical user interface, text, application&#10;&#10;Description automatically generated">
            <a:extLst>
              <a:ext uri="{FF2B5EF4-FFF2-40B4-BE49-F238E27FC236}">
                <a16:creationId xmlns:a16="http://schemas.microsoft.com/office/drawing/2014/main" id="{F21ED38C-FE25-477D-BDAB-8615895F59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05" r="158" b="3217"/>
          <a:stretch/>
        </p:blipFill>
        <p:spPr>
          <a:xfrm>
            <a:off x="323385" y="1928504"/>
            <a:ext cx="11545229" cy="4003946"/>
          </a:xfrm>
        </p:spPr>
      </p:pic>
      <p:sp>
        <p:nvSpPr>
          <p:cNvPr id="4" name="TextBox 3">
            <a:extLst>
              <a:ext uri="{FF2B5EF4-FFF2-40B4-BE49-F238E27FC236}">
                <a16:creationId xmlns:a16="http://schemas.microsoft.com/office/drawing/2014/main" id="{3B472E88-7107-458E-AC4F-47C780230D90}"/>
              </a:ext>
            </a:extLst>
          </p:cNvPr>
          <p:cNvSpPr txBox="1"/>
          <p:nvPr/>
        </p:nvSpPr>
        <p:spPr>
          <a:xfrm>
            <a:off x="323385" y="1046834"/>
            <a:ext cx="3210274" cy="646331"/>
          </a:xfrm>
          <a:prstGeom prst="rect">
            <a:avLst/>
          </a:prstGeom>
          <a:noFill/>
        </p:spPr>
        <p:txBody>
          <a:bodyPr wrap="square" rtlCol="0">
            <a:spAutoFit/>
          </a:bodyPr>
          <a:lstStyle/>
          <a:p>
            <a:r>
              <a:rPr lang="en-US" sz="3600" b="1" dirty="0"/>
              <a:t>Gantt Chart</a:t>
            </a:r>
          </a:p>
        </p:txBody>
      </p:sp>
      <p:grpSp>
        <p:nvGrpSpPr>
          <p:cNvPr id="14" name="Group 13">
            <a:extLst>
              <a:ext uri="{FF2B5EF4-FFF2-40B4-BE49-F238E27FC236}">
                <a16:creationId xmlns:a16="http://schemas.microsoft.com/office/drawing/2014/main" id="{A051E62C-038C-46C0-A9D3-5D0C20DAA323}"/>
              </a:ext>
            </a:extLst>
          </p:cNvPr>
          <p:cNvGrpSpPr/>
          <p:nvPr/>
        </p:nvGrpSpPr>
        <p:grpSpPr>
          <a:xfrm>
            <a:off x="4587465" y="427593"/>
            <a:ext cx="3235433" cy="383901"/>
            <a:chOff x="4470510" y="319593"/>
            <a:chExt cx="3235433" cy="383901"/>
          </a:xfrm>
        </p:grpSpPr>
        <p:sp>
          <p:nvSpPr>
            <p:cNvPr id="15" name="TextBox 14">
              <a:extLst>
                <a:ext uri="{FF2B5EF4-FFF2-40B4-BE49-F238E27FC236}">
                  <a16:creationId xmlns:a16="http://schemas.microsoft.com/office/drawing/2014/main" id="{40F62156-9524-48DE-96FC-EA5F82521039}"/>
                </a:ext>
              </a:extLst>
            </p:cNvPr>
            <p:cNvSpPr txBox="1"/>
            <p:nvPr userDrawn="1"/>
          </p:nvSpPr>
          <p:spPr>
            <a:xfrm>
              <a:off x="5342675" y="334162"/>
              <a:ext cx="1491114" cy="369332"/>
            </a:xfrm>
            <a:prstGeom prst="rect">
              <a:avLst/>
            </a:prstGeom>
            <a:noFill/>
          </p:spPr>
          <p:txBody>
            <a:bodyPr wrap="none" rtlCol="0">
              <a:spAutoFit/>
            </a:bodyPr>
            <a:lstStyle/>
            <a:p>
              <a:pPr algn="ctr"/>
              <a:r>
                <a:rPr lang="en-US" spc="400" dirty="0">
                  <a:solidFill>
                    <a:schemeClr val="tx1"/>
                  </a:solidFill>
                  <a:latin typeface="+mj-lt"/>
                </a:rPr>
                <a:t>TIMELINE</a:t>
              </a:r>
            </a:p>
          </p:txBody>
        </p:sp>
        <p:sp>
          <p:nvSpPr>
            <p:cNvPr id="16" name="TextBox 15">
              <a:extLst>
                <a:ext uri="{FF2B5EF4-FFF2-40B4-BE49-F238E27FC236}">
                  <a16:creationId xmlns:a16="http://schemas.microsoft.com/office/drawing/2014/main" id="{8949FB33-6BC9-4E70-8877-A0F0D212A53E}"/>
                </a:ext>
              </a:extLst>
            </p:cNvPr>
            <p:cNvSpPr txBox="1"/>
            <p:nvPr userDrawn="1"/>
          </p:nvSpPr>
          <p:spPr>
            <a:xfrm>
              <a:off x="4470510"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sp>
          <p:nvSpPr>
            <p:cNvPr id="17" name="TextBox 16">
              <a:extLst>
                <a:ext uri="{FF2B5EF4-FFF2-40B4-BE49-F238E27FC236}">
                  <a16:creationId xmlns:a16="http://schemas.microsoft.com/office/drawing/2014/main" id="{8147FAD5-833C-4DA4-B9A8-2DDFF4CA9645}"/>
                </a:ext>
              </a:extLst>
            </p:cNvPr>
            <p:cNvSpPr txBox="1"/>
            <p:nvPr userDrawn="1"/>
          </p:nvSpPr>
          <p:spPr>
            <a:xfrm>
              <a:off x="7277621" y="319593"/>
              <a:ext cx="428322" cy="369332"/>
            </a:xfrm>
            <a:prstGeom prst="rect">
              <a:avLst/>
            </a:prstGeom>
            <a:noFill/>
          </p:spPr>
          <p:txBody>
            <a:bodyPr wrap="none" rtlCol="0">
              <a:spAutoFit/>
            </a:bodyPr>
            <a:lstStyle/>
            <a:p>
              <a:pPr algn="ctr"/>
              <a:r>
                <a:rPr lang="en-US" spc="400" dirty="0">
                  <a:solidFill>
                    <a:schemeClr val="tx1"/>
                  </a:solidFill>
                  <a:latin typeface="+mj-lt"/>
                </a:rPr>
                <a:t>]-</a:t>
              </a:r>
            </a:p>
          </p:txBody>
        </p:sp>
      </p:grpSp>
    </p:spTree>
    <p:extLst>
      <p:ext uri="{BB962C8B-B14F-4D97-AF65-F5344CB8AC3E}">
        <p14:creationId xmlns:p14="http://schemas.microsoft.com/office/powerpoint/2010/main" val="26976032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AB7BB9E-807A-4DE2-99CC-21D7A74C175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54" r="3854"/>
          <a:stretch/>
        </p:blipFill>
        <p:spPr>
          <a:xfrm>
            <a:off x="-5" y="1"/>
            <a:ext cx="12192000" cy="6857999"/>
          </a:xfrm>
        </p:spPr>
      </p:pic>
      <p:sp>
        <p:nvSpPr>
          <p:cNvPr id="13" name="Rectangle 12"/>
          <p:cNvSpPr/>
          <p:nvPr/>
        </p:nvSpPr>
        <p:spPr>
          <a:xfrm>
            <a:off x="-5" y="1"/>
            <a:ext cx="12191999" cy="685799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879597" y="1519091"/>
            <a:ext cx="8432799" cy="37623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736851" y="5005562"/>
            <a:ext cx="2571244" cy="582598"/>
            <a:chOff x="4736851" y="5005562"/>
            <a:chExt cx="2571244" cy="582598"/>
          </a:xfrm>
        </p:grpSpPr>
        <p:sp>
          <p:nvSpPr>
            <p:cNvPr id="16" name="Rectangle 15"/>
            <p:cNvSpPr/>
            <p:nvPr/>
          </p:nvSpPr>
          <p:spPr>
            <a:xfrm>
              <a:off x="4736851" y="5005562"/>
              <a:ext cx="2571244"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 name="Title 1"/>
            <p:cNvSpPr txBox="1">
              <a:spLocks/>
            </p:cNvSpPr>
            <p:nvPr/>
          </p:nvSpPr>
          <p:spPr>
            <a:xfrm>
              <a:off x="4958403" y="5150882"/>
              <a:ext cx="2192994"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400" dirty="0" err="1">
                  <a:solidFill>
                    <a:schemeClr val="bg1"/>
                  </a:solidFill>
                  <a:latin typeface="+mn-lt"/>
                </a:rPr>
                <a:t>sentiENTERPRIZE</a:t>
              </a:r>
              <a:endParaRPr lang="en-US" sz="1400" b="0" spc="400" dirty="0">
                <a:solidFill>
                  <a:schemeClr val="bg1"/>
                </a:solidFill>
                <a:latin typeface="+mn-lt"/>
              </a:endParaRPr>
            </a:p>
          </p:txBody>
        </p:sp>
      </p:grpSp>
      <p:grpSp>
        <p:nvGrpSpPr>
          <p:cNvPr id="18" name="Group 17"/>
          <p:cNvGrpSpPr/>
          <p:nvPr/>
        </p:nvGrpSpPr>
        <p:grpSpPr>
          <a:xfrm rot="2700000">
            <a:off x="5775955" y="1199051"/>
            <a:ext cx="640080" cy="640080"/>
            <a:chOff x="2358572" y="1016001"/>
            <a:chExt cx="856342" cy="856342"/>
          </a:xfrm>
          <a:effectLst/>
        </p:grpSpPr>
        <p:cxnSp>
          <p:nvCxnSpPr>
            <p:cNvPr id="19" name="Straight Connector 18"/>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29402" y="3138641"/>
            <a:ext cx="5289532" cy="523220"/>
          </a:xfrm>
          <a:prstGeom prst="rect">
            <a:avLst/>
          </a:prstGeom>
          <a:noFill/>
        </p:spPr>
        <p:txBody>
          <a:bodyPr wrap="square" rtlCol="0">
            <a:spAutoFit/>
          </a:bodyPr>
          <a:lstStyle/>
          <a:p>
            <a:pPr algn="ctr"/>
            <a:r>
              <a:rPr lang="en-US" sz="2800" spc="400" dirty="0">
                <a:latin typeface="Titillium" panose="00000500000000000000" pitchFamily="50" charset="0"/>
              </a:rPr>
              <a:t>THANK YOU!</a:t>
            </a:r>
          </a:p>
        </p:txBody>
      </p:sp>
    </p:spTree>
    <p:extLst>
      <p:ext uri="{BB962C8B-B14F-4D97-AF65-F5344CB8AC3E}">
        <p14:creationId xmlns:p14="http://schemas.microsoft.com/office/powerpoint/2010/main" val="4069241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4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74000">
                                          <p:cBhvr additive="base">
                                            <p:cTn id="7" dur="1250" fill="hold"/>
                                            <p:tgtEl>
                                              <p:spTgt spid="21"/>
                                            </p:tgtEl>
                                            <p:attrNameLst>
                                              <p:attrName>ppt_x</p:attrName>
                                            </p:attrNameLst>
                                          </p:cBhvr>
                                          <p:tavLst>
                                            <p:tav tm="0">
                                              <p:val>
                                                <p:strVal val="#ppt_x"/>
                                              </p:val>
                                            </p:tav>
                                            <p:tav tm="100000">
                                              <p:val>
                                                <p:strVal val="#ppt_x"/>
                                              </p:val>
                                            </p:tav>
                                          </p:tavLst>
                                        </p:anim>
                                        <p:anim calcmode="lin" valueType="num" p14:bounceEnd="74000">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250" fill="hold"/>
                                            <p:tgtEl>
                                              <p:spTgt spid="21"/>
                                            </p:tgtEl>
                                            <p:attrNameLst>
                                              <p:attrName>ppt_x</p:attrName>
                                            </p:attrNameLst>
                                          </p:cBhvr>
                                          <p:tavLst>
                                            <p:tav tm="0">
                                              <p:val>
                                                <p:strVal val="#ppt_x"/>
                                              </p:val>
                                            </p:tav>
                                            <p:tav tm="100000">
                                              <p:val>
                                                <p:strVal val="#ppt_x"/>
                                              </p:val>
                                            </p:tav>
                                          </p:tavLst>
                                        </p:anim>
                                        <p:anim calcmode="lin" valueType="num">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Fallback>
  </mc:AlternateContent>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Titilium">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4129</TotalTime>
  <Words>343</Words>
  <Application>Microsoft Office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Lato Light</vt:lpstr>
      <vt:lpstr>Socialico</vt:lpstr>
      <vt:lpstr>Source Sans Pro</vt:lpstr>
      <vt:lpstr>Titillium</vt:lpstr>
      <vt:lpstr>Titillium Bd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cp:keywords/>
  <dc:description/>
  <cp:lastModifiedBy>Student - James Raphael Tiovalen</cp:lastModifiedBy>
  <cp:revision>262</cp:revision>
  <dcterms:created xsi:type="dcterms:W3CDTF">2016-11-12T04:56:49Z</dcterms:created>
  <dcterms:modified xsi:type="dcterms:W3CDTF">2020-10-13T15:32:44Z</dcterms:modified>
  <cp:category/>
</cp:coreProperties>
</file>