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307" r:id="rId4"/>
    <p:sldId id="260" r:id="rId5"/>
    <p:sldId id="300" r:id="rId6"/>
    <p:sldId id="267" r:id="rId7"/>
    <p:sldId id="258" r:id="rId8"/>
    <p:sldId id="266" r:id="rId9"/>
    <p:sldId id="309" r:id="rId10"/>
    <p:sldId id="301" r:id="rId11"/>
    <p:sldId id="265" r:id="rId12"/>
    <p:sldId id="261" r:id="rId13"/>
    <p:sldId id="306" r:id="rId14"/>
    <p:sldId id="270" r:id="rId15"/>
    <p:sldId id="268" r:id="rId16"/>
    <p:sldId id="263" r:id="rId17"/>
    <p:sldId id="272" r:id="rId18"/>
    <p:sldId id="273" r:id="rId19"/>
    <p:sldId id="308" r:id="rId20"/>
    <p:sldId id="276" r:id="rId21"/>
    <p:sldId id="280" r:id="rId22"/>
    <p:sldId id="278" r:id="rId23"/>
    <p:sldId id="279" r:id="rId24"/>
    <p:sldId id="302" r:id="rId25"/>
    <p:sldId id="274" r:id="rId26"/>
    <p:sldId id="277" r:id="rId27"/>
    <p:sldId id="303" r:id="rId28"/>
    <p:sldId id="296" r:id="rId29"/>
    <p:sldId id="299" r:id="rId30"/>
    <p:sldId id="284" r:id="rId31"/>
    <p:sldId id="291" r:id="rId32"/>
    <p:sldId id="290" r:id="rId33"/>
    <p:sldId id="289" r:id="rId34"/>
    <p:sldId id="287" r:id="rId35"/>
    <p:sldId id="286" r:id="rId36"/>
    <p:sldId id="288" r:id="rId37"/>
    <p:sldId id="292" r:id="rId38"/>
    <p:sldId id="297" r:id="rId39"/>
    <p:sldId id="298" r:id="rId40"/>
    <p:sldId id="282" r:id="rId41"/>
    <p:sldId id="27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CC66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09" autoAdjust="0"/>
  </p:normalViewPr>
  <p:slideViewPr>
    <p:cSldViewPr snapToGrid="0" snapToObjects="1">
      <p:cViewPr varScale="1">
        <p:scale>
          <a:sx n="132" d="100"/>
          <a:sy n="132" d="100"/>
        </p:scale>
        <p:origin x="-2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2C8B-142D-B549-9185-BE0181D81C4D}" type="datetimeFigureOut">
              <a:rPr lang="en-US" smtClean="0"/>
              <a:t>2014-03-03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8D72C-94C0-1A45-8BD9-A846C89A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3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01EEF-BB2E-8F43-AF18-CBB482E62E60}" type="datetimeFigureOut">
              <a:rPr lang="en-US" smtClean="0"/>
              <a:t>2014-03-03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C53AA-62C9-5942-A2E8-929AD20E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40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r>
              <a:rPr lang="en-US" baseline="0" dirty="0" smtClean="0"/>
              <a:t> for delivering better Web Apps</a:t>
            </a:r>
            <a:endParaRPr lang="en-US" dirty="0" smtClean="0"/>
          </a:p>
          <a:p>
            <a:r>
              <a:rPr lang="en-US" dirty="0" smtClean="0"/>
              <a:t>Session</a:t>
            </a:r>
            <a:r>
              <a:rPr lang="en-US" baseline="0" dirty="0" smtClean="0"/>
              <a:t> Migration: </a:t>
            </a:r>
            <a:r>
              <a:rPr lang="en-US" baseline="0" dirty="0" err="1" smtClean="0"/>
              <a:t>Imagen</a:t>
            </a:r>
            <a:endParaRPr lang="en-US" baseline="0" dirty="0" smtClean="0"/>
          </a:p>
          <a:p>
            <a:r>
              <a:rPr lang="en-US" baseline="0" dirty="0" smtClean="0"/>
              <a:t>Multi-User, Real Time Collaboration: </a:t>
            </a:r>
            <a:r>
              <a:rPr lang="en-US" baseline="0" dirty="0" err="1" smtClean="0"/>
              <a:t>BreezeShare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BreezeJs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ShareJs</a:t>
            </a:r>
            <a:endParaRPr lang="en-US" baseline="0" dirty="0" smtClean="0"/>
          </a:p>
          <a:p>
            <a:r>
              <a:rPr lang="en-US" baseline="0" dirty="0" smtClean="0"/>
              <a:t>Performance: Mobile-Cloud Auto Partition, combines </a:t>
            </a:r>
            <a:r>
              <a:rPr lang="en-US" baseline="0" dirty="0" err="1" smtClean="0"/>
              <a:t>Aiman’s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Nima’s</a:t>
            </a:r>
            <a:r>
              <a:rPr lang="en-US" baseline="0" dirty="0" smtClean="0"/>
              <a:t> papers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Testing: </a:t>
            </a:r>
            <a:r>
              <a:rPr lang="en-US" baseline="0" dirty="0" err="1" smtClean="0"/>
              <a:t>ConcolicDOM</a:t>
            </a:r>
            <a:endParaRPr lang="en-US" baseline="0" dirty="0" smtClean="0"/>
          </a:p>
          <a:p>
            <a:r>
              <a:rPr lang="en-US" baseline="0" dirty="0" smtClean="0"/>
              <a:t>UI Design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End Users: RAPT is showcase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Imagen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Multi-User, Real Time Collaboration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Performance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Developers: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Testing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UI Design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9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7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42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Row0 is not a child</a:t>
            </a:r>
            <a:r>
              <a:rPr lang="en-US" baseline="0" dirty="0" smtClean="0"/>
              <a:t> of field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06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Logos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WebScarab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Google Closure API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Selenium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WebDriver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W3C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91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39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4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Clip</a:t>
            </a:r>
            <a:r>
              <a:rPr lang="en-US" baseline="0" dirty="0" smtClean="0"/>
              <a:t> art</a:t>
            </a:r>
          </a:p>
          <a:p>
            <a:r>
              <a:rPr lang="en-US" baseline="0" dirty="0" smtClean="0"/>
              <a:t>HTML5, Firefox OS, </a:t>
            </a:r>
            <a:r>
              <a:rPr lang="en-US" baseline="0" dirty="0" err="1" smtClean="0"/>
              <a:t>Tizen</a:t>
            </a:r>
            <a:r>
              <a:rPr lang="en-US" baseline="0" dirty="0" smtClean="0"/>
              <a:t> OS, Khan Academy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5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Row0 is not a child</a:t>
            </a:r>
            <a:r>
              <a:rPr lang="en-US" baseline="0" dirty="0" smtClean="0"/>
              <a:t> of field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06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70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Clip</a:t>
            </a:r>
            <a:r>
              <a:rPr lang="en-US" baseline="0" dirty="0" smtClean="0"/>
              <a:t> art</a:t>
            </a:r>
          </a:p>
          <a:p>
            <a:r>
              <a:rPr lang="en-US" baseline="0" dirty="0" smtClean="0"/>
              <a:t>HTML5, Firefox OS, </a:t>
            </a:r>
            <a:r>
              <a:rPr lang="en-US" baseline="0" dirty="0" err="1" smtClean="0"/>
              <a:t>Tizen</a:t>
            </a:r>
            <a:r>
              <a:rPr lang="en-US" baseline="0" dirty="0" smtClean="0"/>
              <a:t> OS, Khan Academy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How many paths do</a:t>
            </a:r>
            <a:r>
              <a:rPr lang="en-US" baseline="0" dirty="0" smtClean="0"/>
              <a:t> we have?  Don’t know unless loops are bounded.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40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147D-30B1-1444-84D7-A9C44053CC44}" type="datetime1">
              <a:rPr lang="en-CA" smtClean="0"/>
              <a:t>2014-03-03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7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329A-2A60-8448-B3BA-C75EB0324B8C}" type="datetime1">
              <a:rPr lang="en-CA" smtClean="0"/>
              <a:t>2014-03-03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1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4D41-02A1-9C4B-8194-C15A8D6CC302}" type="datetime1">
              <a:rPr lang="en-CA" smtClean="0"/>
              <a:t>2014-03-03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ED46-F994-BC48-BFF7-BEA2C60FA090}" type="datetime1">
              <a:rPr lang="en-CA" smtClean="0"/>
              <a:t>2014-03-03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78C0-B80B-5D4E-823A-19A59D864C4A}" type="datetime1">
              <a:rPr lang="en-CA" smtClean="0"/>
              <a:t>2014-03-03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4F63-7C83-CB48-8B5A-5F45381A2F1F}" type="datetime1">
              <a:rPr lang="en-CA" smtClean="0"/>
              <a:t>2014-03-03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A576-17BB-844C-8ACE-4EF73E90E03B}" type="datetime1">
              <a:rPr lang="en-CA" smtClean="0"/>
              <a:t>2014-03-03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54D0-A18F-144D-9168-DAC3A36FB2F9}" type="datetime1">
              <a:rPr lang="en-CA" smtClean="0"/>
              <a:t>2014-03-03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6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3D3F-40A4-1B47-B741-E14C63BE27DB}" type="datetime1">
              <a:rPr lang="en-CA" smtClean="0"/>
              <a:t>2014-03-03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E610-9574-D145-827B-60C742F3BFB7}" type="datetime1">
              <a:rPr lang="en-CA" smtClean="0"/>
              <a:t>2014-03-03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0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47E7-AD6A-DB4C-9F3D-47CD73DBC930}" type="datetime1">
              <a:rPr lang="en-CA" smtClean="0"/>
              <a:t>2014-03-03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FC675-895F-7F4A-BFAF-0F38B6ECEC83}" type="datetime1">
              <a:rPr lang="en-CA" smtClean="0"/>
              <a:t>2014-03-03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>
                <a:solidFill>
                  <a:schemeClr val="accent3"/>
                </a:solidFill>
              </a:rPr>
              <a:t>ConcolicDOM</a:t>
            </a:r>
            <a:r>
              <a:rPr lang="en-US" dirty="0" smtClean="0">
                <a:solidFill>
                  <a:srgbClr val="9BBB59"/>
                </a:solidFill>
              </a:rPr>
              <a:t/>
            </a:r>
            <a:br>
              <a:rPr lang="en-US" dirty="0" smtClean="0">
                <a:solidFill>
                  <a:srgbClr val="9BBB59"/>
                </a:solidFill>
              </a:rPr>
            </a:br>
            <a:r>
              <a:rPr lang="en-US" dirty="0" err="1" smtClean="0"/>
              <a:t>Concolic</a:t>
            </a:r>
            <a:r>
              <a:rPr lang="en-US" dirty="0" smtClean="0"/>
              <a:t> Generation of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for Testing JavaScript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r>
              <a:rPr lang="en-US" dirty="0" smtClean="0"/>
              <a:t>Research Proficiency Evaluation</a:t>
            </a:r>
          </a:p>
          <a:p>
            <a:r>
              <a:rPr lang="en-US" dirty="0" smtClean="0"/>
              <a:t>(RPE)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9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</a:t>
            </a:r>
            <a:r>
              <a:rPr lang="en-US" i="1" dirty="0" smtClean="0">
                <a:solidFill>
                  <a:srgbClr val="9BBB59"/>
                </a:solidFill>
              </a:rPr>
              <a:t>DOM</a:t>
            </a:r>
            <a:r>
              <a:rPr lang="en-US" dirty="0" smtClean="0"/>
              <a:t> tree is not satisfied?</a:t>
            </a:r>
            <a:br>
              <a:rPr lang="en-US" dirty="0" smtClean="0"/>
            </a:br>
            <a:r>
              <a:rPr lang="en-US" dirty="0" smtClean="0"/>
              <a:t>(e.g. field is </a:t>
            </a:r>
            <a:r>
              <a:rPr lang="en-US" dirty="0" smtClean="0">
                <a:solidFill>
                  <a:srgbClr val="0000FF"/>
                </a:solidFill>
              </a:rPr>
              <a:t>null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tests can’t be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var 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for (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=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field.children.length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; 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  row = 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getElementById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(“row”+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  if (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row.children.length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 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}}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17638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346" y="2580145"/>
            <a:ext cx="4066476" cy="4066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045" y="36877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5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keep tests running…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660066"/>
                </a:solidFill>
              </a:rPr>
              <a:t>Exponential</a:t>
            </a:r>
            <a:r>
              <a:rPr lang="en-US" dirty="0" smtClean="0"/>
              <a:t> number of </a:t>
            </a:r>
            <a:r>
              <a:rPr lang="en-US" i="1" dirty="0" smtClean="0">
                <a:solidFill>
                  <a:schemeClr val="accent3"/>
                </a:solidFill>
              </a:rPr>
              <a:t>precise</a:t>
            </a:r>
            <a:r>
              <a:rPr lang="en-US" dirty="0" smtClean="0"/>
              <a:t> DOM trees</a:t>
            </a:r>
          </a:p>
          <a:p>
            <a:pPr marL="914400" lvl="1" indent="-514350"/>
            <a:r>
              <a:rPr lang="en-US" dirty="0" smtClean="0"/>
              <a:t>Number</a:t>
            </a:r>
            <a:r>
              <a:rPr lang="en-US" dirty="0" smtClean="0"/>
              <a:t> </a:t>
            </a:r>
            <a:r>
              <a:rPr lang="en-US" dirty="0" smtClean="0"/>
              <a:t>of execution </a:t>
            </a:r>
            <a:r>
              <a:rPr lang="en-US" dirty="0" smtClean="0"/>
              <a:t>paths </a:t>
            </a:r>
            <a:r>
              <a:rPr lang="en-US" dirty="0" smtClean="0"/>
              <a:t>can grow </a:t>
            </a:r>
            <a:r>
              <a:rPr lang="en-US" i="1" dirty="0" smtClean="0">
                <a:solidFill>
                  <a:srgbClr val="660066"/>
                </a:solidFill>
              </a:rPr>
              <a:t>exponentially</a:t>
            </a:r>
            <a:r>
              <a:rPr lang="en-US" i="1" dirty="0" smtClean="0"/>
              <a:t> </a:t>
            </a:r>
            <a:r>
              <a:rPr lang="en-US" dirty="0" smtClean="0"/>
              <a:t>with the </a:t>
            </a:r>
            <a:r>
              <a:rPr lang="en-US" dirty="0" smtClean="0"/>
              <a:t>number </a:t>
            </a:r>
            <a:r>
              <a:rPr lang="en-US" dirty="0" smtClean="0"/>
              <a:t>of </a:t>
            </a:r>
            <a:r>
              <a:rPr lang="en-US" dirty="0" smtClean="0"/>
              <a:t>branches</a:t>
            </a:r>
            <a:endParaRPr lang="en-US" dirty="0" smtClean="0"/>
          </a:p>
          <a:p>
            <a:pPr marL="896938" lvl="1" indent="-465138"/>
            <a:r>
              <a:rPr lang="en-US" dirty="0" smtClean="0"/>
              <a:t>Each path may require a </a:t>
            </a:r>
            <a:r>
              <a:rPr lang="en-US" i="1" dirty="0" smtClean="0">
                <a:solidFill>
                  <a:schemeClr val="accent3"/>
                </a:solidFill>
              </a:rPr>
              <a:t>unique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9BBB59"/>
                </a:solidFill>
              </a:rPr>
              <a:t>precise</a:t>
            </a:r>
            <a:r>
              <a:rPr lang="en-US" dirty="0" smtClean="0"/>
              <a:t> tree.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Requirements of approach</a:t>
            </a:r>
          </a:p>
          <a:p>
            <a:pPr marL="914400" lvl="1" indent="-514350"/>
            <a:r>
              <a:rPr lang="en-US" dirty="0" smtClean="0">
                <a:solidFill>
                  <a:srgbClr val="660066"/>
                </a:solidFill>
              </a:rPr>
              <a:t>Automatic</a:t>
            </a:r>
            <a:r>
              <a:rPr lang="en-US" dirty="0" smtClean="0"/>
              <a:t>: takes care of exponential growth</a:t>
            </a:r>
          </a:p>
          <a:p>
            <a:pPr marL="914400" lvl="1" indent="-514350"/>
            <a:r>
              <a:rPr lang="en-US" dirty="0" smtClean="0">
                <a:solidFill>
                  <a:schemeClr val="accent3"/>
                </a:solidFill>
              </a:rPr>
              <a:t>Systematic</a:t>
            </a:r>
            <a:r>
              <a:rPr lang="en-US" dirty="0" smtClean="0"/>
              <a:t>: meets tree precision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8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Single DOM Clues are Partial &amp; Incomplete.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Indirect Influence &amp; Intermediate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JavaScript variables are Dynamically Typed.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Logic Constraints can be Interdependent.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 smtClean="0"/>
              <a:t>2D Tree Structure &amp; Implicit Clues.</a:t>
            </a:r>
          </a:p>
          <a:p>
            <a:pPr marL="514350" indent="-514350">
              <a:buFont typeface="+mj-lt"/>
              <a:buAutoNum type="arabicPeriod"/>
            </a:pPr>
            <a:endParaRPr lang="en-US" sz="1000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1-3</a:t>
            </a:r>
            <a:r>
              <a:rPr lang="en-US" dirty="0" smtClean="0">
                <a:solidFill>
                  <a:srgbClr val="E46C0A"/>
                </a:solidFill>
              </a:rPr>
              <a:t>.</a:t>
            </a:r>
            <a:r>
              <a:rPr lang="en-US" dirty="0" smtClean="0"/>
              <a:t> Dynamic </a:t>
            </a:r>
            <a:r>
              <a:rPr lang="en-US" dirty="0" smtClean="0"/>
              <a:t>Trace &amp; Backward </a:t>
            </a:r>
            <a:r>
              <a:rPr lang="en-US" dirty="0" smtClean="0"/>
              <a:t>Slice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9BBB59"/>
                </a:solidFill>
              </a:rPr>
              <a:t>4-5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r>
              <a:rPr lang="en-US" dirty="0" smtClean="0"/>
              <a:t> DOM Solver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8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46C0A"/>
                </a:solidFill>
              </a:rPr>
              <a:t>Dynamic</a:t>
            </a:r>
            <a:r>
              <a:rPr lang="en-US" dirty="0" smtClean="0"/>
              <a:t> Trace &amp; Backward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E46C0A"/>
                </a:solidFill>
              </a:rPr>
              <a:t>Trace</a:t>
            </a:r>
            <a:r>
              <a:rPr lang="en-US" dirty="0" smtClean="0"/>
              <a:t> considers multi-statement constraints collectively, (example coming, stay tuned).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E46C0A"/>
                </a:solidFill>
              </a:rPr>
              <a:t>Backward slice </a:t>
            </a:r>
            <a:r>
              <a:rPr lang="en-US" dirty="0" smtClean="0"/>
              <a:t>resolves intermediate 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err="1" smtClean="0"/>
              <a:t>’s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Trace &amp; Backward Slice have to be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Dynamic</a:t>
            </a:r>
          </a:p>
          <a:p>
            <a:pPr marL="914400" lvl="1" indent="-514350"/>
            <a:r>
              <a:rPr lang="en-US" dirty="0" smtClean="0"/>
              <a:t>Because JavaScript is Dynamically typed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9BBB59"/>
                </a:solidFill>
              </a:rPr>
              <a:t>4-5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DOM </a:t>
            </a:r>
            <a:r>
              <a:rPr lang="en-US" dirty="0" smtClean="0"/>
              <a:t>Solver: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More Complicated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0000FF"/>
                </a:solidFill>
              </a:rPr>
              <a:t>if</a:t>
            </a:r>
            <a:r>
              <a:rPr lang="en-US" sz="2200" dirty="0" smtClean="0"/>
              <a:t> (d === </a:t>
            </a:r>
            <a:r>
              <a:rPr lang="en-US" sz="2200" dirty="0" err="1" smtClean="0"/>
              <a:t>elem.firstElementChild</a:t>
            </a: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|| d === </a:t>
            </a:r>
            <a:r>
              <a:rPr lang="en-US" sz="2200" dirty="0" err="1" smtClean="0"/>
              <a:t>b.lastElementChild</a:t>
            </a:r>
            <a:r>
              <a:rPr lang="en-US" sz="2200" dirty="0" smtClean="0"/>
              <a:t>) {}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F7F7F"/>
                </a:solidFill>
              </a:rPr>
              <a:t>//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0000FF"/>
                </a:solidFill>
              </a:rPr>
              <a:t>if</a:t>
            </a:r>
            <a:r>
              <a:rPr lang="en-US" sz="2200" dirty="0" smtClean="0"/>
              <a:t> (d === </a:t>
            </a:r>
            <a:r>
              <a:rPr lang="en-US" sz="2200" dirty="0" err="1" smtClean="0"/>
              <a:t>elem.parentElement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|| d === </a:t>
            </a:r>
            <a:r>
              <a:rPr lang="en-US" sz="2200" dirty="0" err="1" smtClean="0"/>
              <a:t>b.parentElement</a:t>
            </a:r>
            <a:r>
              <a:rPr lang="en-US" sz="2200" dirty="0" smtClean="0"/>
              <a:t>) {}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F7F7F"/>
                </a:solidFill>
              </a:rPr>
              <a:t>//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0000FF"/>
                </a:solidFill>
              </a:rPr>
              <a:t>if</a:t>
            </a:r>
            <a:r>
              <a:rPr lang="en-US" sz="2200" dirty="0" smtClean="0"/>
              <a:t> (</a:t>
            </a:r>
            <a:r>
              <a:rPr lang="en-US" sz="2200" dirty="0" err="1" smtClean="0"/>
              <a:t>b.previousElementSibling</a:t>
            </a:r>
            <a:r>
              <a:rPr lang="en-US" sz="2200" dirty="0"/>
              <a:t> </a:t>
            </a:r>
            <a:r>
              <a:rPr lang="en-US" sz="2200" dirty="0" smtClean="0"/>
              <a:t>===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     </a:t>
            </a:r>
            <a:r>
              <a:rPr lang="en-US" sz="2200" dirty="0" err="1" smtClean="0"/>
              <a:t>c.firstElementChild</a:t>
            </a:r>
            <a:r>
              <a:rPr lang="en-US" sz="2200" dirty="0" smtClean="0"/>
              <a:t>) {}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F7F7F"/>
                </a:solidFill>
              </a:rPr>
              <a:t>/</a:t>
            </a:r>
            <a:r>
              <a:rPr lang="en-US" sz="2200" dirty="0">
                <a:solidFill>
                  <a:srgbClr val="7F7F7F"/>
                </a:solidFill>
              </a:rPr>
              <a:t>/ </a:t>
            </a:r>
            <a:r>
              <a:rPr lang="en-US" sz="2200" dirty="0" smtClean="0">
                <a:solidFill>
                  <a:srgbClr val="7F7F7F"/>
                </a:solidFill>
              </a:rPr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0000FF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smtClean="0"/>
              <a:t>(</a:t>
            </a:r>
            <a:r>
              <a:rPr lang="en-US" sz="2200" dirty="0" err="1" smtClean="0"/>
              <a:t>elem.parentElement.parentElement</a:t>
            </a:r>
            <a:r>
              <a:rPr lang="en-US" sz="2200" dirty="0" smtClean="0"/>
              <a:t> </a:t>
            </a:r>
            <a:r>
              <a:rPr lang="en-US" sz="2200" dirty="0"/>
              <a:t>===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     </a:t>
            </a:r>
            <a:r>
              <a:rPr lang="en-US" sz="2200" dirty="0" err="1" smtClean="0"/>
              <a:t>c.lastElementChild.previousElementSibling</a:t>
            </a:r>
            <a:r>
              <a:rPr lang="en-US" sz="2200" dirty="0" smtClean="0"/>
              <a:t>) </a:t>
            </a:r>
            <a:r>
              <a:rPr lang="en-US" sz="2200" dirty="0"/>
              <a:t>{}</a:t>
            </a:r>
            <a:br>
              <a:rPr lang="en-US" sz="2200" dirty="0"/>
            </a:b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2716" y="187407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already have backward slice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885617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Slice has 4 conditions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2716" y="3925176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660066"/>
                </a:solidFill>
              </a:rPr>
              <a:t>True</a:t>
            </a:r>
            <a:r>
              <a:rPr lang="en-US" sz="2400" dirty="0" smtClean="0"/>
              <a:t> branches of all conditions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9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Each DOM operation is a Clue to the Overall </a:t>
            </a:r>
            <a:r>
              <a:rPr lang="en-US" i="1" dirty="0" smtClean="0">
                <a:solidFill>
                  <a:schemeClr val="accent3"/>
                </a:solidFill>
              </a:rPr>
              <a:t>DOM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operation:</a:t>
            </a:r>
          </a:p>
          <a:p>
            <a:pPr lvl="1"/>
            <a:r>
              <a:rPr lang="en-US" dirty="0" smtClean="0"/>
              <a:t>Property access: e.g. </a:t>
            </a:r>
            <a:r>
              <a:rPr lang="en-US" i="1" dirty="0" err="1" smtClean="0">
                <a:solidFill>
                  <a:schemeClr val="accent3"/>
                </a:solidFill>
              </a:rPr>
              <a:t>elem</a:t>
            </a:r>
            <a:r>
              <a:rPr lang="en-US" dirty="0" err="1" smtClean="0"/>
              <a:t>.firstElementChild</a:t>
            </a:r>
            <a:endParaRPr lang="en-US" dirty="0" smtClean="0"/>
          </a:p>
          <a:p>
            <a:pPr lvl="1"/>
            <a:r>
              <a:rPr lang="en-US" dirty="0" smtClean="0"/>
              <a:t>Method call: e.g. </a:t>
            </a:r>
            <a:r>
              <a:rPr lang="en-US" i="1" dirty="0" err="1" smtClean="0">
                <a:solidFill>
                  <a:srgbClr val="9BBB59"/>
                </a:solidFill>
              </a:rPr>
              <a:t>document</a:t>
            </a:r>
            <a:r>
              <a:rPr lang="en-US" dirty="0" err="1" smtClean="0"/>
              <a:t>.getElementById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on a JavaScript object associated with the </a:t>
            </a:r>
            <a:r>
              <a:rPr lang="en-US" i="1" dirty="0" smtClean="0">
                <a:solidFill>
                  <a:srgbClr val="9BBB59"/>
                </a:solidFill>
              </a:rPr>
              <a:t>DOM</a:t>
            </a:r>
            <a:endParaRPr lang="en-US" i="1" dirty="0">
              <a:solidFill>
                <a:srgbClr val="9BBB59"/>
              </a:solidFill>
            </a:endParaRPr>
          </a:p>
          <a:p>
            <a:r>
              <a:rPr lang="en-US" i="1" dirty="0" smtClean="0">
                <a:solidFill>
                  <a:srgbClr val="9BBB59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/>
              <a:t>=== </a:t>
            </a:r>
            <a:r>
              <a:rPr lang="en-US" i="1" dirty="0" err="1" smtClean="0">
                <a:solidFill>
                  <a:srgbClr val="9BBB59"/>
                </a:solidFill>
              </a:rPr>
              <a:t>elem</a:t>
            </a:r>
            <a:r>
              <a:rPr lang="en-US" dirty="0" err="1" smtClean="0"/>
              <a:t>.firstElementChild</a:t>
            </a:r>
            <a:r>
              <a:rPr lang="en-US" dirty="0" smtClean="0"/>
              <a:t>		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 Line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04847" y="4402641"/>
            <a:ext cx="1391864" cy="596089"/>
          </a:xfrm>
          <a:prstGeom prst="roundRect">
            <a:avLst/>
          </a:prstGeom>
          <a:noFill/>
          <a:ln w="31750">
            <a:solidFill>
              <a:schemeClr val="accent3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elem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06910" y="5769915"/>
            <a:ext cx="554042" cy="598501"/>
          </a:xfrm>
          <a:prstGeom prst="roundRect">
            <a:avLst/>
          </a:prstGeom>
          <a:noFill/>
          <a:ln w="31750">
            <a:solidFill>
              <a:schemeClr val="accent3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V="1">
            <a:off x="1683931" y="4998730"/>
            <a:ext cx="516848" cy="771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77542" y="5077907"/>
            <a:ext cx="299767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CA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405321" y="5766355"/>
            <a:ext cx="554042" cy="598501"/>
          </a:xfrm>
          <a:prstGeom prst="roundRect">
            <a:avLst/>
          </a:prstGeom>
          <a:noFill/>
          <a:ln w="31750">
            <a:solidFill>
              <a:schemeClr val="accent3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3200" dirty="0" smtClean="0">
                <a:solidFill>
                  <a:schemeClr val="tx1"/>
                </a:solidFill>
              </a:rPr>
              <a:t>d</a:t>
            </a: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6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 smtClean="0">
                <a:solidFill>
                  <a:srgbClr val="9BBB59"/>
                </a:solidFill>
              </a:rPr>
              <a:t>4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r>
              <a:rPr lang="en-US" dirty="0" smtClean="0"/>
              <a:t> Logic constraints can be Interdependent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elem</a:t>
            </a:r>
            <a:r>
              <a:rPr lang="en-US" sz="2400" dirty="0" err="1" smtClean="0"/>
              <a:t>.firstElementChild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|| 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b</a:t>
            </a:r>
            <a:r>
              <a:rPr lang="en-US" sz="2400" dirty="0" err="1" smtClean="0"/>
              <a:t>.lastElementChild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elem</a:t>
            </a:r>
            <a:r>
              <a:rPr lang="en-US" sz="2400" dirty="0" err="1" smtClean="0"/>
              <a:t>.parentElement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|| 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b</a:t>
            </a:r>
            <a:r>
              <a:rPr lang="en-US" sz="2400" dirty="0" err="1" smtClean="0"/>
              <a:t>.parentElement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r>
              <a:rPr lang="en-US" sz="2800" i="1" dirty="0" smtClean="0">
                <a:solidFill>
                  <a:schemeClr val="accent3"/>
                </a:solidFill>
              </a:rPr>
              <a:t>DOM Solver</a:t>
            </a:r>
            <a:r>
              <a:rPr lang="en-US" sz="2800" dirty="0" smtClean="0"/>
              <a:t> must understand the DOM API</a:t>
            </a:r>
          </a:p>
          <a:p>
            <a:pPr lvl="1"/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1</a:t>
            </a:r>
            <a:r>
              <a:rPr lang="en-US" sz="1900" dirty="0" smtClean="0"/>
              <a:t> &amp;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3</a:t>
            </a:r>
            <a:r>
              <a:rPr lang="en-US" sz="1900" dirty="0" smtClean="0"/>
              <a:t> are mutually exclusive (also </a:t>
            </a:r>
            <a:r>
              <a:rPr lang="en-US" sz="1900" dirty="0">
                <a:solidFill>
                  <a:srgbClr val="595959"/>
                </a:solidFill>
              </a:rPr>
              <a:t>Line 2</a:t>
            </a:r>
            <a:r>
              <a:rPr lang="en-US" sz="1900" dirty="0"/>
              <a:t> &amp; </a:t>
            </a:r>
            <a:r>
              <a:rPr lang="en-US" sz="1900" dirty="0">
                <a:solidFill>
                  <a:srgbClr val="595959"/>
                </a:solidFill>
              </a:rPr>
              <a:t>Line </a:t>
            </a:r>
            <a:r>
              <a:rPr lang="en-US" sz="1900" dirty="0" smtClean="0">
                <a:solidFill>
                  <a:srgbClr val="595959"/>
                </a:solidFill>
              </a:rPr>
              <a:t>4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dirty="0" smtClean="0">
                <a:solidFill>
                  <a:schemeClr val="accent3"/>
                </a:solidFill>
              </a:rPr>
              <a:t>DOM</a:t>
            </a:r>
            <a:r>
              <a:rPr lang="en-US" sz="1900" dirty="0" smtClean="0"/>
              <a:t> API: </a:t>
            </a:r>
            <a:r>
              <a:rPr lang="en-US" sz="1900" i="1" dirty="0" smtClean="0">
                <a:solidFill>
                  <a:srgbClr val="9BBB59"/>
                </a:solidFill>
              </a:rPr>
              <a:t>d</a:t>
            </a:r>
            <a:r>
              <a:rPr lang="en-US" sz="1900" dirty="0" smtClean="0"/>
              <a:t> cannot be both parent and a child of </a:t>
            </a:r>
            <a:r>
              <a:rPr lang="en-US" sz="1900" i="1" dirty="0" err="1" smtClean="0">
                <a:solidFill>
                  <a:schemeClr val="accent3"/>
                </a:solidFill>
              </a:rPr>
              <a:t>elem</a:t>
            </a:r>
            <a:endParaRPr lang="en-US" sz="1900" i="1" dirty="0" smtClean="0">
              <a:solidFill>
                <a:schemeClr val="accent3"/>
              </a:solidFill>
            </a:endParaRPr>
          </a:p>
          <a:p>
            <a:r>
              <a:rPr lang="en-US" sz="2800" i="1" dirty="0" smtClean="0">
                <a:solidFill>
                  <a:srgbClr val="9BBB59"/>
                </a:solidFill>
              </a:rPr>
              <a:t>DOM Solver</a:t>
            </a:r>
            <a:r>
              <a:rPr lang="en-US" sz="2800" i="1" dirty="0" smtClean="0"/>
              <a:t> </a:t>
            </a:r>
            <a:r>
              <a:rPr lang="en-US" sz="2800" dirty="0" smtClean="0"/>
              <a:t>must resolve </a:t>
            </a:r>
            <a:r>
              <a:rPr lang="en-US" sz="2800" i="1" dirty="0" smtClean="0"/>
              <a:t>Logic Constraints</a:t>
            </a:r>
          </a:p>
          <a:p>
            <a:pPr lvl="1"/>
            <a:r>
              <a:rPr lang="en-US" sz="1900" dirty="0" smtClean="0"/>
              <a:t>To cover </a:t>
            </a:r>
            <a:r>
              <a:rPr lang="en-US" sz="1900" i="1" dirty="0" smtClean="0">
                <a:solidFill>
                  <a:srgbClr val="660066"/>
                </a:solidFill>
              </a:rPr>
              <a:t>True</a:t>
            </a:r>
            <a:r>
              <a:rPr lang="en-US" sz="1900" i="1" dirty="0" smtClean="0"/>
              <a:t> </a:t>
            </a:r>
            <a:r>
              <a:rPr lang="en-US" sz="1900" dirty="0" smtClean="0"/>
              <a:t>branch of both </a:t>
            </a:r>
            <a:r>
              <a:rPr lang="en-US" sz="1900" dirty="0" smtClean="0">
                <a:solidFill>
                  <a:srgbClr val="0000FF"/>
                </a:solidFill>
              </a:rPr>
              <a:t>if</a:t>
            </a:r>
            <a:r>
              <a:rPr lang="en-US" sz="1900" dirty="0" smtClean="0"/>
              <a:t> conditions at the same time</a:t>
            </a:r>
            <a:r>
              <a:rPr lang="en-US" sz="1900" i="1" dirty="0" smtClean="0"/>
              <a:t/>
            </a:r>
            <a:br>
              <a:rPr lang="en-US" sz="1900" i="1" dirty="0" smtClean="0"/>
            </a:br>
            <a:r>
              <a:rPr lang="en-US" sz="1900" i="1" dirty="0" smtClean="0"/>
              <a:t> </a:t>
            </a:r>
            <a:r>
              <a:rPr lang="en-US" sz="1900" i="1" dirty="0" smtClean="0">
                <a:solidFill>
                  <a:schemeClr val="accent3"/>
                </a:solidFill>
              </a:rPr>
              <a:t>DOM Solver</a:t>
            </a:r>
            <a:r>
              <a:rPr lang="en-US" sz="1900" dirty="0" smtClean="0">
                <a:solidFill>
                  <a:schemeClr val="accent3"/>
                </a:solidFill>
              </a:rPr>
              <a:t> </a:t>
            </a:r>
            <a:r>
              <a:rPr lang="en-US" sz="1900" dirty="0" smtClean="0"/>
              <a:t>must pick (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1 </a:t>
            </a:r>
            <a:r>
              <a:rPr lang="en-US" sz="1900" dirty="0" smtClean="0"/>
              <a:t>&amp;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sz="1900" dirty="0" smtClean="0"/>
              <a:t>) or (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1900" dirty="0" smtClean="0"/>
              <a:t> &amp;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 smtClean="0"/>
              <a:t>The 2 </a:t>
            </a:r>
            <a:r>
              <a:rPr lang="en-US" sz="1900" dirty="0" smtClean="0">
                <a:solidFill>
                  <a:srgbClr val="0000FF"/>
                </a:solidFill>
              </a:rPr>
              <a:t>if</a:t>
            </a:r>
            <a:r>
              <a:rPr lang="en-US" sz="1900" dirty="0" smtClean="0"/>
              <a:t> conditions inter-depend on each other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0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rgbClr val="9BBB59"/>
                </a:solidFill>
              </a:rPr>
              <a:t>5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/>
              <a:t>2D Structure &amp; Implicit Clues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err="1" smtClean="0">
                <a:solidFill>
                  <a:schemeClr val="accent3"/>
                </a:solidFill>
              </a:rPr>
              <a:t>b</a:t>
            </a:r>
            <a:r>
              <a:rPr lang="en-US" sz="2400" dirty="0" err="1" smtClean="0"/>
              <a:t>.previousElementSibling</a:t>
            </a:r>
            <a:r>
              <a:rPr lang="en-US" sz="2400" dirty="0"/>
              <a:t> </a:t>
            </a:r>
            <a:r>
              <a:rPr lang="en-US" sz="2400" dirty="0" smtClean="0"/>
              <a:t>===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    </a:t>
            </a:r>
            <a:r>
              <a:rPr lang="en-US" sz="2400" dirty="0"/>
              <a:t> </a:t>
            </a:r>
            <a:r>
              <a:rPr lang="en-US" sz="2400" i="1" dirty="0" err="1" smtClean="0">
                <a:solidFill>
                  <a:srgbClr val="9BBB59"/>
                </a:solidFill>
              </a:rPr>
              <a:t>c</a:t>
            </a:r>
            <a:r>
              <a:rPr lang="en-US" sz="2400" dirty="0" err="1" smtClean="0"/>
              <a:t>.firstElementChild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err="1" smtClean="0">
                <a:solidFill>
                  <a:srgbClr val="9BBB59"/>
                </a:solidFill>
              </a:rPr>
              <a:t>elem</a:t>
            </a:r>
            <a:r>
              <a:rPr lang="en-US" sz="2400" dirty="0" err="1" smtClean="0"/>
              <a:t>.parentElement.parentElement</a:t>
            </a:r>
            <a:r>
              <a:rPr lang="en-US" sz="2400" dirty="0"/>
              <a:t> </a:t>
            </a:r>
            <a:r>
              <a:rPr lang="en-US" sz="2400" dirty="0" smtClean="0"/>
              <a:t>===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     </a:t>
            </a:r>
            <a:r>
              <a:rPr lang="en-US" sz="2400" i="1" dirty="0" err="1" smtClean="0">
                <a:solidFill>
                  <a:srgbClr val="9BBB59"/>
                </a:solidFill>
              </a:rPr>
              <a:t>c</a:t>
            </a:r>
            <a:r>
              <a:rPr lang="en-US" sz="2400" dirty="0" err="1" smtClean="0"/>
              <a:t>.lastElementChild.previousElementSibling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 startAt="5"/>
            </a:pPr>
            <a:endParaRPr lang="en-US" sz="2400" dirty="0" smtClean="0"/>
          </a:p>
          <a:p>
            <a:r>
              <a:rPr lang="en-US" sz="2800" i="1" dirty="0">
                <a:solidFill>
                  <a:schemeClr val="accent3"/>
                </a:solidFill>
              </a:rPr>
              <a:t>DOM Solver</a:t>
            </a:r>
            <a:r>
              <a:rPr lang="en-US" sz="2800" dirty="0"/>
              <a:t> </a:t>
            </a:r>
            <a:r>
              <a:rPr lang="en-US" sz="2800" dirty="0" smtClean="0"/>
              <a:t>must support the DOM’s </a:t>
            </a:r>
            <a:r>
              <a:rPr lang="en-US" sz="2800" i="1" dirty="0" smtClean="0"/>
              <a:t>2D tree structure</a:t>
            </a:r>
            <a:endParaRPr lang="en-US" sz="2800" i="1" dirty="0"/>
          </a:p>
          <a:p>
            <a:pPr lvl="1"/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cover </a:t>
            </a:r>
            <a:r>
              <a:rPr lang="en-US" sz="2100" i="1" dirty="0" smtClean="0">
                <a:solidFill>
                  <a:srgbClr val="660066"/>
                </a:solidFill>
              </a:rPr>
              <a:t>True</a:t>
            </a:r>
            <a:r>
              <a:rPr lang="en-US" sz="2100" dirty="0" smtClean="0"/>
              <a:t> branch of 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Lines 5</a:t>
            </a:r>
            <a:r>
              <a:rPr lang="en-US" sz="2100" dirty="0" smtClean="0"/>
              <a:t>-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sz="2100" dirty="0" smtClean="0"/>
              <a:t> </a:t>
            </a:r>
            <a:r>
              <a:rPr lang="en-US" sz="2100" i="1" dirty="0" smtClean="0">
                <a:solidFill>
                  <a:schemeClr val="accent3"/>
                </a:solidFill>
              </a:rPr>
              <a:t>b</a:t>
            </a:r>
            <a:r>
              <a:rPr lang="en-US" sz="2100" dirty="0" smtClean="0">
                <a:solidFill>
                  <a:srgbClr val="000000"/>
                </a:solidFill>
              </a:rPr>
              <a:t> is 2nd child of </a:t>
            </a:r>
            <a:r>
              <a:rPr lang="en-US" sz="2100" i="1" dirty="0" smtClean="0">
                <a:solidFill>
                  <a:schemeClr val="accent3"/>
                </a:solidFill>
              </a:rPr>
              <a:t>c</a:t>
            </a:r>
            <a:r>
              <a:rPr lang="en-US" sz="2100" dirty="0" smtClean="0">
                <a:solidFill>
                  <a:srgbClr val="000000"/>
                </a:solidFill>
              </a:rPr>
              <a:t>;</a:t>
            </a:r>
            <a:r>
              <a:rPr lang="en-US" sz="2100" i="1" dirty="0" smtClean="0">
                <a:solidFill>
                  <a:schemeClr val="accent3"/>
                </a:solidFill>
              </a:rPr>
              <a:t> c </a:t>
            </a:r>
            <a:r>
              <a:rPr lang="en-US" sz="2100" dirty="0" smtClean="0"/>
              <a:t>is parent of</a:t>
            </a:r>
            <a:r>
              <a:rPr lang="en-US" sz="2100" i="1" dirty="0" smtClean="0">
                <a:solidFill>
                  <a:schemeClr val="accent3"/>
                </a:solidFill>
              </a:rPr>
              <a:t> b</a:t>
            </a:r>
            <a:endParaRPr lang="en-US" sz="2100" i="1" dirty="0" smtClean="0">
              <a:solidFill>
                <a:srgbClr val="9BBB59"/>
              </a:solidFill>
            </a:endParaRPr>
          </a:p>
          <a:p>
            <a:pPr lvl="1"/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cover </a:t>
            </a:r>
            <a:r>
              <a:rPr lang="en-US" sz="2100" i="1" dirty="0">
                <a:solidFill>
                  <a:srgbClr val="660066"/>
                </a:solidFill>
              </a:rPr>
              <a:t>True</a:t>
            </a:r>
            <a:r>
              <a:rPr lang="en-US" sz="2100" dirty="0"/>
              <a:t> branch of 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Lines 7</a:t>
            </a:r>
            <a:r>
              <a:rPr lang="en-US" sz="2100" dirty="0" smtClean="0"/>
              <a:t>-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sz="2100" dirty="0" smtClean="0"/>
              <a:t> </a:t>
            </a:r>
            <a:r>
              <a:rPr lang="en-US" sz="2100" i="1" dirty="0">
                <a:solidFill>
                  <a:srgbClr val="9BBB59"/>
                </a:solidFill>
              </a:rPr>
              <a:t>c</a:t>
            </a:r>
            <a:r>
              <a:rPr lang="en-US" sz="2100" dirty="0"/>
              <a:t> is the </a:t>
            </a:r>
            <a:r>
              <a:rPr lang="en-US" sz="2100" dirty="0" smtClean="0"/>
              <a:t>great grandparent </a:t>
            </a:r>
            <a:r>
              <a:rPr lang="en-US" sz="2100" dirty="0"/>
              <a:t>of </a:t>
            </a:r>
            <a:r>
              <a:rPr lang="en-US" sz="2100" i="1" dirty="0" err="1" smtClean="0">
                <a:solidFill>
                  <a:srgbClr val="9BBB59"/>
                </a:solidFill>
              </a:rPr>
              <a:t>elem</a:t>
            </a:r>
            <a:endParaRPr lang="en-US" sz="2100" i="1" dirty="0" smtClean="0">
              <a:solidFill>
                <a:srgbClr val="9BBB59"/>
              </a:solidFill>
            </a:endParaRPr>
          </a:p>
          <a:p>
            <a:r>
              <a:rPr lang="en-US" sz="2800" i="1" dirty="0" smtClean="0">
                <a:solidFill>
                  <a:srgbClr val="9BBB59"/>
                </a:solidFill>
              </a:rPr>
              <a:t>DOM Solver</a:t>
            </a:r>
            <a:r>
              <a:rPr lang="en-US" sz="2800" i="1" dirty="0" smtClean="0"/>
              <a:t> </a:t>
            </a:r>
            <a:r>
              <a:rPr lang="en-US" sz="2800" dirty="0" smtClean="0"/>
              <a:t>must infer </a:t>
            </a:r>
            <a:r>
              <a:rPr lang="en-US" sz="2800" i="1" dirty="0" smtClean="0"/>
              <a:t>Implicit Clues		</a:t>
            </a:r>
            <a:r>
              <a:rPr lang="en-US" sz="2400" i="1" dirty="0" smtClean="0">
                <a:solidFill>
                  <a:srgbClr val="660066"/>
                </a:solidFill>
              </a:rPr>
              <a:t>True</a:t>
            </a:r>
            <a:r>
              <a:rPr lang="en-US" sz="2400" i="1" dirty="0" smtClean="0"/>
              <a:t> branches</a:t>
            </a:r>
          </a:p>
          <a:p>
            <a:pPr lvl="1"/>
            <a:r>
              <a:rPr lang="en-US" sz="2200" strike="sngStrike" dirty="0" smtClean="0">
                <a:solidFill>
                  <a:srgbClr val="595959"/>
                </a:solidFill>
              </a:rPr>
              <a:t>Line </a:t>
            </a:r>
            <a:r>
              <a:rPr lang="en-US" sz="2200" strike="sngStrike" dirty="0" smtClean="0">
                <a:solidFill>
                  <a:srgbClr val="595959"/>
                </a:solidFill>
              </a:rPr>
              <a:t>4</a:t>
            </a:r>
            <a:r>
              <a:rPr lang="en-US" sz="2200" dirty="0" smtClean="0">
                <a:solidFill>
                  <a:schemeClr val="accent3"/>
                </a:solidFill>
              </a:rPr>
              <a:t>  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 smtClean="0">
                <a:solidFill>
                  <a:srgbClr val="404040"/>
                </a:solidFill>
              </a:rPr>
              <a:t> </a:t>
            </a:r>
            <a:r>
              <a:rPr lang="en-US" sz="220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1: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200" dirty="0" smtClean="0"/>
              <a:t>parent </a:t>
            </a:r>
            <a:r>
              <a:rPr lang="en-US" sz="2200" dirty="0"/>
              <a:t>of </a:t>
            </a:r>
            <a:r>
              <a:rPr lang="en-US" sz="2200" i="1" dirty="0">
                <a:solidFill>
                  <a:schemeClr val="accent3"/>
                </a:solidFill>
              </a:rPr>
              <a:t>b</a:t>
            </a:r>
            <a:r>
              <a:rPr lang="en-US" sz="2200" b="1" i="1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is </a:t>
            </a:r>
            <a:r>
              <a:rPr lang="en-US" sz="2200" i="1" dirty="0">
                <a:solidFill>
                  <a:schemeClr val="accent3"/>
                </a:solidFill>
              </a:rPr>
              <a:t>c</a:t>
            </a:r>
            <a:r>
              <a:rPr lang="en-US" sz="2200" dirty="0"/>
              <a:t>, </a:t>
            </a:r>
            <a:r>
              <a:rPr lang="en-US" sz="2200" dirty="0" smtClean="0"/>
              <a:t>cannot be </a:t>
            </a:r>
            <a:r>
              <a:rPr lang="en-US" sz="2200" i="1" dirty="0" smtClean="0">
                <a:solidFill>
                  <a:schemeClr val="accent3"/>
                </a:solidFill>
              </a:rPr>
              <a:t>d</a:t>
            </a:r>
            <a:r>
              <a:rPr lang="en-US" sz="2200" dirty="0">
                <a:solidFill>
                  <a:schemeClr val="accent3"/>
                </a:solidFill>
              </a:rPr>
              <a:t>	</a:t>
            </a:r>
            <a:endParaRPr lang="en-US" sz="2200" strike="sngStrik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 2-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200" i="1" dirty="0" smtClean="0">
                <a:solidFill>
                  <a:srgbClr val="9BBB59"/>
                </a:solidFill>
              </a:rPr>
              <a:t>d</a:t>
            </a:r>
            <a:r>
              <a:rPr lang="en-US" sz="2200" dirty="0" smtClean="0"/>
              <a:t> === </a:t>
            </a:r>
            <a:r>
              <a:rPr lang="en-US" sz="2200" i="1" dirty="0" err="1" smtClean="0">
                <a:solidFill>
                  <a:srgbClr val="9BBB59"/>
                </a:solidFill>
              </a:rPr>
              <a:t>b</a:t>
            </a:r>
            <a:r>
              <a:rPr lang="en-US" sz="2200" dirty="0" err="1" smtClean="0"/>
              <a:t>.lastElementChild</a:t>
            </a:r>
            <a:r>
              <a:rPr lang="en-US" sz="2200" dirty="0" smtClean="0"/>
              <a:t> </a:t>
            </a:r>
            <a:r>
              <a:rPr lang="en-US" sz="2200" dirty="0" smtClean="0"/>
              <a:t>=== </a:t>
            </a:r>
            <a:r>
              <a:rPr lang="en-US" sz="2200" i="1" dirty="0" err="1" smtClean="0">
                <a:solidFill>
                  <a:srgbClr val="9BBB59"/>
                </a:solidFill>
              </a:rPr>
              <a:t>elem</a:t>
            </a:r>
            <a:r>
              <a:rPr lang="en-US" sz="2200" dirty="0" err="1" smtClean="0"/>
              <a:t>.parentElement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2-3	</a:t>
            </a:r>
            <a:r>
              <a:rPr lang="en-US" sz="2200" i="1" dirty="0" smtClean="0">
                <a:solidFill>
                  <a:srgbClr val="9BBB59"/>
                </a:solidFill>
              </a:rPr>
              <a:t>b</a:t>
            </a:r>
            <a:r>
              <a:rPr lang="en-US" sz="2200" dirty="0" smtClean="0"/>
              <a:t> </a:t>
            </a:r>
            <a:r>
              <a:rPr lang="en-US" sz="2200" dirty="0"/>
              <a:t>is grandparent of </a:t>
            </a:r>
            <a:r>
              <a:rPr lang="en-US" sz="2200" i="1" dirty="0" err="1">
                <a:solidFill>
                  <a:srgbClr val="9BBB59"/>
                </a:solidFill>
              </a:rPr>
              <a:t>elem</a:t>
            </a:r>
            <a:r>
              <a:rPr lang="en-US" sz="2200" dirty="0">
                <a:solidFill>
                  <a:srgbClr val="9BBB59"/>
                </a:solidFill>
              </a:rPr>
              <a:t>	</a:t>
            </a:r>
            <a:endParaRPr lang="en-US" sz="22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7-8	</a:t>
            </a:r>
            <a:r>
              <a:rPr lang="en-US" sz="2200" dirty="0" smtClean="0"/>
              <a:t>2nd </a:t>
            </a:r>
            <a:r>
              <a:rPr lang="en-US" sz="2200" dirty="0"/>
              <a:t>last child of </a:t>
            </a:r>
            <a:r>
              <a:rPr lang="en-US" sz="2200" i="1" dirty="0" smtClean="0">
                <a:solidFill>
                  <a:schemeClr val="accent3"/>
                </a:solidFill>
              </a:rPr>
              <a:t>c</a:t>
            </a:r>
            <a:r>
              <a:rPr lang="en-US" sz="2200" dirty="0" smtClean="0">
                <a:solidFill>
                  <a:srgbClr val="000000"/>
                </a:solidFill>
              </a:rPr>
              <a:t> is grandparent of </a:t>
            </a:r>
            <a:r>
              <a:rPr lang="en-US" sz="2200" dirty="0" err="1" smtClean="0">
                <a:solidFill>
                  <a:srgbClr val="000000"/>
                </a:solidFill>
              </a:rPr>
              <a:t>elem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2200" i="1" dirty="0" smtClean="0">
                <a:solidFill>
                  <a:schemeClr val="accent3"/>
                </a:solidFill>
                <a:sym typeface="Wingdings"/>
              </a:rPr>
              <a:t>b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404040"/>
              </a:solidFill>
            </a:endParaRPr>
          </a:p>
          <a:p>
            <a:pPr lvl="2"/>
            <a:endParaRPr lang="en-US" sz="2000" i="1" dirty="0" smtClean="0">
              <a:solidFill>
                <a:srgbClr val="262626"/>
              </a:solidFill>
            </a:endParaRPr>
          </a:p>
          <a:p>
            <a:pPr lvl="2"/>
            <a:endParaRPr lang="en-US" sz="2000" i="1" dirty="0" smtClean="0">
              <a:solidFill>
                <a:schemeClr val="accent3"/>
              </a:solidFill>
            </a:endParaRPr>
          </a:p>
          <a:p>
            <a:pPr lvl="1"/>
            <a:endParaRPr lang="en-US" sz="1900" i="1" dirty="0" smtClean="0">
              <a:solidFill>
                <a:schemeClr val="accent3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DOM Solver</a:t>
            </a:r>
            <a:r>
              <a:rPr lang="en-US" dirty="0" smtClean="0"/>
              <a:t>:</a:t>
            </a:r>
            <a:r>
              <a:rPr lang="en-US" i="1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Solved DOM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endParaRPr lang="en-US" sz="2200" i="1" dirty="0" smtClean="0">
              <a:solidFill>
                <a:srgbClr val="9BBB59"/>
              </a:solidFill>
            </a:endParaRPr>
          </a:p>
          <a:p>
            <a:pPr marL="0" lvl="1" indent="0">
              <a:buNone/>
            </a:pPr>
            <a:endParaRPr lang="en-US" sz="2200" i="1" dirty="0">
              <a:solidFill>
                <a:srgbClr val="9BBB59"/>
              </a:solidFill>
            </a:endParaRPr>
          </a:p>
          <a:p>
            <a:pPr marL="0" lvl="1" indent="0">
              <a:buNone/>
            </a:pPr>
            <a:endParaRPr lang="en-US" sz="2200" i="1" dirty="0" smtClean="0">
              <a:solidFill>
                <a:srgbClr val="9BBB59"/>
              </a:solidFill>
            </a:endParaRPr>
          </a:p>
          <a:p>
            <a:pPr marL="0" lvl="1" indent="0">
              <a:buNone/>
            </a:pPr>
            <a:endParaRPr lang="en-US" sz="2200" i="1" dirty="0">
              <a:solidFill>
                <a:srgbClr val="9BBB59"/>
              </a:solidFill>
            </a:endParaRPr>
          </a:p>
          <a:p>
            <a:pPr marL="0" lvl="1" indent="0">
              <a:buNone/>
            </a:pPr>
            <a:endParaRPr lang="en-US" sz="1000" i="1" dirty="0" smtClean="0">
              <a:solidFill>
                <a:srgbClr val="9BBB59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5-6	</a:t>
            </a:r>
            <a:r>
              <a:rPr lang="en-US" sz="2200" i="1" dirty="0" smtClean="0">
                <a:solidFill>
                  <a:srgbClr val="9BBB59"/>
                </a:solidFill>
              </a:rPr>
              <a:t>b</a:t>
            </a:r>
            <a:r>
              <a:rPr lang="en-US" sz="2200" dirty="0" smtClean="0"/>
              <a:t> </a:t>
            </a:r>
            <a:r>
              <a:rPr lang="en-US" sz="2200" dirty="0"/>
              <a:t>is </a:t>
            </a:r>
            <a:r>
              <a:rPr lang="en-US" sz="2200" dirty="0" smtClean="0"/>
              <a:t>2nd child of </a:t>
            </a:r>
            <a:r>
              <a:rPr lang="en-US" sz="2200" i="1" dirty="0" smtClean="0">
                <a:solidFill>
                  <a:srgbClr val="9BBB59"/>
                </a:solidFill>
              </a:rPr>
              <a:t>c</a:t>
            </a:r>
            <a:endParaRPr lang="en-US" sz="2200" b="1" i="1" dirty="0" smtClean="0">
              <a:solidFill>
                <a:srgbClr val="595959"/>
              </a:solidFill>
            </a:endParaRPr>
          </a:p>
          <a:p>
            <a:r>
              <a:rPr lang="en-US" sz="2200" i="1" dirty="0" smtClean="0">
                <a:solidFill>
                  <a:schemeClr val="accent3"/>
                </a:solidFill>
              </a:rPr>
              <a:t>d</a:t>
            </a:r>
            <a:r>
              <a:rPr lang="en-US" sz="2200" b="1" i="1" dirty="0" smtClean="0">
                <a:solidFill>
                  <a:schemeClr val="accent3"/>
                </a:solidFill>
              </a:rPr>
              <a:t> </a:t>
            </a:r>
            <a:r>
              <a:rPr lang="en-US" sz="2200" dirty="0"/>
              <a:t>cannot be the parent of  </a:t>
            </a:r>
            <a:r>
              <a:rPr lang="en-US" sz="2200" i="1" dirty="0" smtClean="0">
                <a:solidFill>
                  <a:schemeClr val="accent3"/>
                </a:solidFill>
              </a:rPr>
              <a:t>b</a:t>
            </a:r>
            <a:r>
              <a:rPr lang="en-US" sz="2200" dirty="0" smtClean="0"/>
              <a:t>	</a:t>
            </a:r>
            <a:r>
              <a:rPr lang="en-US" sz="2200" dirty="0" smtClean="0">
                <a:sym typeface="Wingdings"/>
              </a:rPr>
              <a:t> </a:t>
            </a:r>
            <a:r>
              <a:rPr lang="en-US" sz="2200" strike="sngStrike" dirty="0" smtClean="0">
                <a:solidFill>
                  <a:srgbClr val="595959"/>
                </a:solidFill>
              </a:rPr>
              <a:t>Line 4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/>
              </a:rPr>
              <a:t> </a:t>
            </a:r>
            <a:r>
              <a:rPr lang="en-US" sz="2200" strike="sngStrike" dirty="0" smtClean="0">
                <a:solidFill>
                  <a:srgbClr val="595959"/>
                </a:solidFill>
                <a:sym typeface="Wingdings"/>
              </a:rPr>
              <a:t>Line 1</a:t>
            </a:r>
            <a:endParaRPr lang="en-US" sz="2200" i="1" strike="sngStrike" dirty="0" smtClean="0">
              <a:solidFill>
                <a:srgbClr val="595959"/>
              </a:solidFill>
            </a:endParaRP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	</a:t>
            </a:r>
            <a:r>
              <a:rPr lang="en-US" sz="2200" i="1" dirty="0" smtClean="0">
                <a:solidFill>
                  <a:srgbClr val="9BBB59"/>
                </a:solidFill>
              </a:rPr>
              <a:t>d</a:t>
            </a:r>
            <a:r>
              <a:rPr lang="en-US" sz="2200" dirty="0" smtClean="0"/>
              <a:t> </a:t>
            </a:r>
            <a:r>
              <a:rPr lang="en-US" sz="2200" dirty="0"/>
              <a:t>=== </a:t>
            </a:r>
            <a:r>
              <a:rPr lang="en-US" sz="2200" i="1" dirty="0" err="1">
                <a:solidFill>
                  <a:srgbClr val="9BBB59"/>
                </a:solidFill>
              </a:rPr>
              <a:t>b</a:t>
            </a:r>
            <a:r>
              <a:rPr lang="en-US" sz="2200" dirty="0" err="1"/>
              <a:t>.lastElementChild</a:t>
            </a:r>
            <a:r>
              <a:rPr lang="en-US" sz="2200" dirty="0"/>
              <a:t>		</a:t>
            </a:r>
            <a:endParaRPr lang="en-US" sz="2200" dirty="0">
              <a:solidFill>
                <a:srgbClr val="595959"/>
              </a:solidFill>
            </a:endParaRPr>
          </a:p>
          <a:p>
            <a:r>
              <a:rPr lang="en-US" sz="2200" dirty="0">
                <a:solidFill>
                  <a:srgbClr val="404040"/>
                </a:solidFill>
              </a:rPr>
              <a:t>Line </a:t>
            </a:r>
            <a:r>
              <a:rPr lang="en-US" sz="2200" dirty="0" smtClean="0">
                <a:solidFill>
                  <a:srgbClr val="404040"/>
                </a:solidFill>
              </a:rPr>
              <a:t>3	</a:t>
            </a:r>
            <a:r>
              <a:rPr lang="en-US" sz="2200" i="1" dirty="0" smtClean="0">
                <a:solidFill>
                  <a:srgbClr val="9BBB59"/>
                </a:solidFill>
              </a:rPr>
              <a:t>d</a:t>
            </a:r>
            <a:r>
              <a:rPr lang="en-US" sz="2200" dirty="0" smtClean="0"/>
              <a:t> </a:t>
            </a:r>
            <a:r>
              <a:rPr lang="en-US" sz="2200" dirty="0"/>
              <a:t>=== </a:t>
            </a:r>
            <a:r>
              <a:rPr lang="en-US" sz="2200" i="1" dirty="0" err="1">
                <a:solidFill>
                  <a:srgbClr val="9BBB59"/>
                </a:solidFill>
              </a:rPr>
              <a:t>elem</a:t>
            </a:r>
            <a:r>
              <a:rPr lang="en-US" sz="2200" dirty="0" err="1"/>
              <a:t>.parentElement</a:t>
            </a:r>
            <a:r>
              <a:rPr lang="en-US" sz="2200" dirty="0"/>
              <a:t>	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200" dirty="0">
                <a:solidFill>
                  <a:srgbClr val="404040"/>
                </a:solidFill>
              </a:rPr>
              <a:t>Line 2-</a:t>
            </a:r>
            <a:r>
              <a:rPr lang="en-US" sz="2200" dirty="0" smtClean="0">
                <a:solidFill>
                  <a:srgbClr val="404040"/>
                </a:solidFill>
              </a:rPr>
              <a:t>3	</a:t>
            </a:r>
            <a:r>
              <a:rPr lang="en-US" sz="2200" i="1" dirty="0" smtClean="0">
                <a:solidFill>
                  <a:schemeClr val="accent3"/>
                </a:solidFill>
              </a:rPr>
              <a:t>b </a:t>
            </a:r>
            <a:r>
              <a:rPr lang="en-US" sz="2200" dirty="0" smtClean="0"/>
              <a:t>is the grandparent of </a:t>
            </a:r>
            <a:r>
              <a:rPr lang="en-US" sz="2200" i="1" dirty="0" err="1" smtClean="0">
                <a:solidFill>
                  <a:schemeClr val="accent3"/>
                </a:solidFill>
              </a:rPr>
              <a:t>elem</a:t>
            </a:r>
            <a:r>
              <a:rPr lang="en-US" sz="2200" i="1" dirty="0" smtClean="0">
                <a:solidFill>
                  <a:schemeClr val="accent3"/>
                </a:solidFill>
              </a:rPr>
              <a:t>	</a:t>
            </a:r>
            <a:endParaRPr lang="en-US" sz="22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200" dirty="0">
                <a:solidFill>
                  <a:srgbClr val="404040"/>
                </a:solidFill>
              </a:rPr>
              <a:t>Line </a:t>
            </a:r>
            <a:r>
              <a:rPr lang="en-US" sz="2200" dirty="0" smtClean="0">
                <a:solidFill>
                  <a:srgbClr val="404040"/>
                </a:solidFill>
              </a:rPr>
              <a:t>7-8	</a:t>
            </a:r>
            <a:r>
              <a:rPr lang="en-US" sz="2200" dirty="0" smtClean="0"/>
              <a:t>grandparent of </a:t>
            </a:r>
            <a:r>
              <a:rPr lang="en-US" sz="2200" i="1" dirty="0" err="1" smtClean="0">
                <a:solidFill>
                  <a:schemeClr val="accent3"/>
                </a:solidFill>
              </a:rPr>
              <a:t>elem</a:t>
            </a:r>
            <a:r>
              <a:rPr lang="en-US" sz="2200" dirty="0" smtClean="0"/>
              <a:t> </a:t>
            </a:r>
            <a:r>
              <a:rPr lang="en-US" sz="2200" dirty="0" smtClean="0"/>
              <a:t>is </a:t>
            </a:r>
            <a:r>
              <a:rPr lang="en-US" sz="2200" dirty="0" smtClean="0"/>
              <a:t>last 2nd child of </a:t>
            </a:r>
            <a:r>
              <a:rPr lang="en-US" sz="2200" i="1" dirty="0" smtClean="0">
                <a:solidFill>
                  <a:schemeClr val="accent3"/>
                </a:solidFill>
              </a:rPr>
              <a:t>c</a:t>
            </a:r>
            <a:r>
              <a:rPr lang="en-US" sz="2200" dirty="0" smtClean="0">
                <a:solidFill>
                  <a:schemeClr val="accent3"/>
                </a:solidFill>
              </a:rPr>
              <a:t>	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200" i="1" dirty="0" smtClean="0">
                <a:solidFill>
                  <a:srgbClr val="9BBB59"/>
                </a:solidFill>
              </a:rPr>
              <a:t>c</a:t>
            </a:r>
            <a:r>
              <a:rPr lang="en-US" sz="2200" dirty="0" smtClean="0"/>
              <a:t> has exactly 3 children, </a:t>
            </a:r>
            <a:r>
              <a:rPr lang="en-US" sz="2200" i="1" dirty="0" smtClean="0">
                <a:solidFill>
                  <a:schemeClr val="accent3"/>
                </a:solidFill>
              </a:rPr>
              <a:t>b</a:t>
            </a:r>
            <a:r>
              <a:rPr lang="en-US" sz="2200" dirty="0" smtClean="0"/>
              <a:t> in middle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17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490822" y="4908031"/>
            <a:ext cx="1369949" cy="1328621"/>
            <a:chOff x="6490822" y="4908031"/>
            <a:chExt cx="1369949" cy="1328621"/>
          </a:xfrm>
        </p:grpSpPr>
        <p:sp>
          <p:nvSpPr>
            <p:cNvPr id="7" name="Rounded Rectangle 6"/>
            <p:cNvSpPr/>
            <p:nvPr/>
          </p:nvSpPr>
          <p:spPr>
            <a:xfrm>
              <a:off x="6490822" y="5649948"/>
              <a:ext cx="1369949" cy="586704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elem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  <a:endCxn id="9" idx="2"/>
            </p:cNvCxnSpPr>
            <p:nvPr/>
          </p:nvCxnSpPr>
          <p:spPr>
            <a:xfrm flipH="1" flipV="1">
              <a:off x="6763481" y="4908031"/>
              <a:ext cx="412315" cy="74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490822" y="3594719"/>
            <a:ext cx="669837" cy="1313312"/>
            <a:chOff x="6490822" y="3594719"/>
            <a:chExt cx="669837" cy="1313312"/>
          </a:xfrm>
        </p:grpSpPr>
        <p:sp>
          <p:nvSpPr>
            <p:cNvPr id="9" name="Rounded Rectangle 8"/>
            <p:cNvSpPr/>
            <p:nvPr/>
          </p:nvSpPr>
          <p:spPr>
            <a:xfrm>
              <a:off x="6490822" y="4318953"/>
              <a:ext cx="545318" cy="589078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d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  <a:endCxn id="11" idx="2"/>
            </p:cNvCxnSpPr>
            <p:nvPr/>
          </p:nvCxnSpPr>
          <p:spPr>
            <a:xfrm flipV="1">
              <a:off x="6763481" y="3594719"/>
              <a:ext cx="397178" cy="724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641607" y="1698031"/>
            <a:ext cx="1795515" cy="1898182"/>
            <a:chOff x="5641607" y="1698031"/>
            <a:chExt cx="1795515" cy="1898182"/>
          </a:xfrm>
        </p:grpSpPr>
        <p:sp>
          <p:nvSpPr>
            <p:cNvPr id="11" name="Rounded Rectangle 10"/>
            <p:cNvSpPr/>
            <p:nvPr/>
          </p:nvSpPr>
          <p:spPr>
            <a:xfrm>
              <a:off x="6888000" y="3005641"/>
              <a:ext cx="545318" cy="589078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b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3" idx="2"/>
            </p:cNvCxnSpPr>
            <p:nvPr/>
          </p:nvCxnSpPr>
          <p:spPr>
            <a:xfrm flipV="1">
              <a:off x="7160659" y="2287109"/>
              <a:ext cx="3804" cy="718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6891804" y="1698031"/>
              <a:ext cx="545318" cy="589078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c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6" idx="0"/>
              <a:endCxn id="13" idx="2"/>
            </p:cNvCxnSpPr>
            <p:nvPr/>
          </p:nvCxnSpPr>
          <p:spPr>
            <a:xfrm flipV="1">
              <a:off x="5914266" y="2287109"/>
              <a:ext cx="1250197" cy="720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5641607" y="3007135"/>
              <a:ext cx="545318" cy="589078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3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7256" y="2506809"/>
              <a:ext cx="400343" cy="49244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1</a:t>
              </a:r>
              <a:endParaRPr lang="en-CA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74517" y="2500577"/>
              <a:ext cx="400343" cy="49244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2</a:t>
              </a:r>
              <a:endParaRPr lang="en-CA" sz="3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871449" y="2508166"/>
            <a:ext cx="400343" cy="49244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dirty="0" smtClean="0"/>
              <a:t>3</a:t>
            </a:r>
            <a:endParaRPr lang="en-CA" sz="3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164463" y="2287109"/>
            <a:ext cx="1577971" cy="1309104"/>
            <a:chOff x="7164463" y="2287109"/>
            <a:chExt cx="1577971" cy="1309104"/>
          </a:xfrm>
        </p:grpSpPr>
        <p:cxnSp>
          <p:nvCxnSpPr>
            <p:cNvPr id="15" name="Straight Arrow Connector 14"/>
            <p:cNvCxnSpPr>
              <a:stCxn id="20" idx="0"/>
              <a:endCxn id="13" idx="2"/>
            </p:cNvCxnSpPr>
            <p:nvPr/>
          </p:nvCxnSpPr>
          <p:spPr>
            <a:xfrm flipH="1" flipV="1">
              <a:off x="7164463" y="2287109"/>
              <a:ext cx="1174196" cy="720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45160" y="2502416"/>
              <a:ext cx="400343" cy="49244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-2</a:t>
              </a:r>
              <a:endParaRPr lang="en-CA" sz="3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066000" y="3007135"/>
              <a:ext cx="545318" cy="589078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3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42091" y="2510005"/>
              <a:ext cx="400343" cy="49244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-1</a:t>
              </a:r>
              <a:endParaRPr lang="en-CA" sz="3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6867" y="1417638"/>
            <a:ext cx="4110622" cy="161582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Arrows point up to the parent.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Numbers are child positions:</a:t>
            </a:r>
            <a:br>
              <a:rPr lang="en-US" sz="2000" dirty="0" smtClean="0"/>
            </a:br>
            <a:r>
              <a:rPr lang="en-US" sz="2000" dirty="0" smtClean="0"/>
              <a:t>1 </a:t>
            </a:r>
            <a:r>
              <a:rPr lang="en-US" sz="2000" dirty="0"/>
              <a:t>is the first </a:t>
            </a:r>
            <a:r>
              <a:rPr lang="en-US" sz="2000" dirty="0" smtClean="0"/>
              <a:t>child, </a:t>
            </a:r>
            <a:r>
              <a:rPr lang="en-US" sz="2000" dirty="0" smtClean="0"/>
              <a:t>2 </a:t>
            </a:r>
            <a:r>
              <a:rPr lang="en-US" sz="2000" dirty="0" smtClean="0"/>
              <a:t>is second child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-1 is the last child,</a:t>
            </a:r>
          </a:p>
          <a:p>
            <a:pPr>
              <a:spcAft>
                <a:spcPts val="300"/>
              </a:spcAft>
            </a:pPr>
            <a:r>
              <a:rPr lang="en-US" sz="2000" dirty="0"/>
              <a:t> </a:t>
            </a:r>
            <a:r>
              <a:rPr lang="en-US" sz="2000" dirty="0" smtClean="0"/>
              <a:t>-2 is the second last child.</a:t>
            </a:r>
          </a:p>
        </p:txBody>
      </p:sp>
    </p:spTree>
    <p:extLst>
      <p:ext uri="{BB962C8B-B14F-4D97-AF65-F5344CB8AC3E}">
        <p14:creationId xmlns:p14="http://schemas.microsoft.com/office/powerpoint/2010/main" val="409765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take from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Deduction starts </a:t>
            </a:r>
            <a:r>
              <a:rPr lang="en-US" dirty="0"/>
              <a:t>at lines 5-</a:t>
            </a:r>
            <a:r>
              <a:rPr lang="en-US" dirty="0" smtClean="0"/>
              <a:t>6</a:t>
            </a:r>
          </a:p>
          <a:p>
            <a:pPr lvl="1"/>
            <a:r>
              <a:rPr lang="en-US" dirty="0" smtClean="0"/>
              <a:t>Jumps back &amp; forth, not sequentially line by line from 1-8:</a:t>
            </a:r>
            <a:r>
              <a:rPr lang="en-US" dirty="0"/>
              <a:t>	</a:t>
            </a:r>
            <a:r>
              <a:rPr lang="en-US" dirty="0" smtClean="0"/>
              <a:t>	5</a:t>
            </a:r>
            <a:r>
              <a:rPr lang="en-US" dirty="0"/>
              <a:t>-6 </a:t>
            </a:r>
            <a:r>
              <a:rPr lang="en-US" dirty="0">
                <a:sym typeface="Wingdings"/>
              </a:rPr>
              <a:t> </a:t>
            </a:r>
            <a:r>
              <a:rPr lang="en-US" strike="sngStrike" dirty="0">
                <a:sym typeface="Wingdings"/>
              </a:rPr>
              <a:t>4&amp;1</a:t>
            </a:r>
            <a:r>
              <a:rPr lang="en-US" dirty="0">
                <a:sym typeface="Wingdings"/>
              </a:rPr>
              <a:t>  2-3  5-6 &amp; 7-8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Deduction has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collectively</a:t>
            </a:r>
            <a:r>
              <a:rPr lang="en-US" dirty="0" smtClean="0"/>
              <a:t> consider the entire </a:t>
            </a:r>
            <a:r>
              <a:rPr lang="en-US" dirty="0" smtClean="0">
                <a:solidFill>
                  <a:srgbClr val="E46C0A"/>
                </a:solidFill>
              </a:rPr>
              <a:t>trace</a:t>
            </a:r>
            <a:r>
              <a:rPr lang="en-US" dirty="0" smtClean="0"/>
              <a:t> of DOM operations </a:t>
            </a:r>
            <a:r>
              <a:rPr lang="en-US" dirty="0" smtClean="0">
                <a:sym typeface="Wingdings"/>
              </a:rPr>
              <a:t> big picture, </a:t>
            </a:r>
            <a:r>
              <a:rPr lang="en-US" strike="sngStrike" dirty="0" smtClean="0">
                <a:sym typeface="Wingdings"/>
              </a:rPr>
              <a:t>greedy</a:t>
            </a:r>
          </a:p>
          <a:p>
            <a:r>
              <a:rPr lang="en-US" dirty="0" smtClean="0">
                <a:sym typeface="Wingdings"/>
              </a:rPr>
              <a:t>Understanding of the </a:t>
            </a:r>
            <a:r>
              <a:rPr lang="en-US" dirty="0" smtClean="0">
                <a:solidFill>
                  <a:schemeClr val="accent3"/>
                </a:solidFill>
                <a:sym typeface="Wingdings"/>
              </a:rPr>
              <a:t>DOM</a:t>
            </a:r>
            <a:r>
              <a:rPr lang="en-US" dirty="0" smtClean="0">
                <a:sym typeface="Wingdings"/>
              </a:rPr>
              <a:t> API is critical in resolving the multi-identify of DOM nodes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 2-3	</a:t>
            </a:r>
            <a:r>
              <a:rPr lang="en-US" sz="2200" i="1" dirty="0">
                <a:solidFill>
                  <a:srgbClr val="9BBB59"/>
                </a:solidFill>
              </a:rPr>
              <a:t>d</a:t>
            </a:r>
            <a:r>
              <a:rPr lang="en-US" sz="2200" dirty="0"/>
              <a:t> === </a:t>
            </a:r>
            <a:r>
              <a:rPr lang="en-US" sz="2200" i="1" dirty="0" err="1">
                <a:solidFill>
                  <a:srgbClr val="9BBB59"/>
                </a:solidFill>
              </a:rPr>
              <a:t>b</a:t>
            </a:r>
            <a:r>
              <a:rPr lang="en-US" sz="2200" dirty="0" err="1"/>
              <a:t>.lastElementChild</a:t>
            </a:r>
            <a:r>
              <a:rPr lang="en-US" sz="2200" dirty="0"/>
              <a:t> === </a:t>
            </a:r>
            <a:r>
              <a:rPr lang="en-US" sz="2200" i="1" dirty="0" err="1">
                <a:solidFill>
                  <a:srgbClr val="9BBB59"/>
                </a:solidFill>
              </a:rPr>
              <a:t>elem</a:t>
            </a:r>
            <a:r>
              <a:rPr lang="en-US" sz="2200" dirty="0" err="1"/>
              <a:t>.parentElement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 2-3	</a:t>
            </a:r>
            <a:r>
              <a:rPr lang="en-US" sz="2200" i="1" dirty="0">
                <a:solidFill>
                  <a:srgbClr val="9BBB59"/>
                </a:solidFill>
              </a:rPr>
              <a:t>b</a:t>
            </a:r>
            <a:r>
              <a:rPr lang="en-US" sz="2200" dirty="0"/>
              <a:t> is grandparent of </a:t>
            </a:r>
            <a:r>
              <a:rPr lang="en-US" sz="2200" i="1" dirty="0" err="1" smtClean="0">
                <a:solidFill>
                  <a:srgbClr val="9BBB59"/>
                </a:solidFill>
              </a:rPr>
              <a:t>elem</a:t>
            </a:r>
            <a:r>
              <a:rPr lang="en-US" sz="2200" i="1" dirty="0" smtClean="0">
                <a:solidFill>
                  <a:srgbClr val="9BBB59"/>
                </a:solidFill>
              </a:rPr>
              <a:t>  </a:t>
            </a:r>
            <a:r>
              <a:rPr lang="en-US" sz="2200" dirty="0" smtClean="0">
                <a:sym typeface="Wingdings"/>
              </a:rPr>
              <a:t>  </a:t>
            </a:r>
            <a:r>
              <a:rPr lang="en-US" sz="2200" i="1" dirty="0" smtClean="0">
                <a:solidFill>
                  <a:schemeClr val="accent3"/>
                </a:solidFill>
                <a:sym typeface="Wingdings"/>
              </a:rPr>
              <a:t>b</a:t>
            </a:r>
            <a:r>
              <a:rPr lang="en-US" sz="2200" dirty="0" smtClean="0">
                <a:sym typeface="Wingdings"/>
              </a:rPr>
              <a:t> is also middle child of </a:t>
            </a:r>
            <a:r>
              <a:rPr lang="en-US" sz="2200" i="1" dirty="0" smtClean="0">
                <a:solidFill>
                  <a:srgbClr val="9BBB59"/>
                </a:solidFill>
                <a:sym typeface="Wingdings"/>
              </a:rPr>
              <a:t>c</a:t>
            </a:r>
            <a:endParaRPr lang="en-US" sz="2200" i="1" dirty="0">
              <a:solidFill>
                <a:srgbClr val="9BBB59"/>
              </a:solidFill>
            </a:endParaRPr>
          </a:p>
          <a:p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 Why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r>
              <a:rPr lang="en-US" dirty="0" smtClean="0"/>
              <a:t> for testing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Web Applications are increasingly prevalent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Testing Web apps remains challenging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Lots of JS code are written to handle UI/DOM</a:t>
            </a:r>
          </a:p>
          <a:p>
            <a:pPr lvl="1"/>
            <a:r>
              <a:rPr lang="en-US" sz="1600" dirty="0" smtClean="0"/>
              <a:t>Document Object Model, W3C standard for handling *ML documents e.g. HTML/XML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Need to generate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CC66"/>
                </a:solidFill>
              </a:rPr>
              <a:t>M</a:t>
            </a:r>
            <a:r>
              <a:rPr lang="en-US" dirty="0">
                <a:solidFill>
                  <a:srgbClr val="00FF00"/>
                </a:solidFill>
              </a:rPr>
              <a:t>L</a:t>
            </a:r>
            <a:r>
              <a:rPr lang="en-US" dirty="0" smtClean="0"/>
              <a:t> during testing to satisfy DOM operations, keep execution alive. </a:t>
            </a:r>
            <a:endParaRPr lang="en-US" sz="3000" dirty="0" smtClean="0"/>
          </a:p>
          <a:p>
            <a:pPr lvl="1"/>
            <a:r>
              <a:rPr lang="en-US" sz="1600" dirty="0" smtClean="0"/>
              <a:t>Executing different parts of JS code requires different yet precise structures of the DOM.</a:t>
            </a:r>
          </a:p>
          <a:p>
            <a:pPr lvl="1"/>
            <a:r>
              <a:rPr lang="en-US" sz="1600" dirty="0" smtClean="0"/>
              <a:t>1 DOM operation not satisfied can eventually halt entire execution.</a:t>
            </a:r>
          </a:p>
          <a:p>
            <a:pPr lvl="1"/>
            <a:r>
              <a:rPr lang="en-US" sz="1600" dirty="0"/>
              <a:t>Majority of bugs in JavaScript Web apps are DOM </a:t>
            </a:r>
            <a:r>
              <a:rPr lang="en-US" sz="1600" dirty="0" smtClean="0"/>
              <a:t>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142" y="5759450"/>
            <a:ext cx="17653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759450"/>
            <a:ext cx="26289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505" y="5759450"/>
            <a:ext cx="2222500" cy="54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1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i="1" dirty="0" smtClean="0">
                <a:solidFill>
                  <a:schemeClr val="accent3"/>
                </a:solidFill>
              </a:rPr>
              <a:t>DOM Solver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function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checkRows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var field =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getElementById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(“field”);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var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for (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=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field.children.length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;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  row =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getElementById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(“row”+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 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}}}</a:t>
            </a:r>
            <a:endParaRPr lang="en-US" sz="2800" dirty="0">
              <a:solidFill>
                <a:schemeClr val="accent1">
                  <a:alpha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2716" y="140712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 with ID </a:t>
            </a:r>
            <a:r>
              <a:rPr lang="en-US" sz="2400" dirty="0" smtClean="0">
                <a:solidFill>
                  <a:srgbClr val="FF0000"/>
                </a:solidFill>
              </a:rPr>
              <a:t>“field”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806" y="3444622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 nomenclature </a:t>
            </a:r>
            <a:r>
              <a:rPr lang="en-US" sz="2400" dirty="0" smtClean="0">
                <a:solidFill>
                  <a:srgbClr val="FF0000"/>
                </a:solidFill>
              </a:rPr>
              <a:t>“row0”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“row1”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Line 5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461662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field </a:t>
            </a:r>
            <a:r>
              <a:rPr lang="en-US" sz="2400" dirty="0" smtClean="0"/>
              <a:t>has 1+ children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806" y="4738794"/>
            <a:ext cx="2348464" cy="830997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row </a:t>
            </a:r>
            <a:r>
              <a:rPr lang="en-US" sz="2400" i="1" dirty="0" smtClean="0">
                <a:solidFill>
                  <a:srgbClr val="000000"/>
                </a:solidFill>
              </a:rPr>
              <a:t>has </a:t>
            </a:r>
            <a:r>
              <a:rPr lang="en-US" sz="2400" i="1" dirty="0" smtClean="0">
                <a:solidFill>
                  <a:srgbClr val="660066"/>
                </a:solidFill>
              </a:rPr>
              <a:t>10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  <a:r>
              <a:rPr lang="en-US" sz="2400" dirty="0" smtClean="0"/>
              <a:t>children     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General </a:t>
            </a:r>
            <a:r>
              <a:rPr lang="en-US" i="1" dirty="0" smtClean="0">
                <a:solidFill>
                  <a:schemeClr val="accent3"/>
                </a:solidFill>
              </a:rPr>
              <a:t>DOM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olicies </a:t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r>
              <a:rPr lang="en-US" dirty="0" smtClean="0"/>
              <a:t> Functions &amp;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ASSERT</a:t>
            </a:r>
            <a:r>
              <a:rPr lang="en-US" sz="3000" dirty="0">
                <a:solidFill>
                  <a:srgbClr val="595959"/>
                </a:solidFill>
              </a:rPr>
              <a:t> </a:t>
            </a:r>
            <a:r>
              <a:rPr lang="en-US" sz="3000" dirty="0" err="1"/>
              <a:t>childrenLength</a:t>
            </a:r>
            <a:r>
              <a:rPr lang="en-US" sz="3000" dirty="0"/>
              <a:t>(</a:t>
            </a:r>
            <a:r>
              <a:rPr lang="en-US" sz="3000" dirty="0" smtClean="0"/>
              <a:t>row0) </a:t>
            </a:r>
            <a:r>
              <a:rPr lang="en-US" sz="3000" dirty="0"/>
              <a:t>= 10</a:t>
            </a:r>
            <a:r>
              <a:rPr lang="en-US" sz="3000" dirty="0" smtClean="0"/>
              <a:t>;		</a:t>
            </a:r>
            <a:r>
              <a:rPr lang="en-US" sz="2200" dirty="0" smtClean="0"/>
              <a:t>CVC assert</a:t>
            </a:r>
            <a:r>
              <a:rPr lang="en-US" sz="3000" dirty="0" smtClean="0"/>
              <a:t>	</a:t>
            </a:r>
          </a:p>
          <a:p>
            <a:r>
              <a:rPr lang="en-US" sz="3000" dirty="0" err="1" smtClean="0"/>
              <a:t>childrenLength</a:t>
            </a:r>
            <a:r>
              <a:rPr lang="en-US" sz="3000" dirty="0" smtClean="0"/>
              <a:t>: (Node) -&gt;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sz="3000" dirty="0" smtClean="0"/>
              <a:t>;				</a:t>
            </a:r>
            <a:r>
              <a:rPr lang="en-US" sz="2200" dirty="0" smtClean="0"/>
              <a:t>CVC function</a:t>
            </a:r>
            <a:endParaRPr lang="en-US" sz="2200" dirty="0"/>
          </a:p>
          <a:p>
            <a:pPr marL="0" indent="0">
              <a:buNone/>
            </a:pPr>
            <a:endParaRPr lang="en-US" sz="1900" dirty="0" smtClean="0"/>
          </a:p>
          <a:p>
            <a:r>
              <a:rPr lang="en-US" dirty="0" smtClean="0"/>
              <a:t>To support </a:t>
            </a:r>
            <a:r>
              <a:rPr lang="en-US" dirty="0" err="1" smtClean="0"/>
              <a:t>childrenLength</a:t>
            </a:r>
            <a:r>
              <a:rPr lang="en-US" dirty="0" smtClean="0"/>
              <a:t>(), we have to further </a:t>
            </a:r>
            <a:r>
              <a:rPr lang="en-US" dirty="0" smtClean="0">
                <a:solidFill>
                  <a:srgbClr val="660066"/>
                </a:solidFill>
              </a:rPr>
              <a:t>quantify</a:t>
            </a:r>
          </a:p>
          <a:p>
            <a:pPr lvl="1"/>
            <a:r>
              <a:rPr lang="en-US" sz="2400" dirty="0" smtClean="0"/>
              <a:t>Parent</a:t>
            </a:r>
            <a:r>
              <a:rPr lang="en-US" sz="2400" dirty="0"/>
              <a:t>-child </a:t>
            </a:r>
            <a:r>
              <a:rPr lang="en-US" sz="2400" dirty="0" smtClean="0"/>
              <a:t>Relationship</a:t>
            </a:r>
            <a:endParaRPr lang="en-US" sz="2400" dirty="0"/>
          </a:p>
          <a:p>
            <a:pPr lvl="1"/>
            <a:r>
              <a:rPr lang="en-US" sz="2400" dirty="0" smtClean="0"/>
              <a:t>Ordering of children that share the same parent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1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Quantifying </a:t>
            </a:r>
            <a:r>
              <a:rPr lang="en-US" sz="4000" dirty="0" smtClean="0">
                <a:solidFill>
                  <a:srgbClr val="660066"/>
                </a:solidFill>
              </a:rPr>
              <a:t>Parent-Child</a:t>
            </a:r>
            <a:r>
              <a:rPr lang="en-US" sz="4000" dirty="0" smtClean="0"/>
              <a:t> Relationship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" y="1553210"/>
            <a:ext cx="9512300" cy="1200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1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160"/>
            <a:ext cx="9144000" cy="622622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Quantifying </a:t>
            </a:r>
            <a:r>
              <a:rPr lang="en-US" sz="4000" dirty="0" smtClean="0">
                <a:solidFill>
                  <a:srgbClr val="660066"/>
                </a:solidFill>
              </a:rPr>
              <a:t>Order of Children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694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childrenLength</a:t>
            </a:r>
            <a:r>
              <a:rPr lang="en-US" dirty="0" smtClean="0"/>
              <a:t>: (Node) -&gt; INT;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377"/>
            <a:ext cx="9144000" cy="495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9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Dynamic Backward Slice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Generic and Browser Independent</a:t>
            </a:r>
            <a:r>
              <a:rPr lang="en-US" dirty="0" smtClean="0"/>
              <a:t>.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Proxy to intercept </a:t>
            </a:r>
            <a:r>
              <a:rPr lang="en-US" dirty="0" smtClean="0"/>
              <a:t>download, instrument JS.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Deduce</a:t>
            </a:r>
            <a:r>
              <a:rPr lang="en-US" dirty="0" smtClean="0"/>
              <a:t> DOM constraints from backward slice.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DOM Solver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Encode </a:t>
            </a:r>
            <a:r>
              <a:rPr lang="en-US" dirty="0" smtClean="0"/>
              <a:t>DOM policies in </a:t>
            </a:r>
            <a:r>
              <a:rPr lang="en-US" dirty="0" smtClean="0"/>
              <a:t>general </a:t>
            </a:r>
            <a:r>
              <a:rPr lang="en-US" dirty="0" smtClean="0"/>
              <a:t>purpose </a:t>
            </a:r>
            <a:r>
              <a:rPr lang="en-US" dirty="0" smtClean="0"/>
              <a:t>solver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Quantifiers </a:t>
            </a:r>
            <a:r>
              <a:rPr lang="en-US" dirty="0" smtClean="0"/>
              <a:t>to model </a:t>
            </a:r>
            <a:r>
              <a:rPr lang="en-US" dirty="0" smtClean="0"/>
              <a:t>DOM API &amp; 2D tree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err="1" smtClean="0"/>
              <a:t>Concolic</a:t>
            </a:r>
            <a:r>
              <a:rPr lang="en-US" dirty="0" smtClean="0"/>
              <a:t> Driver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435" y="2068975"/>
            <a:ext cx="743636" cy="743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832" y="5437301"/>
            <a:ext cx="1111522" cy="1005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985" y="1417638"/>
            <a:ext cx="2920086" cy="7186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240" y="5437301"/>
            <a:ext cx="1570706" cy="12356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0109" y="5437301"/>
            <a:ext cx="1945679" cy="1086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5530" y="3768582"/>
            <a:ext cx="1100085" cy="6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8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DOM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CVC-asserts </a:t>
            </a:r>
            <a:r>
              <a:rPr lang="en-US" dirty="0" smtClean="0"/>
              <a:t>are specific to execution path 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i="1" dirty="0" smtClean="0">
                <a:solidFill>
                  <a:srgbClr val="660066"/>
                </a:solidFill>
              </a:rPr>
              <a:t>True</a:t>
            </a:r>
            <a:r>
              <a:rPr lang="en-US" dirty="0" smtClean="0"/>
              <a:t> branch of </a:t>
            </a:r>
            <a:r>
              <a:rPr lang="en-US" dirty="0" smtClean="0">
                <a:solidFill>
                  <a:srgbClr val="0000FF"/>
                </a:solidFill>
              </a:rPr>
              <a:t>if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 Line 6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41" y="2730370"/>
            <a:ext cx="9144000" cy="33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0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r>
              <a:rPr lang="en-US" dirty="0" smtClean="0"/>
              <a:t> </a:t>
            </a:r>
            <a:r>
              <a:rPr lang="en-US" dirty="0" smtClean="0"/>
              <a:t>generated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6205"/>
          <a:stretch/>
        </p:blipFill>
        <p:spPr>
          <a:xfrm>
            <a:off x="0" y="1531042"/>
            <a:ext cx="9144000" cy="297947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641261"/>
            <a:ext cx="8229600" cy="14849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en-US" dirty="0">
                <a:solidFill>
                  <a:srgbClr val="000000"/>
                </a:solidFill>
              </a:rPr>
              <a:t>span&gt; is default tag </a:t>
            </a:r>
            <a:r>
              <a:rPr lang="en-US" dirty="0" smtClean="0">
                <a:solidFill>
                  <a:srgbClr val="000000"/>
                </a:solidFill>
              </a:rPr>
              <a:t>type, can be customized.</a:t>
            </a:r>
            <a:endParaRPr lang="en-US" i="1" dirty="0" smtClean="0">
              <a:solidFill>
                <a:schemeClr val="accent3"/>
              </a:solidFill>
            </a:endParaRPr>
          </a:p>
          <a:p>
            <a:r>
              <a:rPr lang="en-US" i="1" dirty="0" smtClean="0">
                <a:solidFill>
                  <a:schemeClr val="accent3"/>
                </a:solidFill>
              </a:rPr>
              <a:t>row0</a:t>
            </a:r>
            <a:r>
              <a:rPr lang="en-US" dirty="0" smtClean="0"/>
              <a:t> </a:t>
            </a:r>
            <a:r>
              <a:rPr lang="en-US" dirty="0" smtClean="0"/>
              <a:t>is not a child of </a:t>
            </a:r>
            <a:r>
              <a:rPr lang="en-US" i="1" dirty="0" smtClean="0">
                <a:solidFill>
                  <a:srgbClr val="9BBB59"/>
                </a:solidFill>
              </a:rPr>
              <a:t>field</a:t>
            </a:r>
            <a:r>
              <a:rPr lang="en-US" dirty="0" smtClean="0">
                <a:solidFill>
                  <a:srgbClr val="000000"/>
                </a:solidFill>
              </a:rPr>
              <a:t>: not in constraints.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4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sz="2200" dirty="0"/>
              <a:t>U</a:t>
            </a:r>
            <a:r>
              <a:rPr lang="en-US" sz="2200" dirty="0" smtClean="0"/>
              <a:t>tilizing Open Technologies and Industry Standards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Dynamic Backward Slice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Proxy: </a:t>
            </a:r>
            <a:r>
              <a:rPr lang="en-US" dirty="0" err="1" smtClean="0"/>
              <a:t>WebScarab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Instrumentation: Google Closure Compiler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to interact with browser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DOM constraints: self-developed JS API</a:t>
            </a:r>
          </a:p>
          <a:p>
            <a:pPr marL="571500" indent="-514350">
              <a:buFont typeface="+mj-lt"/>
              <a:buAutoNum type="arabicPeriod"/>
            </a:pPr>
            <a:r>
              <a:rPr lang="en-US" i="1" dirty="0" smtClean="0">
                <a:solidFill>
                  <a:schemeClr val="accent3"/>
                </a:solidFill>
              </a:rPr>
              <a:t>DOM Solver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SMT solver (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W3C DOM API to generate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CC66"/>
                </a:solidFill>
              </a:rPr>
              <a:t>M</a:t>
            </a:r>
            <a:r>
              <a:rPr lang="en-US" dirty="0">
                <a:solidFill>
                  <a:srgbClr val="00FF00"/>
                </a:solidFill>
              </a:rPr>
              <a:t>L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34" y="5136487"/>
            <a:ext cx="1657623" cy="13039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429" y="1655900"/>
            <a:ext cx="1111522" cy="10059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390" y="1773448"/>
            <a:ext cx="888379" cy="8883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561" y="4290034"/>
            <a:ext cx="2920086" cy="71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5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DOMtris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</a:t>
            </a:r>
            <a:r>
              <a:rPr lang="en-US" sz="2800" dirty="0" smtClean="0">
                <a:solidFill>
                  <a:srgbClr val="660066"/>
                </a:solidFill>
              </a:rPr>
              <a:t>assert score is increased</a:t>
            </a:r>
            <a:endParaRPr lang="en-US" sz="2800" dirty="0" smtClean="0">
              <a:solidFill>
                <a:srgbClr val="66006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 Why </a:t>
            </a:r>
            <a:r>
              <a:rPr lang="en-US" dirty="0" smtClean="0"/>
              <a:t>generate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browser-side JavaScript requires both Inputs &amp; background </a:t>
            </a:r>
            <a:r>
              <a:rPr lang="en-US" i="1" dirty="0" smtClean="0">
                <a:solidFill>
                  <a:srgbClr val="9BBB59"/>
                </a:solidFill>
              </a:rPr>
              <a:t>DOM</a:t>
            </a: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 smtClean="0"/>
              <a:t>(specified in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CC66"/>
                </a:solidFill>
              </a:rPr>
              <a:t>M</a:t>
            </a:r>
            <a:r>
              <a:rPr lang="en-US" dirty="0">
                <a:solidFill>
                  <a:srgbClr val="00FF00"/>
                </a:solidFill>
              </a:rPr>
              <a:t>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Prior research: auto generation of inputs.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Problem: what about the </a:t>
            </a:r>
            <a:r>
              <a:rPr lang="en-US" i="1" dirty="0" smtClean="0">
                <a:solidFill>
                  <a:schemeClr val="accent3"/>
                </a:solidFill>
              </a:rPr>
              <a:t>DOM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Tests can’t be run unless </a:t>
            </a:r>
            <a:r>
              <a:rPr lang="en-US" i="1" dirty="0" smtClean="0">
                <a:solidFill>
                  <a:srgbClr val="9BBB59"/>
                </a:solidFill>
              </a:rPr>
              <a:t>DOM</a:t>
            </a:r>
            <a:r>
              <a:rPr lang="en-US" dirty="0" smtClean="0"/>
              <a:t> fits precise 2D structure expected by code.</a:t>
            </a:r>
          </a:p>
          <a:p>
            <a:r>
              <a:rPr lang="en-US" dirty="0" smtClean="0"/>
              <a:t>Random generation does not meet precision.</a:t>
            </a:r>
          </a:p>
          <a:p>
            <a:r>
              <a:rPr lang="en-US" dirty="0"/>
              <a:t>Current practice: manual </a:t>
            </a:r>
            <a:r>
              <a:rPr lang="en-US" dirty="0" smtClean="0"/>
              <a:t>generation (tedious).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1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Compare Approaches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Without </a:t>
            </a:r>
            <a:r>
              <a:rPr lang="en-US" i="1" dirty="0" smtClean="0"/>
              <a:t>HTML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Existing </a:t>
            </a:r>
            <a:r>
              <a:rPr lang="en-US" i="1" dirty="0" smtClean="0"/>
              <a:t>HTML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i="1" dirty="0" err="1" smtClean="0">
                <a:solidFill>
                  <a:schemeClr val="accent3"/>
                </a:solidFill>
              </a:rPr>
              <a:t>ConcolicDOM</a:t>
            </a:r>
            <a:endParaRPr lang="en-US" i="1" dirty="0" smtClean="0">
              <a:solidFill>
                <a:schemeClr val="accent3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i="1" dirty="0">
              <a:solidFill>
                <a:schemeClr val="accent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Future: </a:t>
            </a:r>
            <a:r>
              <a:rPr lang="en-US" dirty="0" err="1" smtClean="0"/>
              <a:t>jalangi</a:t>
            </a:r>
            <a:endParaRPr lang="en-US" dirty="0" smtClean="0"/>
          </a:p>
          <a:p>
            <a:pPr marL="0" indent="0">
              <a:buNone/>
            </a:pPr>
            <a:endParaRPr lang="en-US" i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by Measuring Coverage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Statement Coverage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Branch Coverage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Path Coverage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6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 Coverage: </a:t>
            </a:r>
            <a:r>
              <a:rPr lang="en-US" dirty="0" smtClean="0">
                <a:solidFill>
                  <a:srgbClr val="0000FF"/>
                </a:solidFill>
              </a:rPr>
              <a:t>6</a:t>
            </a:r>
            <a:r>
              <a:rPr lang="en-US" dirty="0" smtClean="0">
                <a:solidFill>
                  <a:srgbClr val="000000"/>
                </a:solidFill>
              </a:rPr>
              <a:t> lines (2-7)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</a:t>
            </a:r>
            <a:r>
              <a:rPr lang="en-US" sz="2800" dirty="0">
                <a:solidFill>
                  <a:srgbClr val="660066"/>
                </a:solidFill>
              </a:rPr>
              <a:t>// … assert score is increased</a:t>
            </a:r>
            <a:endParaRPr lang="en-US" sz="2800" dirty="0" smtClean="0">
              <a:solidFill>
                <a:srgbClr val="66006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Coverage: 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</a:t>
            </a:r>
            <a:r>
              <a:rPr lang="en-US" sz="2800" dirty="0">
                <a:solidFill>
                  <a:srgbClr val="660066"/>
                </a:solidFill>
              </a:rPr>
              <a:t>// … assert score is increased</a:t>
            </a:r>
            <a:endParaRPr lang="en-US" sz="2800" dirty="0" smtClean="0">
              <a:solidFill>
                <a:srgbClr val="66006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02716" y="4004974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statement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True</a:t>
            </a:r>
            <a:r>
              <a:rPr lang="en-US" sz="2400" dirty="0" smtClean="0">
                <a:solidFill>
                  <a:srgbClr val="000000"/>
                </a:solidFill>
              </a:rPr>
              <a:t> &amp; </a:t>
            </a:r>
            <a:r>
              <a:rPr lang="en-US" sz="2400" i="1" dirty="0" smtClean="0">
                <a:solidFill>
                  <a:srgbClr val="660066"/>
                </a:solidFill>
              </a:rPr>
              <a:t>False</a:t>
            </a:r>
            <a:endParaRPr lang="en-US" sz="2400" dirty="0" smtClean="0"/>
          </a:p>
          <a:p>
            <a:endParaRPr lang="en-US" i="1" dirty="0">
              <a:solidFill>
                <a:srgbClr val="6600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2716" y="2461662"/>
            <a:ext cx="234846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>
                <a:solidFill>
                  <a:srgbClr val="000000"/>
                </a:solidFill>
              </a:rPr>
              <a:t> loop</a:t>
            </a:r>
            <a:r>
              <a:rPr lang="en-US" sz="2400" dirty="0" smtClean="0">
                <a:solidFill>
                  <a:srgbClr val="0000FF"/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Stay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sz="2400" i="1" dirty="0" smtClean="0">
                <a:solidFill>
                  <a:srgbClr val="660066"/>
                </a:solidFill>
              </a:rPr>
              <a:t>Break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branches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4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Coverage: </a:t>
            </a:r>
            <a:r>
              <a:rPr lang="en-US" dirty="0">
                <a:solidFill>
                  <a:srgbClr val="0000FF"/>
                </a:solidFill>
              </a:rPr>
              <a:t>41</a:t>
            </a:r>
            <a:r>
              <a:rPr lang="en-US" dirty="0">
                <a:solidFill>
                  <a:srgbClr val="000000"/>
                </a:solidFill>
              </a:rPr>
              <a:t>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field</a:t>
            </a:r>
            <a:r>
              <a:rPr lang="en-US" dirty="0" smtClean="0"/>
              <a:t> has </a:t>
            </a:r>
            <a:r>
              <a:rPr lang="en-US" i="1" dirty="0" smtClean="0">
                <a:solidFill>
                  <a:schemeClr val="accent3"/>
                </a:solidFill>
              </a:rPr>
              <a:t>20</a:t>
            </a:r>
            <a:r>
              <a:rPr lang="en-US" dirty="0" smtClean="0"/>
              <a:t> children rows in original HTML</a:t>
            </a:r>
          </a:p>
          <a:p>
            <a:r>
              <a:rPr lang="en-US" dirty="0" smtClean="0"/>
              <a:t>Set # of rows for counting the # of paths: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i="1" dirty="0" smtClean="0">
                <a:solidFill>
                  <a:srgbClr val="9BBB59"/>
                </a:solidFill>
              </a:rPr>
              <a:t>20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660066"/>
                </a:solidFill>
              </a:rPr>
              <a:t>Stay</a:t>
            </a:r>
            <a:r>
              <a:rPr lang="en-US" dirty="0" smtClean="0"/>
              <a:t> </a:t>
            </a:r>
            <a:r>
              <a:rPr lang="en-US" dirty="0"/>
              <a:t>branch in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loop) </a:t>
            </a:r>
            <a:br>
              <a:rPr lang="en-US" dirty="0"/>
            </a:br>
            <a:r>
              <a:rPr lang="en-US" dirty="0" smtClean="0"/>
              <a:t>* </a:t>
            </a:r>
            <a:r>
              <a:rPr lang="en-US" dirty="0"/>
              <a:t>2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660066"/>
                </a:solidFill>
              </a:rPr>
              <a:t>Then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660066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/>
              <a:t>branches in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statement) 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/>
              <a:t>1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660066"/>
                </a:solidFill>
              </a:rPr>
              <a:t>Break</a:t>
            </a:r>
            <a:r>
              <a:rPr lang="en-US" dirty="0" smtClean="0"/>
              <a:t> branch of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 loop)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i="1" dirty="0" smtClean="0"/>
              <a:t>Without HTML</a:t>
            </a:r>
            <a:r>
              <a:rPr lang="en-US" dirty="0" smtClean="0"/>
              <a:t>: blank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i="1" dirty="0" smtClean="0"/>
              <a:t>Existing HTML</a:t>
            </a:r>
            <a:r>
              <a:rPr lang="en-US" dirty="0" smtClean="0"/>
              <a:t>: Original Webpage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field</a:t>
            </a:r>
            <a:r>
              <a:rPr lang="en-US" i="1" dirty="0" smtClean="0"/>
              <a:t> has 20 rows.</a:t>
            </a:r>
          </a:p>
          <a:p>
            <a:r>
              <a:rPr lang="en-US" i="1" dirty="0" smtClean="0"/>
              <a:t>All rows have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zero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i="1" dirty="0" smtClean="0"/>
              <a:t>children.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domt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96" y="1528152"/>
            <a:ext cx="4635070" cy="48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4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en-US" i="1" dirty="0" err="1" smtClean="0">
                <a:solidFill>
                  <a:schemeClr val="accent3"/>
                </a:solidFill>
              </a:rPr>
              <a:t>ConcolicDOM</a:t>
            </a:r>
            <a:r>
              <a:rPr lang="en-US" dirty="0" smtClean="0"/>
              <a:t>: </a:t>
            </a:r>
            <a:r>
              <a:rPr lang="en-US" dirty="0" smtClean="0"/>
              <a:t>generated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6205"/>
          <a:stretch/>
        </p:blipFill>
        <p:spPr>
          <a:xfrm>
            <a:off x="0" y="1963942"/>
            <a:ext cx="9144000" cy="297947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814421"/>
            <a:ext cx="8229600" cy="14849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Element with ID </a:t>
            </a:r>
            <a:r>
              <a:rPr lang="en-US" dirty="0" smtClean="0">
                <a:solidFill>
                  <a:srgbClr val="FF0000"/>
                </a:solidFill>
              </a:rPr>
              <a:t>“field”</a:t>
            </a:r>
            <a:r>
              <a:rPr lang="en-US" dirty="0" smtClean="0"/>
              <a:t>, has 1+ children.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Nomenclature</a:t>
            </a:r>
            <a:r>
              <a:rPr lang="en-US" i="1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“row0”</a:t>
            </a:r>
            <a:r>
              <a:rPr lang="en-US" dirty="0" smtClean="0"/>
              <a:t>,</a:t>
            </a:r>
            <a:r>
              <a:rPr lang="en-US" i="1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“row1”</a:t>
            </a:r>
            <a:r>
              <a:rPr lang="en-US" dirty="0" smtClean="0"/>
              <a:t>; 10 children.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row0</a:t>
            </a:r>
            <a:r>
              <a:rPr lang="en-US" dirty="0" smtClean="0"/>
              <a:t> is not a child of </a:t>
            </a:r>
            <a:r>
              <a:rPr lang="en-US" i="1" dirty="0" smtClean="0">
                <a:solidFill>
                  <a:srgbClr val="9BBB59"/>
                </a:solidFill>
              </a:rPr>
              <a:t>field</a:t>
            </a:r>
            <a:r>
              <a:rPr lang="en-US" dirty="0" smtClean="0">
                <a:solidFill>
                  <a:srgbClr val="000000"/>
                </a:solidFill>
              </a:rPr>
              <a:t>: not in constraints.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0859" y="1503621"/>
            <a:ext cx="8229600" cy="58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Example: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9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Coverage</a:t>
            </a:r>
            <a:r>
              <a:rPr lang="en-US" dirty="0"/>
              <a:t> </a:t>
            </a:r>
            <a:r>
              <a:rPr lang="en-US" dirty="0" smtClean="0"/>
              <a:t>Summary: </a:t>
            </a:r>
            <a:r>
              <a:rPr lang="en-US" dirty="0" err="1" smtClean="0"/>
              <a:t>DOMtris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Without HTML</a:t>
            </a:r>
            <a:r>
              <a:rPr lang="en-US" dirty="0" smtClean="0"/>
              <a:t> has low coverage</a:t>
            </a:r>
          </a:p>
          <a:p>
            <a:pPr lvl="1"/>
            <a:r>
              <a:rPr lang="en-US" sz="2000" dirty="0" smtClean="0"/>
              <a:t>1/6 (16%) statements; 0/4 (0%) branches; 0/41 (0%) paths</a:t>
            </a:r>
          </a:p>
          <a:p>
            <a:pPr lvl="1"/>
            <a:r>
              <a:rPr lang="en-US" sz="2000" dirty="0" smtClean="0"/>
              <a:t>1st statement of code is already a DOM operation: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2</a:t>
            </a:r>
            <a:r>
              <a:rPr lang="en-US" sz="2000" dirty="0" smtClean="0"/>
              <a:t>, </a:t>
            </a:r>
            <a:r>
              <a:rPr lang="en-US" sz="2000" dirty="0" err="1" smtClean="0"/>
              <a:t>getElementById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“field”</a:t>
            </a:r>
            <a:r>
              <a:rPr lang="en-US" sz="2000" dirty="0" smtClean="0"/>
              <a:t>)</a:t>
            </a:r>
          </a:p>
          <a:p>
            <a:r>
              <a:rPr lang="en-US" i="1" dirty="0" smtClean="0"/>
              <a:t>Existing HTML </a:t>
            </a:r>
            <a:r>
              <a:rPr lang="en-US" dirty="0" smtClean="0"/>
              <a:t>has high </a:t>
            </a:r>
            <a:r>
              <a:rPr lang="en-US" dirty="0" err="1" smtClean="0"/>
              <a:t>stmt</a:t>
            </a:r>
            <a:r>
              <a:rPr lang="en-US" dirty="0" smtClean="0"/>
              <a:t>/branch coverage.</a:t>
            </a:r>
          </a:p>
          <a:p>
            <a:pPr lvl="1"/>
            <a:r>
              <a:rPr lang="en-US" sz="2000" dirty="0" smtClean="0"/>
              <a:t>5/6 (83%) statements; </a:t>
            </a:r>
            <a:r>
              <a:rPr lang="en-US" sz="2000" dirty="0"/>
              <a:t>3/4 (75%</a:t>
            </a:r>
            <a:r>
              <a:rPr lang="en-US" sz="2000" dirty="0" smtClean="0"/>
              <a:t>) branches; 1/41 (2.44%) paths</a:t>
            </a:r>
          </a:p>
          <a:p>
            <a:r>
              <a:rPr lang="en-US" i="1" dirty="0" err="1" smtClean="0">
                <a:solidFill>
                  <a:schemeClr val="accent3"/>
                </a:solidFill>
              </a:rPr>
              <a:t>ConcolicDOM</a:t>
            </a:r>
            <a:r>
              <a:rPr lang="en-US" dirty="0" smtClean="0"/>
              <a:t> achieved 100% coverage.</a:t>
            </a:r>
          </a:p>
          <a:p>
            <a:pPr lvl="1"/>
            <a:r>
              <a:rPr lang="en-US" sz="2000" dirty="0" smtClean="0"/>
              <a:t>6/6 statements; 4/4 branches; 41/41 paths.</a:t>
            </a:r>
          </a:p>
          <a:p>
            <a:pPr lvl="1"/>
            <a:r>
              <a:rPr lang="en-US" sz="2000" dirty="0" smtClean="0"/>
              <a:t>Both conditions contain only DOM operations.</a:t>
            </a:r>
          </a:p>
          <a:p>
            <a:pPr lvl="1"/>
            <a:r>
              <a:rPr lang="en-US" sz="2000" dirty="0" smtClean="0"/>
              <a:t>Only </a:t>
            </a:r>
            <a:r>
              <a:rPr lang="en-US" sz="2000" i="1" dirty="0" err="1">
                <a:solidFill>
                  <a:schemeClr val="accent3"/>
                </a:solidFill>
              </a:rPr>
              <a:t>ConcolicDOM</a:t>
            </a:r>
            <a:r>
              <a:rPr lang="en-US" sz="2000" dirty="0"/>
              <a:t> </a:t>
            </a:r>
            <a:r>
              <a:rPr lang="en-US" sz="2000" dirty="0" smtClean="0"/>
              <a:t>is able to cover scoring </a:t>
            </a:r>
            <a:r>
              <a:rPr lang="en-US" sz="2000" dirty="0" smtClean="0"/>
              <a:t>functionality &amp; </a:t>
            </a:r>
            <a:r>
              <a:rPr lang="en-US" sz="2000" dirty="0" smtClean="0">
                <a:solidFill>
                  <a:srgbClr val="660066"/>
                </a:solidFill>
              </a:rPr>
              <a:t>assertion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+</a:t>
            </a:r>
            <a:r>
              <a:rPr lang="en-US" sz="2000" dirty="0" smtClean="0">
                <a:solidFill>
                  <a:srgbClr val="660066"/>
                </a:solidFill>
              </a:rPr>
              <a:t>+score;</a:t>
            </a:r>
            <a:r>
              <a:rPr lang="en-US" sz="2000" dirty="0" smtClean="0"/>
              <a:t> 	(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7</a:t>
            </a:r>
            <a:r>
              <a:rPr lang="en-US" sz="2000" dirty="0" smtClean="0"/>
              <a:t>)</a:t>
            </a:r>
            <a:endParaRPr lang="en-US" sz="2000" dirty="0">
              <a:solidFill>
                <a:srgbClr val="66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</a:t>
            </a:r>
            <a:r>
              <a:rPr lang="en-US" dirty="0" smtClean="0"/>
              <a:t>Work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Concolic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Numerous prior work: DART, CUTE, KLEE, etc.</a:t>
            </a:r>
          </a:p>
          <a:p>
            <a:pPr lvl="1"/>
            <a:r>
              <a:rPr lang="en-US" dirty="0" smtClean="0"/>
              <a:t>Dynamic language (both JS): Kudzu, </a:t>
            </a:r>
            <a:r>
              <a:rPr lang="en-US" dirty="0" err="1" smtClean="0"/>
              <a:t>Jalangi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Constraint Solvers</a:t>
            </a:r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solver, CVC solver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Feedback Directed Testing in JavaScript</a:t>
            </a:r>
          </a:p>
          <a:p>
            <a:pPr lvl="1"/>
            <a:r>
              <a:rPr lang="en-US" dirty="0" smtClean="0"/>
              <a:t>Random testing: Artemis</a:t>
            </a:r>
          </a:p>
          <a:p>
            <a:pPr lvl="1"/>
            <a:r>
              <a:rPr lang="en-US" dirty="0" smtClean="0"/>
              <a:t>Mutation testing: </a:t>
            </a:r>
            <a:r>
              <a:rPr lang="en-US" dirty="0" err="1" smtClean="0"/>
              <a:t>Pythia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Work: </a:t>
            </a:r>
            <a:r>
              <a:rPr lang="en-US" dirty="0" err="1"/>
              <a:t>Concolic</a:t>
            </a:r>
            <a:r>
              <a:rPr lang="en-US" dirty="0"/>
              <a:t> Testing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Kudzu (</a:t>
            </a:r>
            <a:r>
              <a:rPr lang="en-US" dirty="0" err="1"/>
              <a:t>RegEx</a:t>
            </a:r>
            <a:r>
              <a:rPr lang="en-US" dirty="0"/>
              <a:t> solver)</a:t>
            </a:r>
          </a:p>
          <a:p>
            <a:pPr marL="857250" lvl="1" indent="-457200"/>
            <a:r>
              <a:rPr lang="en-US" dirty="0" smtClean="0"/>
              <a:t>Single dimensional </a:t>
            </a:r>
            <a:r>
              <a:rPr lang="en-US" dirty="0"/>
              <a:t>strings</a:t>
            </a:r>
          </a:p>
          <a:p>
            <a:pPr marL="857250" lvl="1" indent="-457200"/>
            <a:r>
              <a:rPr lang="en-US" dirty="0"/>
              <a:t>Infer Regex patterns</a:t>
            </a:r>
          </a:p>
          <a:p>
            <a:pPr marL="857250" lvl="1" indent="-457200"/>
            <a:r>
              <a:rPr lang="en-US" dirty="0"/>
              <a:t>Generate UI inputs </a:t>
            </a:r>
          </a:p>
          <a:p>
            <a:pPr marL="857250" lvl="1" indent="-457200"/>
            <a:r>
              <a:rPr lang="en-US" dirty="0"/>
              <a:t>Detect security vulnerabilities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Jalangi</a:t>
            </a:r>
            <a:r>
              <a:rPr lang="en-US" dirty="0"/>
              <a:t> </a:t>
            </a:r>
            <a:r>
              <a:rPr lang="en-US" sz="2400" dirty="0" smtClean="0"/>
              <a:t>(Shadow execution</a:t>
            </a:r>
            <a:r>
              <a:rPr lang="en-US" sz="2400" dirty="0"/>
              <a:t>)</a:t>
            </a:r>
          </a:p>
          <a:p>
            <a:pPr marL="857250" lvl="1" indent="-457200"/>
            <a:r>
              <a:rPr lang="en-US" dirty="0"/>
              <a:t>Selective record &amp; replay</a:t>
            </a:r>
          </a:p>
          <a:p>
            <a:pPr marL="857250" lvl="1" indent="-457200"/>
            <a:r>
              <a:rPr lang="en-US" dirty="0"/>
              <a:t>Manually define which variables are inputs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9BBB59"/>
                </a:solidFill>
              </a:rPr>
              <a:t>DOM Solver</a:t>
            </a:r>
          </a:p>
          <a:p>
            <a:pPr lvl="1"/>
            <a:r>
              <a:rPr lang="en-US" dirty="0"/>
              <a:t>2D hierarchical trees</a:t>
            </a:r>
          </a:p>
          <a:p>
            <a:pPr lvl="1"/>
            <a:r>
              <a:rPr lang="en-US" dirty="0"/>
              <a:t>Infer Implicit DOM clues</a:t>
            </a:r>
          </a:p>
          <a:p>
            <a:pPr lvl="1"/>
            <a:r>
              <a:rPr lang="en-US" dirty="0" smtClean="0"/>
              <a:t>B</a:t>
            </a:r>
            <a:r>
              <a:rPr lang="en-US" dirty="0" smtClean="0"/>
              <a:t>ackground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CC66"/>
                </a:solidFill>
              </a:rPr>
              <a:t>M</a:t>
            </a:r>
            <a:r>
              <a:rPr lang="en-US" dirty="0">
                <a:solidFill>
                  <a:srgbClr val="00FF00"/>
                </a:solidFill>
              </a:rPr>
              <a:t>L</a:t>
            </a:r>
            <a:endParaRPr lang="en-US" dirty="0"/>
          </a:p>
          <a:p>
            <a:pPr lvl="1"/>
            <a:r>
              <a:rPr lang="en-US" dirty="0"/>
              <a:t>Test JavaScript code that contain DOM operations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Decorated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DOM constraints from slice</a:t>
            </a:r>
          </a:p>
          <a:p>
            <a:pPr lvl="1"/>
            <a:r>
              <a:rPr lang="en-US" dirty="0"/>
              <a:t>Automatically infer which variables are inputs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9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</a:t>
            </a:r>
            <a:r>
              <a:rPr lang="en-US" i="1" dirty="0"/>
              <a:t>P</a:t>
            </a:r>
            <a:r>
              <a:rPr lang="en-US" i="1" dirty="0" smtClean="0"/>
              <a:t>recision</a:t>
            </a:r>
            <a:r>
              <a:rPr lang="en-US" dirty="0" smtClean="0"/>
              <a:t> &amp; </a:t>
            </a:r>
            <a:br>
              <a:rPr lang="en-US" dirty="0" smtClean="0"/>
            </a:br>
            <a:r>
              <a:rPr lang="en-US" i="1" dirty="0" smtClean="0"/>
              <a:t>Exponential Growth</a:t>
            </a:r>
            <a:r>
              <a:rPr lang="en-US" dirty="0" smtClean="0"/>
              <a:t>: </a:t>
            </a:r>
            <a:r>
              <a:rPr lang="en-US" dirty="0" err="1" smtClean="0"/>
              <a:t>DOMtris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domt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63" y="1533360"/>
            <a:ext cx="4635070" cy="482819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Concolic</a:t>
            </a:r>
            <a:r>
              <a:rPr lang="en-US" dirty="0" smtClean="0"/>
              <a:t> approach to generate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CC66"/>
                </a:solidFill>
              </a:rPr>
              <a:t>M</a:t>
            </a:r>
            <a:r>
              <a:rPr lang="en-US" dirty="0">
                <a:solidFill>
                  <a:srgbClr val="00FF00"/>
                </a:solidFill>
              </a:rPr>
              <a:t>L</a:t>
            </a:r>
            <a:endParaRPr lang="en-US" dirty="0" smtClean="0"/>
          </a:p>
          <a:p>
            <a:pPr lvl="1"/>
            <a:r>
              <a:rPr lang="en-US" sz="2000" dirty="0" smtClean="0"/>
              <a:t>Aut</a:t>
            </a:r>
            <a:r>
              <a:rPr lang="en-US" sz="2000" dirty="0" smtClean="0"/>
              <a:t>o-</a:t>
            </a:r>
            <a:r>
              <a:rPr lang="en-US" sz="2000" dirty="0" smtClean="0"/>
              <a:t>Test JavaScript </a:t>
            </a:r>
            <a:r>
              <a:rPr lang="en-US" sz="2000" dirty="0"/>
              <a:t>code that contain </a:t>
            </a:r>
            <a:r>
              <a:rPr lang="en-US" sz="2000" i="1" dirty="0">
                <a:solidFill>
                  <a:srgbClr val="9BBB59"/>
                </a:solidFill>
              </a:rPr>
              <a:t>DOM</a:t>
            </a:r>
            <a:r>
              <a:rPr lang="en-US" sz="2000" dirty="0"/>
              <a:t> </a:t>
            </a:r>
            <a:r>
              <a:rPr lang="en-US" sz="2000" dirty="0" smtClean="0"/>
              <a:t>operations</a:t>
            </a:r>
          </a:p>
          <a:p>
            <a:pPr lvl="1"/>
            <a:r>
              <a:rPr lang="en-US" sz="2000" dirty="0" smtClean="0"/>
              <a:t>Complement existing work on auto-generation of inputs.</a:t>
            </a:r>
            <a:endParaRPr lang="en-US" sz="2000" dirty="0" smtClean="0"/>
          </a:p>
          <a:p>
            <a:pPr lvl="1"/>
            <a:r>
              <a:rPr lang="en-US" sz="2000" dirty="0" smtClean="0"/>
              <a:t>Generic, Browser </a:t>
            </a:r>
            <a:r>
              <a:rPr lang="en-US" sz="2000" dirty="0" smtClean="0"/>
              <a:t>Independent.</a:t>
            </a:r>
            <a:endParaRPr lang="en-US" sz="2000" dirty="0" smtClean="0"/>
          </a:p>
          <a:p>
            <a:r>
              <a:rPr lang="en-US" dirty="0" smtClean="0"/>
              <a:t>Future Work </a:t>
            </a:r>
          </a:p>
          <a:p>
            <a:pPr lvl="1"/>
            <a:r>
              <a:rPr lang="en-US" dirty="0" smtClean="0"/>
              <a:t>Solve DOM mutations, DOM attributes </a:t>
            </a:r>
            <a:r>
              <a:rPr lang="en-US" strike="sngStrike" dirty="0" smtClean="0"/>
              <a:t>(strings)</a:t>
            </a:r>
          </a:p>
          <a:p>
            <a:pPr lvl="1"/>
            <a:r>
              <a:rPr lang="en-US" dirty="0" smtClean="0"/>
              <a:t>Apply technique to generate XML, in other programming languages: DOM is W3C standard.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Eric &amp; Ali.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UBC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40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216489" y="1958576"/>
            <a:ext cx="593651" cy="1882268"/>
            <a:chOff x="1906954" y="2729958"/>
            <a:chExt cx="593651" cy="1882268"/>
          </a:xfrm>
        </p:grpSpPr>
        <p:sp>
          <p:nvSpPr>
            <p:cNvPr id="71" name="Rounded Rectangle 70"/>
            <p:cNvSpPr/>
            <p:nvPr/>
          </p:nvSpPr>
          <p:spPr>
            <a:xfrm>
              <a:off x="1937405" y="3817060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/>
            <p:cNvCxnSpPr>
              <a:stCxn id="71" idx="0"/>
              <a:endCxn id="73" idx="2"/>
            </p:cNvCxnSpPr>
            <p:nvPr/>
          </p:nvCxnSpPr>
          <p:spPr>
            <a:xfrm flipH="1" flipV="1">
              <a:off x="2049498" y="3512050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>
            <a:xfrm>
              <a:off x="1937405" y="326987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73" idx="0"/>
              <a:endCxn id="75" idx="2"/>
            </p:cNvCxnSpPr>
            <p:nvPr/>
          </p:nvCxnSpPr>
          <p:spPr>
            <a:xfrm flipV="1">
              <a:off x="2049498" y="2972134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2100689" y="27299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906954" y="437005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76" idx="0"/>
              <a:endCxn id="71" idx="2"/>
            </p:cNvCxnSpPr>
            <p:nvPr/>
          </p:nvCxnSpPr>
          <p:spPr>
            <a:xfrm flipV="1">
              <a:off x="2019047" y="4058260"/>
              <a:ext cx="199958" cy="31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952178" y="4108349"/>
              <a:ext cx="121297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041057" y="2504481"/>
            <a:ext cx="1233321" cy="1336363"/>
            <a:chOff x="3114744" y="1733432"/>
            <a:chExt cx="1233321" cy="1336363"/>
          </a:xfrm>
        </p:grpSpPr>
        <p:sp>
          <p:nvSpPr>
            <p:cNvPr id="80" name="Rounded Rectangle 79"/>
            <p:cNvSpPr/>
            <p:nvPr/>
          </p:nvSpPr>
          <p:spPr>
            <a:xfrm>
              <a:off x="3284251" y="227108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732623" y="2273123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372116" y="282761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>
              <a:stCxn id="82" idx="0"/>
              <a:endCxn id="80" idx="2"/>
            </p:cNvCxnSpPr>
            <p:nvPr/>
          </p:nvCxnSpPr>
          <p:spPr>
            <a:xfrm flipH="1" flipV="1">
              <a:off x="3396344" y="2513256"/>
              <a:ext cx="87865" cy="31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434449" y="2565687"/>
              <a:ext cx="23845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-1</a:t>
              </a:r>
              <a:endParaRPr lang="en-CA" sz="15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508437" y="173343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>
              <a:stCxn id="81" idx="0"/>
              <a:endCxn id="85" idx="2"/>
            </p:cNvCxnSpPr>
            <p:nvPr/>
          </p:nvCxnSpPr>
          <p:spPr>
            <a:xfrm flipH="1" flipV="1">
              <a:off x="3620530" y="1975608"/>
              <a:ext cx="224186" cy="297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0" idx="0"/>
              <a:endCxn id="85" idx="2"/>
            </p:cNvCxnSpPr>
            <p:nvPr/>
          </p:nvCxnSpPr>
          <p:spPr>
            <a:xfrm flipV="1">
              <a:off x="3396344" y="1975608"/>
              <a:ext cx="224186" cy="295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114744" y="2030002"/>
              <a:ext cx="329171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</a:t>
              </a:r>
              <a:endParaRPr lang="en-CA" sz="15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44716" y="2030002"/>
              <a:ext cx="503349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(b)+1</a:t>
              </a:r>
              <a:endParaRPr lang="en-CA" sz="15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2317" y="1055547"/>
            <a:ext cx="2855264" cy="1976336"/>
            <a:chOff x="1522317" y="278047"/>
            <a:chExt cx="2855264" cy="1976336"/>
          </a:xfrm>
        </p:grpSpPr>
        <p:sp>
          <p:nvSpPr>
            <p:cNvPr id="91" name="Rounded Rectangle 90"/>
            <p:cNvSpPr/>
            <p:nvPr/>
          </p:nvSpPr>
          <p:spPr>
            <a:xfrm>
              <a:off x="2947504" y="278047"/>
              <a:ext cx="491412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root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Arrow Connector 91"/>
            <p:cNvCxnSpPr>
              <a:stCxn id="75" idx="0"/>
              <a:endCxn id="91" idx="2"/>
            </p:cNvCxnSpPr>
            <p:nvPr/>
          </p:nvCxnSpPr>
          <p:spPr>
            <a:xfrm flipV="1">
              <a:off x="1522317" y="520223"/>
              <a:ext cx="1670893" cy="667073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5" idx="0"/>
              <a:endCxn id="91" idx="2"/>
            </p:cNvCxnSpPr>
            <p:nvPr/>
          </p:nvCxnSpPr>
          <p:spPr>
            <a:xfrm flipV="1">
              <a:off x="2546843" y="520223"/>
              <a:ext cx="646367" cy="121297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6" idx="0"/>
              <a:endCxn id="91" idx="2"/>
            </p:cNvCxnSpPr>
            <p:nvPr/>
          </p:nvCxnSpPr>
          <p:spPr>
            <a:xfrm flipH="1" flipV="1">
              <a:off x="3193210" y="520223"/>
              <a:ext cx="1184371" cy="173416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117170" y="3031883"/>
            <a:ext cx="2123284" cy="814328"/>
            <a:chOff x="3117170" y="2254383"/>
            <a:chExt cx="2123284" cy="814328"/>
          </a:xfrm>
        </p:grpSpPr>
        <p:sp>
          <p:nvSpPr>
            <p:cNvPr id="96" name="Rounded Rectangle 95"/>
            <p:cNvSpPr/>
            <p:nvPr/>
          </p:nvSpPr>
          <p:spPr>
            <a:xfrm>
              <a:off x="4265488" y="2254383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4377581" y="2496559"/>
              <a:ext cx="862873" cy="572152"/>
              <a:chOff x="4684373" y="2608466"/>
              <a:chExt cx="862873" cy="572152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4986648" y="2938442"/>
                <a:ext cx="224186" cy="242176"/>
              </a:xfrm>
              <a:prstGeom prst="roundRect">
                <a:avLst/>
              </a:prstGeom>
              <a:noFill/>
              <a:ln w="31750">
                <a:solidFill>
                  <a:schemeClr val="accent3">
                    <a:lumMod val="75000"/>
                    <a:alpha val="9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5323060" y="2934265"/>
                <a:ext cx="224186" cy="242176"/>
              </a:xfrm>
              <a:prstGeom prst="roundRect">
                <a:avLst/>
              </a:prstGeom>
              <a:noFill/>
              <a:ln w="31750">
                <a:solidFill>
                  <a:schemeClr val="accent3">
                    <a:lumMod val="75000"/>
                    <a:alpha val="9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Arrow Connector 109"/>
              <p:cNvCxnSpPr>
                <a:stCxn id="109" idx="0"/>
                <a:endCxn id="96" idx="2"/>
              </p:cNvCxnSpPr>
              <p:nvPr/>
            </p:nvCxnSpPr>
            <p:spPr>
              <a:xfrm flipH="1" flipV="1">
                <a:off x="4684373" y="2608466"/>
                <a:ext cx="750780" cy="3257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108" idx="0"/>
                <a:endCxn id="96" idx="2"/>
              </p:cNvCxnSpPr>
              <p:nvPr/>
            </p:nvCxnSpPr>
            <p:spPr>
              <a:xfrm flipH="1" flipV="1">
                <a:off x="4684373" y="2608466"/>
                <a:ext cx="414368" cy="329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5052412" y="2703629"/>
                <a:ext cx="16950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500" dirty="0" smtClean="0"/>
                  <a:t>-2</a:t>
                </a:r>
                <a:endParaRPr lang="en-CA" sz="15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354293" y="2703473"/>
                <a:ext cx="176615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500" dirty="0" smtClean="0"/>
                  <a:t>-1</a:t>
                </a:r>
                <a:endParaRPr lang="en-CA" sz="1500" dirty="0"/>
              </a:p>
            </p:txBody>
          </p:sp>
        </p:grpSp>
        <p:sp>
          <p:nvSpPr>
            <p:cNvPr id="98" name="Rounded Rectangle 97"/>
            <p:cNvSpPr/>
            <p:nvPr/>
          </p:nvSpPr>
          <p:spPr>
            <a:xfrm>
              <a:off x="3117170" y="282384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509558" y="2823235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/>
            <p:cNvCxnSpPr>
              <a:stCxn id="99" idx="0"/>
              <a:endCxn id="96" idx="2"/>
            </p:cNvCxnSpPr>
            <p:nvPr/>
          </p:nvCxnSpPr>
          <p:spPr>
            <a:xfrm flipV="1">
              <a:off x="3621651" y="2496559"/>
              <a:ext cx="755930" cy="32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8" idx="0"/>
              <a:endCxn id="96" idx="2"/>
            </p:cNvCxnSpPr>
            <p:nvPr/>
          </p:nvCxnSpPr>
          <p:spPr>
            <a:xfrm flipV="1">
              <a:off x="3229263" y="2496559"/>
              <a:ext cx="1148318" cy="327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117170" y="2592403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509558" y="2592403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1</a:t>
              </a:r>
              <a:endParaRPr lang="en-CA" sz="15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3911933" y="2818897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104"/>
            <p:cNvCxnSpPr>
              <a:stCxn id="104" idx="0"/>
              <a:endCxn id="96" idx="2"/>
            </p:cNvCxnSpPr>
            <p:nvPr/>
          </p:nvCxnSpPr>
          <p:spPr>
            <a:xfrm flipV="1">
              <a:off x="4024026" y="2496559"/>
              <a:ext cx="353555" cy="32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869391" y="2588042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2</a:t>
              </a:r>
              <a:endParaRPr lang="en-CA" sz="15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328875" y="2833702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…</a:t>
              </a:r>
              <a:endParaRPr lang="en-CA" sz="1500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046006" y="1004226"/>
            <a:ext cx="1618803" cy="12234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u="sng" dirty="0" smtClean="0"/>
              <a:t>Legend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Arrows point to the parent.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Numbers are child positions:</a:t>
            </a:r>
            <a:br>
              <a:rPr lang="en-US" sz="1000" dirty="0" smtClean="0"/>
            </a:br>
            <a:r>
              <a:rPr lang="en-US" sz="1000" dirty="0" smtClean="0"/>
              <a:t>0 </a:t>
            </a:r>
            <a:r>
              <a:rPr lang="en-US" sz="1000" dirty="0"/>
              <a:t>is the first </a:t>
            </a:r>
            <a:r>
              <a:rPr lang="en-US" sz="1000" dirty="0" smtClean="0"/>
              <a:t>child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-1 is the last child</a:t>
            </a:r>
            <a:br>
              <a:rPr lang="en-US" sz="1000" dirty="0" smtClean="0"/>
            </a:br>
            <a:r>
              <a:rPr lang="en-US" sz="1000" dirty="0" smtClean="0"/>
              <a:t>-2 is the second last child.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err="1" smtClean="0"/>
              <a:t>i</a:t>
            </a:r>
            <a:r>
              <a:rPr lang="en-US" sz="1000" dirty="0" smtClean="0"/>
              <a:t>(b) is the child position of b.</a:t>
            </a:r>
            <a:endParaRPr lang="en-US" sz="10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01394" y="1054800"/>
            <a:ext cx="1274782" cy="1865874"/>
            <a:chOff x="1491470" y="789472"/>
            <a:chExt cx="1274782" cy="1865874"/>
          </a:xfrm>
        </p:grpSpPr>
        <p:sp>
          <p:nvSpPr>
            <p:cNvPr id="116" name="Rounded Rectangle 115"/>
            <p:cNvSpPr/>
            <p:nvPr/>
          </p:nvSpPr>
          <p:spPr>
            <a:xfrm>
              <a:off x="1840591" y="2414146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Straight Arrow Connector 116"/>
            <p:cNvCxnSpPr>
              <a:stCxn id="116" idx="0"/>
              <a:endCxn id="118" idx="2"/>
            </p:cNvCxnSpPr>
            <p:nvPr/>
          </p:nvCxnSpPr>
          <p:spPr>
            <a:xfrm flipH="1" flipV="1">
              <a:off x="1952684" y="2109136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1840591" y="186696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d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Arrow Connector 118"/>
            <p:cNvCxnSpPr>
              <a:stCxn id="118" idx="0"/>
              <a:endCxn id="120" idx="2"/>
            </p:cNvCxnSpPr>
            <p:nvPr/>
          </p:nvCxnSpPr>
          <p:spPr>
            <a:xfrm flipV="1">
              <a:off x="1952684" y="1569220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119"/>
            <p:cNvSpPr/>
            <p:nvPr/>
          </p:nvSpPr>
          <p:spPr>
            <a:xfrm>
              <a:off x="2003875" y="132704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22" idx="2"/>
            </p:cNvCxnSpPr>
            <p:nvPr/>
          </p:nvCxnSpPr>
          <p:spPr>
            <a:xfrm flipV="1">
              <a:off x="2115968" y="1031648"/>
              <a:ext cx="1564" cy="295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/>
            <p:cNvSpPr/>
            <p:nvPr/>
          </p:nvSpPr>
          <p:spPr>
            <a:xfrm>
              <a:off x="2005439" y="78947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c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/>
            <p:cNvCxnSpPr>
              <a:stCxn id="125" idx="0"/>
              <a:endCxn id="122" idx="2"/>
            </p:cNvCxnSpPr>
            <p:nvPr/>
          </p:nvCxnSpPr>
          <p:spPr>
            <a:xfrm flipV="1">
              <a:off x="1603563" y="1031648"/>
              <a:ext cx="513969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29" idx="0"/>
              <a:endCxn id="122" idx="2"/>
            </p:cNvCxnSpPr>
            <p:nvPr/>
          </p:nvCxnSpPr>
          <p:spPr>
            <a:xfrm flipH="1" flipV="1">
              <a:off x="2117532" y="1031648"/>
              <a:ext cx="482724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124"/>
            <p:cNvSpPr/>
            <p:nvPr/>
          </p:nvSpPr>
          <p:spPr>
            <a:xfrm>
              <a:off x="1491470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22570" y="1107777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957221" y="1105215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1</a:t>
              </a:r>
              <a:endParaRPr lang="en-CA" sz="15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150707" y="1105971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-2</a:t>
              </a:r>
              <a:endParaRPr lang="en-CA" sz="1500" dirty="0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2488163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08181" y="1108335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2</a:t>
              </a:r>
              <a:endParaRPr lang="en-CA" sz="15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601667" y="1109091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-1</a:t>
              </a:r>
              <a:endParaRPr lang="en-CA" sz="1500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739405" y="775271"/>
            <a:ext cx="907610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500" dirty="0" smtClean="0"/>
              <a:t>Naïve DOM</a:t>
            </a:r>
            <a:endParaRPr lang="en-CA" sz="15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119707" y="775271"/>
            <a:ext cx="996329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500" dirty="0" smtClean="0"/>
              <a:t>Solved DOM</a:t>
            </a:r>
            <a:endParaRPr lang="en-CA" sz="1500" dirty="0"/>
          </a:p>
        </p:txBody>
      </p:sp>
      <p:grpSp>
        <p:nvGrpSpPr>
          <p:cNvPr id="3" name="Group 2"/>
          <p:cNvGrpSpPr/>
          <p:nvPr/>
        </p:nvGrpSpPr>
        <p:grpSpPr>
          <a:xfrm>
            <a:off x="2136576" y="5537457"/>
            <a:ext cx="602829" cy="795426"/>
            <a:chOff x="2136576" y="5537457"/>
            <a:chExt cx="602829" cy="795426"/>
          </a:xfrm>
        </p:grpSpPr>
        <p:sp>
          <p:nvSpPr>
            <p:cNvPr id="68" name="Rounded Rectangle 67"/>
            <p:cNvSpPr/>
            <p:nvPr/>
          </p:nvSpPr>
          <p:spPr>
            <a:xfrm>
              <a:off x="2176205" y="5537457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36576" y="6090707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d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Straight Arrow Connector 133"/>
            <p:cNvCxnSpPr>
              <a:stCxn id="69" idx="0"/>
              <a:endCxn id="68" idx="2"/>
            </p:cNvCxnSpPr>
            <p:nvPr/>
          </p:nvCxnSpPr>
          <p:spPr>
            <a:xfrm flipV="1">
              <a:off x="2248669" y="5778657"/>
              <a:ext cx="209136" cy="312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2205620" y="5794910"/>
              <a:ext cx="121297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689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checkRows</a:t>
            </a:r>
            <a:r>
              <a:rPr lang="en-US" dirty="0" smtClean="0"/>
              <a:t>() checks </a:t>
            </a:r>
            <a:r>
              <a:rPr lang="en-US" dirty="0" smtClean="0"/>
              <a:t>filled </a:t>
            </a:r>
            <a:r>
              <a:rPr lang="en-US" dirty="0" smtClean="0"/>
              <a:t>rows</a:t>
            </a:r>
            <a:br>
              <a:rPr lang="en-US" dirty="0" smtClean="0"/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6-7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</a:t>
            </a:r>
            <a:r>
              <a:rPr lang="en-US" sz="2800" dirty="0" smtClean="0">
                <a:solidFill>
                  <a:srgbClr val="660066"/>
                </a:solidFill>
              </a:rPr>
              <a:t>… assert score is increased</a:t>
            </a:r>
            <a:endParaRPr lang="en-US" sz="2800" dirty="0" smtClean="0">
              <a:solidFill>
                <a:srgbClr val="66006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23" y="3743006"/>
            <a:ext cx="5614014" cy="238315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339246" y="5436270"/>
            <a:ext cx="2707270" cy="456736"/>
          </a:xfrm>
          <a:prstGeom prst="roundRect">
            <a:avLst/>
          </a:prstGeom>
          <a:noFill/>
          <a:ln w="63500"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Goal: cover all paths</a:t>
            </a:r>
            <a:br>
              <a:rPr lang="en-US" dirty="0" smtClean="0"/>
            </a:br>
            <a:r>
              <a:rPr lang="en-US" sz="3600" dirty="0" smtClean="0"/>
              <a:t>A path is a permutation of </a:t>
            </a:r>
            <a:r>
              <a:rPr lang="en-US" sz="3600" dirty="0" smtClean="0">
                <a:solidFill>
                  <a:srgbClr val="660066"/>
                </a:solidFill>
              </a:rPr>
              <a:t>branches</a:t>
            </a:r>
            <a:endParaRPr lang="en-US" sz="3600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     ++score;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660066"/>
                </a:solidFill>
              </a:rPr>
              <a:t>   // … assert score is increased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</a:t>
            </a:r>
            <a:r>
              <a:rPr lang="en-US" sz="2800" dirty="0" smtClean="0"/>
              <a:t>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02716" y="4004974"/>
            <a:ext cx="2348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statement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Then </a:t>
            </a:r>
            <a:r>
              <a:rPr lang="en-US" sz="2400" dirty="0" smtClean="0">
                <a:solidFill>
                  <a:srgbClr val="000000"/>
                </a:solidFill>
              </a:rPr>
              <a:t>&amp; </a:t>
            </a:r>
            <a:r>
              <a:rPr lang="en-US" sz="2400" i="1" dirty="0" smtClean="0">
                <a:solidFill>
                  <a:srgbClr val="660066"/>
                </a:solidFill>
              </a:rPr>
              <a:t>Else</a:t>
            </a:r>
            <a:endParaRPr lang="en-US" sz="2400" dirty="0" smtClean="0"/>
          </a:p>
          <a:p>
            <a:endParaRPr lang="en-US" i="1" dirty="0">
              <a:solidFill>
                <a:srgbClr val="660066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Also: </a:t>
            </a:r>
            <a:r>
              <a:rPr lang="en-US" i="1" dirty="0" smtClean="0">
                <a:solidFill>
                  <a:srgbClr val="660066"/>
                </a:solidFill>
              </a:rPr>
              <a:t>Else If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2716" y="2461662"/>
            <a:ext cx="234846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>
                <a:solidFill>
                  <a:srgbClr val="000000"/>
                </a:solidFill>
              </a:rPr>
              <a:t> loop</a:t>
            </a:r>
            <a:r>
              <a:rPr lang="en-US" sz="2400" dirty="0" smtClean="0">
                <a:solidFill>
                  <a:srgbClr val="0000FF"/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Stay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sz="2400" i="1" dirty="0" smtClean="0">
                <a:solidFill>
                  <a:srgbClr val="660066"/>
                </a:solidFill>
              </a:rPr>
              <a:t>Break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branches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72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To cover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i="1" dirty="0" smtClean="0">
                <a:solidFill>
                  <a:srgbClr val="660066"/>
                </a:solidFill>
              </a:rPr>
              <a:t>True</a:t>
            </a:r>
            <a:r>
              <a:rPr lang="en-US" dirty="0" smtClean="0"/>
              <a:t> branch of 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 @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6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3"/>
                </a:solidFill>
              </a:rPr>
              <a:t>DOM</a:t>
            </a:r>
            <a:r>
              <a:rPr lang="en-US" dirty="0" smtClean="0"/>
              <a:t> tree must satisfy constraints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</a:t>
            </a:r>
            <a:r>
              <a:rPr lang="en-US" sz="2800" dirty="0">
                <a:solidFill>
                  <a:srgbClr val="660066"/>
                </a:solidFill>
              </a:rPr>
              <a:t>// … assert score is increased</a:t>
            </a:r>
            <a:endParaRPr lang="en-US" sz="2800" dirty="0" smtClean="0">
              <a:solidFill>
                <a:srgbClr val="66006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02716" y="159650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 with ID </a:t>
            </a:r>
            <a:r>
              <a:rPr lang="en-US" sz="2400" dirty="0" smtClean="0">
                <a:solidFill>
                  <a:srgbClr val="FF0000"/>
                </a:solidFill>
              </a:rPr>
              <a:t>“field”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806" y="3500322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 nomenclature </a:t>
            </a:r>
            <a:r>
              <a:rPr lang="en-US" sz="2400" dirty="0" smtClean="0">
                <a:solidFill>
                  <a:srgbClr val="FF0000"/>
                </a:solidFill>
              </a:rPr>
              <a:t>“row0”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“row1”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Line 5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539642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field </a:t>
            </a:r>
            <a:r>
              <a:rPr lang="en-US" sz="2400" dirty="0" smtClean="0"/>
              <a:t>has 1+ children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806" y="4761074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row </a:t>
            </a:r>
            <a:r>
              <a:rPr lang="en-US" sz="2400" i="1" dirty="0" smtClean="0">
                <a:solidFill>
                  <a:srgbClr val="000000"/>
                </a:solidFill>
              </a:rPr>
              <a:t>has 10</a:t>
            </a:r>
            <a:r>
              <a:rPr lang="en-US" sz="2400" dirty="0" smtClean="0"/>
              <a:t> children     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cover </a:t>
            </a:r>
            <a:r>
              <a:rPr lang="en-US" i="1" dirty="0" smtClean="0">
                <a:solidFill>
                  <a:srgbClr val="660066"/>
                </a:solidFill>
              </a:rPr>
              <a:t>False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branch of 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Different, Unique DOM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</a:t>
            </a:r>
            <a:r>
              <a:rPr lang="en-US" sz="2800" dirty="0" smtClean="0"/>
              <a:t>; }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</a:t>
            </a:r>
            <a:r>
              <a:rPr lang="en-US" sz="2800" dirty="0">
                <a:solidFill>
                  <a:srgbClr val="660066"/>
                </a:solidFill>
              </a:rPr>
              <a:t>// … assert score </a:t>
            </a:r>
            <a:r>
              <a:rPr lang="en-US" sz="2800" dirty="0" smtClean="0">
                <a:solidFill>
                  <a:srgbClr val="660066"/>
                </a:solidFill>
              </a:rPr>
              <a:t>NOT increased</a:t>
            </a:r>
            <a:endParaRPr lang="en-US" sz="2800" dirty="0" smtClean="0">
              <a:solidFill>
                <a:srgbClr val="66006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02716" y="140712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 with ID </a:t>
            </a:r>
            <a:r>
              <a:rPr lang="en-US" sz="2400" dirty="0" smtClean="0">
                <a:solidFill>
                  <a:srgbClr val="FF0000"/>
                </a:solidFill>
              </a:rPr>
              <a:t>“field”      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806" y="3444622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 nomenclature </a:t>
            </a:r>
            <a:r>
              <a:rPr lang="en-US" sz="2400" dirty="0" smtClean="0">
                <a:solidFill>
                  <a:srgbClr val="FF0000"/>
                </a:solidFill>
              </a:rPr>
              <a:t>“row0”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“row1”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Line 5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461662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field </a:t>
            </a:r>
            <a:r>
              <a:rPr lang="en-US" sz="2400" dirty="0" smtClean="0"/>
              <a:t>has 1+ children     </a:t>
            </a:r>
            <a:r>
              <a:rPr lang="en-US" dirty="0" smtClean="0">
                <a:solidFill>
                  <a:srgbClr val="404040"/>
                </a:solidFill>
              </a:rPr>
              <a:t>Line 4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806" y="4738794"/>
            <a:ext cx="2348464" cy="830997"/>
          </a:xfrm>
          <a:prstGeom prst="rect">
            <a:avLst/>
          </a:prstGeom>
          <a:noFill/>
          <a:ln w="15875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row </a:t>
            </a:r>
            <a:r>
              <a:rPr lang="en-US" sz="2400" i="1" dirty="0" smtClean="0"/>
              <a:t>cannot</a:t>
            </a:r>
            <a:r>
              <a:rPr lang="en-US" sz="2400" dirty="0" smtClean="0"/>
              <a:t> have children      </a:t>
            </a:r>
            <a:r>
              <a:rPr lang="en-US" dirty="0" smtClean="0">
                <a:solidFill>
                  <a:srgbClr val="404040"/>
                </a:solidFill>
              </a:rPr>
              <a:t>Line 6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UBC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7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Exponential</a:t>
            </a:r>
            <a:r>
              <a:rPr lang="en-US" dirty="0" smtClean="0"/>
              <a:t> # of precise </a:t>
            </a:r>
            <a:r>
              <a:rPr lang="en-US" dirty="0" smtClean="0">
                <a:solidFill>
                  <a:schemeClr val="accent3"/>
                </a:solidFill>
              </a:rPr>
              <a:t>DOM </a:t>
            </a: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Number of </a:t>
            </a:r>
            <a:r>
              <a:rPr lang="en-US" i="1" dirty="0" smtClean="0">
                <a:solidFill>
                  <a:srgbClr val="660066"/>
                </a:solidFill>
              </a:rPr>
              <a:t>paths</a:t>
            </a:r>
            <a:r>
              <a:rPr lang="en-US" dirty="0" smtClean="0"/>
              <a:t> = Number of unique </a:t>
            </a:r>
            <a:r>
              <a:rPr lang="en-US" i="1" dirty="0" smtClean="0">
                <a:solidFill>
                  <a:schemeClr val="accent3"/>
                </a:solidFill>
              </a:rPr>
              <a:t>DOMs</a:t>
            </a:r>
            <a:r>
              <a:rPr lang="en-US" dirty="0" smtClean="0"/>
              <a:t> =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[(</a:t>
            </a:r>
            <a:r>
              <a:rPr lang="en-US" i="1" dirty="0" smtClean="0">
                <a:solidFill>
                  <a:schemeClr val="accent3"/>
                </a:solidFill>
              </a:rPr>
              <a:t>n</a:t>
            </a:r>
            <a:r>
              <a:rPr lang="en-US" dirty="0" smtClean="0"/>
              <a:t> number of times to </a:t>
            </a:r>
            <a:r>
              <a:rPr lang="en-US" i="1" dirty="0" smtClean="0">
                <a:solidFill>
                  <a:srgbClr val="660066"/>
                </a:solidFill>
              </a:rPr>
              <a:t>stay</a:t>
            </a:r>
            <a:r>
              <a:rPr lang="en-US" dirty="0" smtClean="0"/>
              <a:t> in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loop) </a:t>
            </a:r>
            <a:br>
              <a:rPr lang="en-US" dirty="0"/>
            </a:br>
            <a:r>
              <a:rPr lang="en-US" dirty="0" smtClean="0"/>
              <a:t>* </a:t>
            </a:r>
            <a:r>
              <a:rPr lang="en-US" dirty="0"/>
              <a:t>2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660066"/>
                </a:solidFill>
              </a:rPr>
              <a:t>Then</a:t>
            </a:r>
            <a:r>
              <a:rPr lang="en-US" dirty="0" smtClean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i="1" dirty="0" smtClean="0">
                <a:solidFill>
                  <a:srgbClr val="660066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/>
              <a:t>branches in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statement) 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/>
              <a:t>1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660066"/>
                </a:solidFill>
              </a:rPr>
              <a:t>Break</a:t>
            </a:r>
            <a:r>
              <a:rPr lang="en-US" dirty="0" smtClean="0"/>
              <a:t> branch of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 loop)</a:t>
            </a:r>
            <a:r>
              <a:rPr lang="en-US" dirty="0"/>
              <a:t>. </a:t>
            </a:r>
            <a:endParaRPr lang="en-US" dirty="0"/>
          </a:p>
          <a:p>
            <a:endParaRPr lang="en-US" sz="2000" dirty="0" smtClean="0"/>
          </a:p>
          <a:p>
            <a:r>
              <a:rPr lang="en-US" dirty="0" smtClean="0"/>
              <a:t>If </a:t>
            </a:r>
            <a:r>
              <a:rPr lang="en-US" i="1" dirty="0" smtClean="0">
                <a:solidFill>
                  <a:srgbClr val="9BBB59"/>
                </a:solidFill>
              </a:rPr>
              <a:t>n</a:t>
            </a:r>
            <a:r>
              <a:rPr lang="en-US" dirty="0" smtClean="0"/>
              <a:t> == 20, implies we have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20</a:t>
            </a:r>
            <a:r>
              <a:rPr lang="en-US" dirty="0" smtClean="0">
                <a:sym typeface="Wingdings"/>
              </a:rPr>
              <a:t>*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+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1 </a:t>
            </a:r>
            <a:r>
              <a:rPr lang="en-US" dirty="0" smtClean="0">
                <a:sym typeface="Wingdings"/>
              </a:rPr>
              <a:t>paths.</a:t>
            </a:r>
          </a:p>
          <a:p>
            <a:pPr lvl="1"/>
            <a:r>
              <a:rPr lang="en-US" dirty="0" smtClean="0">
                <a:sym typeface="Wingdings"/>
              </a:rPr>
              <a:t>for less than 10 lines of code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only 2 conditions: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for</a:t>
            </a:r>
            <a:r>
              <a:rPr lang="en-US" dirty="0" smtClean="0">
                <a:sym typeface="Wingdings"/>
              </a:rPr>
              <a:t> &amp;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if</a:t>
            </a:r>
          </a:p>
          <a:p>
            <a:pPr lvl="1"/>
            <a:r>
              <a:rPr lang="en-US" dirty="0" smtClean="0">
                <a:sym typeface="Wingdings"/>
              </a:rPr>
              <a:t>only 2 branches per condition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5512</TotalTime>
  <Words>2518</Words>
  <Application>Microsoft Macintosh PowerPoint</Application>
  <PresentationFormat>On-screen Show (4:3)</PresentationFormat>
  <Paragraphs>518</Paragraphs>
  <Slides>41</Slides>
  <Notes>22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ConcolicDOM Concolic Generation of HTML  for Testing JavaScript </vt:lpstr>
      <vt:lpstr>Motivation: Why HTML for testing JS?</vt:lpstr>
      <vt:lpstr>Motivation: Why generate HTML?</vt:lpstr>
      <vt:lpstr>Example of Precision &amp;  Exponential Growth: DOMtris</vt:lpstr>
      <vt:lpstr>checkRows() checks filled rows Line 6-7</vt:lpstr>
      <vt:lpstr>Goal: cover all paths A path is a permutation of branches</vt:lpstr>
      <vt:lpstr>To cover True branch of if @ Line 6   DOM tree must satisfy constraints</vt:lpstr>
      <vt:lpstr>To cover False branch of if  Different, Unique DOM tree</vt:lpstr>
      <vt:lpstr>Exponential # of precise DOM trees</vt:lpstr>
      <vt:lpstr>What if DOM tree is not satisfied? (e.g. field is null)  tests can’t be run</vt:lpstr>
      <vt:lpstr>To keep tests running…</vt:lpstr>
      <vt:lpstr>Challenges</vt:lpstr>
      <vt:lpstr>Dynamic Trace &amp; Backward Slice</vt:lpstr>
      <vt:lpstr>4-5. DOM Solver:  More Complicated Example</vt:lpstr>
      <vt:lpstr>Background: Each DOM operation is a Clue to the Overall DOM tree</vt:lpstr>
      <vt:lpstr>4. Logic constraints can be Interdependent</vt:lpstr>
      <vt:lpstr>5. 2D Structure &amp; Implicit Clues</vt:lpstr>
      <vt:lpstr>DOM Solver: Solved DOM tree</vt:lpstr>
      <vt:lpstr>Points to take from Example</vt:lpstr>
      <vt:lpstr>Example: DOM Solver &amp; CVC</vt:lpstr>
      <vt:lpstr>Model General DOM Policies  into CVC Functions &amp; Quantifiers</vt:lpstr>
      <vt:lpstr>Quantifying Parent-Child Relationship</vt:lpstr>
      <vt:lpstr>Quantifying Order of Children</vt:lpstr>
      <vt:lpstr>childrenLength: (Node) -&gt; INT;</vt:lpstr>
      <vt:lpstr>Approach &amp; Implementation</vt:lpstr>
      <vt:lpstr>Example DOM constraints</vt:lpstr>
      <vt:lpstr>Example of HTML generated</vt:lpstr>
      <vt:lpstr>Implementation Utilizing Open Technologies and Industry Standards</vt:lpstr>
      <vt:lpstr>Case Study: DOMtris</vt:lpstr>
      <vt:lpstr>Compare Coverage</vt:lpstr>
      <vt:lpstr>Statement Coverage: 6 lines (2-7)</vt:lpstr>
      <vt:lpstr>Branch Coverage: 2 + 2 branches</vt:lpstr>
      <vt:lpstr>Path Coverage: 41 paths</vt:lpstr>
      <vt:lpstr>1. Without HTML: blank page</vt:lpstr>
      <vt:lpstr>2. Existing HTML: Original Webpage </vt:lpstr>
      <vt:lpstr>3. ConcolicDOM: generated HTML</vt:lpstr>
      <vt:lpstr>Coverage Summary: DOMtris</vt:lpstr>
      <vt:lpstr>Related Work</vt:lpstr>
      <vt:lpstr>Related Work: Concolic Testing in JS</vt:lpstr>
      <vt:lpstr>Conclusion</vt:lpstr>
      <vt:lpstr>PowerPoint Presentation</vt:lpstr>
    </vt:vector>
  </TitlesOfParts>
  <Company>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Concolic DOM</dc:title>
  <dc:creator>James Lo</dc:creator>
  <cp:lastModifiedBy>James Lo</cp:lastModifiedBy>
  <cp:revision>1240</cp:revision>
  <dcterms:created xsi:type="dcterms:W3CDTF">2014-02-04T23:57:13Z</dcterms:created>
  <dcterms:modified xsi:type="dcterms:W3CDTF">2014-03-03T20:11:11Z</dcterms:modified>
</cp:coreProperties>
</file>