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0" r:id="rId4"/>
    <p:sldId id="267" r:id="rId5"/>
    <p:sldId id="258" r:id="rId6"/>
    <p:sldId id="266" r:id="rId7"/>
    <p:sldId id="265" r:id="rId8"/>
    <p:sldId id="261" r:id="rId9"/>
    <p:sldId id="270" r:id="rId10"/>
    <p:sldId id="268" r:id="rId11"/>
    <p:sldId id="263" r:id="rId12"/>
    <p:sldId id="272" r:id="rId13"/>
    <p:sldId id="273" r:id="rId14"/>
    <p:sldId id="274" r:id="rId15"/>
    <p:sldId id="276" r:id="rId16"/>
    <p:sldId id="277" r:id="rId17"/>
    <p:sldId id="280" r:id="rId18"/>
    <p:sldId id="275" r:id="rId19"/>
    <p:sldId id="278" r:id="rId20"/>
    <p:sldId id="279" r:id="rId21"/>
    <p:sldId id="296" r:id="rId22"/>
    <p:sldId id="284" r:id="rId23"/>
    <p:sldId id="299" r:id="rId24"/>
    <p:sldId id="291" r:id="rId25"/>
    <p:sldId id="290" r:id="rId26"/>
    <p:sldId id="289" r:id="rId27"/>
    <p:sldId id="287" r:id="rId28"/>
    <p:sldId id="286" r:id="rId29"/>
    <p:sldId id="288" r:id="rId30"/>
    <p:sldId id="285" r:id="rId31"/>
    <p:sldId id="292" r:id="rId32"/>
    <p:sldId id="297" r:id="rId33"/>
    <p:sldId id="298" r:id="rId34"/>
    <p:sldId id="282" r:id="rId35"/>
    <p:sldId id="262" r:id="rId36"/>
    <p:sldId id="27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66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1" autoAdjust="0"/>
  </p:normalViewPr>
  <p:slideViewPr>
    <p:cSldViewPr snapToGrid="0" snapToObjects="1">
      <p:cViewPr varScale="1">
        <p:scale>
          <a:sx n="114" d="100"/>
          <a:sy n="114" d="100"/>
        </p:scale>
        <p:origin x="-2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2C8B-142D-B549-9185-BE0181D81C4D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D72C-94C0-1A45-8BD9-A846C89A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01EEF-BB2E-8F43-AF18-CBB482E62E6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53AA-62C9-5942-A2E8-929AD20E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4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Case</a:t>
            </a:r>
            <a:r>
              <a:rPr lang="en-US" baseline="0" dirty="0" smtClean="0"/>
              <a:t> Study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9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Clip</a:t>
            </a:r>
            <a:r>
              <a:rPr lang="en-US" baseline="0" dirty="0" smtClean="0"/>
              <a:t> art</a:t>
            </a:r>
          </a:p>
          <a:p>
            <a:r>
              <a:rPr lang="en-US" baseline="0" dirty="0" smtClean="0"/>
              <a:t>HTML5, Firefox OS, </a:t>
            </a:r>
            <a:r>
              <a:rPr lang="en-US" baseline="0" dirty="0" err="1" smtClean="0"/>
              <a:t>Tizen</a:t>
            </a:r>
            <a:r>
              <a:rPr lang="en-US" baseline="0" dirty="0" smtClean="0"/>
              <a:t> OS, Khan Academy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4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C53AA-62C9-5942-A2E8-929AD20E09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147D-30B1-1444-84D7-A9C44053CC44}" type="datetime1">
              <a:rPr lang="en-CA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329A-2A60-8448-B3BA-C75EB0324B8C}" type="datetime1">
              <a:rPr lang="en-CA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4D41-02A1-9C4B-8194-C15A8D6CC302}" type="datetime1">
              <a:rPr lang="en-CA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ED46-F994-BC48-BFF7-BEA2C60FA090}" type="datetime1">
              <a:rPr lang="en-CA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778C0-B80B-5D4E-823A-19A59D864C4A}" type="datetime1">
              <a:rPr lang="en-CA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4F63-7C83-CB48-8B5A-5F45381A2F1F}" type="datetime1">
              <a:rPr lang="en-CA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A576-17BB-844C-8ACE-4EF73E90E03B}" type="datetime1">
              <a:rPr lang="en-CA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54D0-A18F-144D-9168-DAC3A36FB2F9}" type="datetime1">
              <a:rPr lang="en-CA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3D3F-40A4-1B47-B741-E14C63BE27DB}" type="datetime1">
              <a:rPr lang="en-CA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610-9574-D145-827B-60C742F3BFB7}" type="datetime1">
              <a:rPr lang="en-CA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47E7-AD6A-DB4C-9F3D-47CD73DBC930}" type="datetime1">
              <a:rPr lang="en-CA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C675-895F-7F4A-BFAF-0F38B6ECEC83}" type="datetime1">
              <a:rPr lang="en-CA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DBD-13E6-5643-9711-9850CD08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>
                <a:solidFill>
                  <a:srgbClr val="9BBB59"/>
                </a:solidFill>
              </a:rPr>
              <a:t/>
            </a:r>
            <a:br>
              <a:rPr lang="en-US" dirty="0" smtClean="0">
                <a:solidFill>
                  <a:srgbClr val="9BBB59"/>
                </a:solidFill>
              </a:rPr>
            </a:br>
            <a:r>
              <a:rPr lang="en-US" dirty="0" err="1" smtClean="0"/>
              <a:t>Concolic</a:t>
            </a:r>
            <a:r>
              <a:rPr lang="en-US" dirty="0" smtClean="0"/>
              <a:t> Generation 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CC66"/>
                </a:solidFill>
              </a:rPr>
              <a:t>M</a:t>
            </a:r>
            <a:r>
              <a:rPr lang="en-US" dirty="0" smtClean="0">
                <a:solidFill>
                  <a:srgbClr val="00FF00"/>
                </a:solidFill>
              </a:rPr>
              <a:t>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Testing 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r>
              <a:rPr lang="en-US" dirty="0" smtClean="0"/>
              <a:t>Research Proficiency Evaluation</a:t>
            </a:r>
          </a:p>
          <a:p>
            <a:r>
              <a:rPr lang="en-US" dirty="0" smtClean="0"/>
              <a:t>(RPE)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Each DOM operation is a clue to the Overall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operation:</a:t>
            </a:r>
          </a:p>
          <a:p>
            <a:pPr lvl="1"/>
            <a:r>
              <a:rPr lang="en-US" dirty="0" smtClean="0"/>
              <a:t>Property access: e.g. </a:t>
            </a:r>
            <a:r>
              <a:rPr lang="en-US" i="1" dirty="0" err="1" smtClean="0">
                <a:solidFill>
                  <a:schemeClr val="accent3"/>
                </a:solidFill>
              </a:rPr>
              <a:t>elem</a:t>
            </a:r>
            <a:r>
              <a:rPr lang="en-US" dirty="0" err="1" smtClean="0"/>
              <a:t>.firstElementChild</a:t>
            </a:r>
            <a:endParaRPr lang="en-US" dirty="0" smtClean="0"/>
          </a:p>
          <a:p>
            <a:pPr lvl="1"/>
            <a:r>
              <a:rPr lang="en-US" dirty="0" smtClean="0"/>
              <a:t>Method call: e.g. </a:t>
            </a:r>
            <a:r>
              <a:rPr lang="en-US" i="1" dirty="0" err="1" smtClean="0">
                <a:solidFill>
                  <a:srgbClr val="9BBB59"/>
                </a:solidFill>
              </a:rPr>
              <a:t>document</a:t>
            </a:r>
            <a:r>
              <a:rPr lang="en-US" dirty="0" err="1" smtClean="0"/>
              <a:t>.getElementById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on a JavaScript object associated with the DOM</a:t>
            </a:r>
            <a:endParaRPr lang="en-US" dirty="0"/>
          </a:p>
          <a:p>
            <a:r>
              <a:rPr lang="en-US" i="1" dirty="0" smtClean="0">
                <a:solidFill>
                  <a:srgbClr val="9BBB59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/>
              <a:t>=== </a:t>
            </a:r>
            <a:r>
              <a:rPr lang="en-US" i="1" dirty="0" err="1">
                <a:solidFill>
                  <a:srgbClr val="9BBB59"/>
                </a:solidFill>
              </a:rPr>
              <a:t>elem</a:t>
            </a:r>
            <a:r>
              <a:rPr lang="en-US" dirty="0" err="1"/>
              <a:t>.firstElementChild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06910" y="4402641"/>
            <a:ext cx="1489801" cy="1965775"/>
            <a:chOff x="2136576" y="5537457"/>
            <a:chExt cx="602829" cy="795426"/>
          </a:xfrm>
        </p:grpSpPr>
        <p:sp>
          <p:nvSpPr>
            <p:cNvPr id="7" name="Rounded Rectangle 6"/>
            <p:cNvSpPr/>
            <p:nvPr/>
          </p:nvSpPr>
          <p:spPr>
            <a:xfrm>
              <a:off x="2176205" y="5537457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elem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36576" y="609070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d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V="1">
              <a:off x="2248669" y="5778657"/>
              <a:ext cx="209136" cy="312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05620" y="5810695"/>
              <a:ext cx="121297" cy="19926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0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8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solidFill>
                  <a:srgbClr val="9BBB59"/>
                </a:solidFill>
              </a:rPr>
              <a:t>4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Logic constraints can be Interdependent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.firstElementChild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.lastElementChild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|| </a:t>
            </a:r>
            <a:r>
              <a:rPr lang="en-US" sz="2400" i="1" dirty="0" smtClean="0">
                <a:solidFill>
                  <a:srgbClr val="9BBB59"/>
                </a:solidFill>
              </a:rPr>
              <a:t>d</a:t>
            </a:r>
            <a:r>
              <a:rPr lang="en-US" sz="2400" dirty="0" smtClean="0"/>
              <a:t> === </a:t>
            </a:r>
            <a:r>
              <a:rPr lang="en-US" sz="2400" i="1" dirty="0" err="1" smtClean="0">
                <a:solidFill>
                  <a:srgbClr val="9BBB59"/>
                </a:solidFill>
              </a:rPr>
              <a:t>b</a:t>
            </a:r>
            <a:r>
              <a:rPr lang="en-US" sz="2400" dirty="0" err="1" smtClean="0"/>
              <a:t>.parentElement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800" i="1" dirty="0" smtClean="0">
                <a:solidFill>
                  <a:schemeClr val="accent3"/>
                </a:solidFill>
              </a:rPr>
              <a:t>DOM Solver</a:t>
            </a:r>
            <a:r>
              <a:rPr lang="en-US" sz="2800" dirty="0" smtClean="0"/>
              <a:t> must understand the DOM API</a:t>
            </a:r>
          </a:p>
          <a:p>
            <a:pPr lvl="1"/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1</a:t>
            </a:r>
            <a:r>
              <a:rPr lang="en-US" sz="1900" dirty="0" smtClean="0"/>
              <a:t> &amp;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3</a:t>
            </a:r>
            <a:r>
              <a:rPr lang="en-US" sz="1900" dirty="0" smtClean="0"/>
              <a:t> are mutually exclusive (also </a:t>
            </a:r>
            <a:r>
              <a:rPr lang="en-US" sz="1900" dirty="0">
                <a:solidFill>
                  <a:srgbClr val="595959"/>
                </a:solidFill>
              </a:rPr>
              <a:t>Line 2</a:t>
            </a:r>
            <a:r>
              <a:rPr lang="en-US" sz="1900" dirty="0"/>
              <a:t> &amp; </a:t>
            </a:r>
            <a:r>
              <a:rPr lang="en-US" sz="1900" dirty="0">
                <a:solidFill>
                  <a:srgbClr val="595959"/>
                </a:solidFill>
              </a:rPr>
              <a:t>Line </a:t>
            </a:r>
            <a:r>
              <a:rPr lang="en-US" sz="1900" dirty="0" smtClean="0">
                <a:solidFill>
                  <a:srgbClr val="595959"/>
                </a:solidFill>
              </a:rPr>
              <a:t>4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>
                <a:solidFill>
                  <a:srgbClr val="9BBB59"/>
                </a:solidFill>
              </a:rPr>
              <a:t>d</a:t>
            </a:r>
            <a:r>
              <a:rPr lang="en-US" sz="1900" dirty="0" smtClean="0"/>
              <a:t> cannot be both parent and a child of </a:t>
            </a:r>
            <a:r>
              <a:rPr lang="en-US" sz="1900" i="1" dirty="0" err="1" smtClean="0">
                <a:solidFill>
                  <a:schemeClr val="accent3"/>
                </a:solidFill>
              </a:rPr>
              <a:t>elem</a:t>
            </a:r>
            <a:endParaRPr lang="en-US" sz="1900" i="1" dirty="0" smtClean="0">
              <a:solidFill>
                <a:schemeClr val="accent3"/>
              </a:solidFill>
            </a:endParaRPr>
          </a:p>
          <a:p>
            <a:r>
              <a:rPr lang="en-US" sz="2800" i="1" dirty="0" smtClean="0">
                <a:solidFill>
                  <a:srgbClr val="9BBB59"/>
                </a:solidFill>
              </a:rPr>
              <a:t>DOM Solver</a:t>
            </a:r>
            <a:r>
              <a:rPr lang="en-US" sz="2800" i="1" dirty="0" smtClean="0"/>
              <a:t> </a:t>
            </a:r>
            <a:r>
              <a:rPr lang="en-US" sz="2800" dirty="0" smtClean="0"/>
              <a:t>must resolve </a:t>
            </a:r>
            <a:r>
              <a:rPr lang="en-US" sz="2800" i="1" dirty="0" smtClean="0"/>
              <a:t>Logic Constraints</a:t>
            </a:r>
          </a:p>
          <a:p>
            <a:pPr lvl="1"/>
            <a:r>
              <a:rPr lang="en-US" sz="1900" dirty="0" smtClean="0"/>
              <a:t>To cover </a:t>
            </a:r>
            <a:r>
              <a:rPr lang="en-US" sz="1900" i="1" dirty="0" smtClean="0">
                <a:solidFill>
                  <a:srgbClr val="660066"/>
                </a:solidFill>
              </a:rPr>
              <a:t>True</a:t>
            </a:r>
            <a:r>
              <a:rPr lang="en-US" sz="1900" i="1" dirty="0" smtClean="0"/>
              <a:t> </a:t>
            </a:r>
            <a:r>
              <a:rPr lang="en-US" sz="1900" dirty="0" smtClean="0"/>
              <a:t>branch of both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at the same time</a:t>
            </a:r>
            <a:r>
              <a:rPr lang="en-US" sz="1900" i="1" dirty="0" smtClean="0"/>
              <a:t/>
            </a:r>
            <a:br>
              <a:rPr lang="en-US" sz="1900" i="1" dirty="0" smtClean="0"/>
            </a:br>
            <a:r>
              <a:rPr lang="en-US" sz="1900" i="1" dirty="0" smtClean="0"/>
              <a:t> </a:t>
            </a:r>
            <a:r>
              <a:rPr lang="en-US" sz="1900" i="1" dirty="0" smtClean="0">
                <a:solidFill>
                  <a:schemeClr val="accent3"/>
                </a:solidFill>
              </a:rPr>
              <a:t>DOM Solver</a:t>
            </a:r>
            <a:r>
              <a:rPr lang="en-US" sz="1900" dirty="0" smtClean="0">
                <a:solidFill>
                  <a:schemeClr val="accent3"/>
                </a:solidFill>
              </a:rPr>
              <a:t> </a:t>
            </a:r>
            <a:r>
              <a:rPr lang="en-US" sz="1900" dirty="0" smtClean="0"/>
              <a:t>must pick (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1 </a:t>
            </a:r>
            <a:r>
              <a:rPr lang="en-US" sz="1900" dirty="0" smtClean="0"/>
              <a:t>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900" dirty="0" smtClean="0"/>
              <a:t>) or (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900" dirty="0" smtClean="0"/>
              <a:t> 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The 2 </a:t>
            </a:r>
            <a:r>
              <a:rPr lang="en-US" sz="1900" dirty="0" smtClean="0">
                <a:solidFill>
                  <a:srgbClr val="0000FF"/>
                </a:solidFill>
              </a:rPr>
              <a:t>if</a:t>
            </a:r>
            <a:r>
              <a:rPr lang="en-US" sz="1900" dirty="0" smtClean="0"/>
              <a:t> conditions inter-depend on each other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9BBB59"/>
                </a:solidFill>
              </a:rPr>
              <a:t>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</a:t>
            </a:r>
            <a:r>
              <a:rPr lang="en-US" dirty="0"/>
              <a:t>2D Structure &amp; Implicit Clues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chemeClr val="accent3"/>
                </a:solidFill>
              </a:rPr>
              <a:t>b</a:t>
            </a:r>
            <a:r>
              <a:rPr lang="en-US" sz="2400" dirty="0" err="1" smtClean="0"/>
              <a:t>.previousElementSibling</a:t>
            </a:r>
            <a:r>
              <a:rPr lang="en-US" sz="2400" dirty="0"/>
              <a:t> </a:t>
            </a:r>
            <a:r>
              <a:rPr lang="en-US" sz="2400" dirty="0" smtClean="0"/>
              <a:t>===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</a:t>
            </a:r>
            <a:r>
              <a:rPr lang="en-US" sz="2400" dirty="0"/>
              <a:t>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.firstElementChild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err="1" smtClean="0">
                <a:solidFill>
                  <a:srgbClr val="9BBB59"/>
                </a:solidFill>
              </a:rPr>
              <a:t>elem</a:t>
            </a:r>
            <a:r>
              <a:rPr lang="en-US" sz="2400" dirty="0" err="1" smtClean="0"/>
              <a:t>.parentElement.parentElement</a:t>
            </a:r>
            <a:r>
              <a:rPr lang="en-US" sz="2400" dirty="0"/>
              <a:t> </a:t>
            </a:r>
            <a:r>
              <a:rPr lang="en-US" sz="2400" dirty="0" smtClean="0"/>
              <a:t>===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 dirty="0" smtClean="0"/>
              <a:t>     </a:t>
            </a:r>
            <a:r>
              <a:rPr lang="en-US" sz="2400" i="1" dirty="0" err="1" smtClean="0">
                <a:solidFill>
                  <a:srgbClr val="9BBB59"/>
                </a:solidFill>
              </a:rPr>
              <a:t>c</a:t>
            </a:r>
            <a:r>
              <a:rPr lang="en-US" sz="2400" dirty="0" err="1" smtClean="0"/>
              <a:t>.lastElementChild</a:t>
            </a:r>
            <a:r>
              <a:rPr lang="en-US" sz="2400" dirty="0" smtClean="0"/>
              <a:t>) {}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  <a:p>
            <a:r>
              <a:rPr lang="en-US" sz="2800" i="1" dirty="0">
                <a:solidFill>
                  <a:schemeClr val="accent3"/>
                </a:solidFill>
              </a:rPr>
              <a:t>DOM Solver</a:t>
            </a:r>
            <a:r>
              <a:rPr lang="en-US" sz="2800" dirty="0"/>
              <a:t> </a:t>
            </a:r>
            <a:r>
              <a:rPr lang="en-US" sz="2800" dirty="0" smtClean="0"/>
              <a:t>must support the DOM’s </a:t>
            </a:r>
            <a:r>
              <a:rPr lang="en-US" sz="2800" i="1" dirty="0" smtClean="0"/>
              <a:t>2D tree structure</a:t>
            </a:r>
            <a:endParaRPr lang="en-US" sz="2800" i="1" dirty="0"/>
          </a:p>
          <a:p>
            <a:pPr lvl="1"/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cover </a:t>
            </a:r>
            <a:r>
              <a:rPr lang="en-US" sz="1900" i="1" dirty="0" smtClean="0">
                <a:solidFill>
                  <a:srgbClr val="660066"/>
                </a:solidFill>
              </a:rPr>
              <a:t>True</a:t>
            </a:r>
            <a:r>
              <a:rPr lang="en-US" sz="1900" dirty="0" smtClean="0"/>
              <a:t> branch of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1900" dirty="0" smtClean="0"/>
              <a:t> &amp;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6:</a:t>
            </a:r>
            <a:r>
              <a:rPr lang="en-US" sz="1900" dirty="0" smtClean="0"/>
              <a:t> </a:t>
            </a:r>
            <a:r>
              <a:rPr lang="en-US" sz="1900" i="1" dirty="0" smtClean="0">
                <a:solidFill>
                  <a:srgbClr val="9BBB59"/>
                </a:solidFill>
              </a:rPr>
              <a:t>c</a:t>
            </a:r>
            <a:r>
              <a:rPr lang="en-US" sz="1900" dirty="0" smtClean="0"/>
              <a:t> is the parent of </a:t>
            </a:r>
            <a:r>
              <a:rPr lang="en-US" sz="1900" i="1" dirty="0" smtClean="0">
                <a:solidFill>
                  <a:srgbClr val="9BBB59"/>
                </a:solidFill>
              </a:rPr>
              <a:t>b</a:t>
            </a:r>
            <a:endParaRPr lang="en-US" sz="1900" i="1" dirty="0">
              <a:solidFill>
                <a:srgbClr val="9BBB59"/>
              </a:solidFill>
            </a:endParaRPr>
          </a:p>
          <a:p>
            <a:r>
              <a:rPr lang="en-US" sz="2800" i="1" dirty="0">
                <a:solidFill>
                  <a:srgbClr val="9BBB59"/>
                </a:solidFill>
              </a:rPr>
              <a:t>DOM Solver</a:t>
            </a:r>
            <a:r>
              <a:rPr lang="en-US" sz="2800" i="1" dirty="0"/>
              <a:t> </a:t>
            </a:r>
            <a:r>
              <a:rPr lang="en-US" sz="2800" dirty="0" smtClean="0"/>
              <a:t>must infer </a:t>
            </a:r>
            <a:r>
              <a:rPr lang="en-US" sz="2800" i="1" dirty="0" smtClean="0"/>
              <a:t>Implicit Clues</a:t>
            </a:r>
            <a:endParaRPr lang="en-US" sz="2800" i="1" dirty="0"/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en-US" sz="2000" dirty="0" smtClean="0"/>
              <a:t> </a:t>
            </a:r>
            <a:r>
              <a:rPr lang="en-US" sz="2000" dirty="0"/>
              <a:t>&amp;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en-US" sz="2000" dirty="0" smtClean="0"/>
              <a:t>: </a:t>
            </a:r>
            <a:r>
              <a:rPr lang="en-US" sz="2000" i="1" dirty="0">
                <a:solidFill>
                  <a:srgbClr val="9BBB59"/>
                </a:solidFill>
              </a:rPr>
              <a:t>c</a:t>
            </a:r>
            <a:r>
              <a:rPr lang="en-US" sz="2000" dirty="0"/>
              <a:t> is </a:t>
            </a:r>
            <a:r>
              <a:rPr lang="en-US" sz="2000" dirty="0" smtClean="0"/>
              <a:t>the great grandparent of </a:t>
            </a:r>
            <a:r>
              <a:rPr lang="en-US" sz="2000" i="1" dirty="0" err="1" smtClean="0">
                <a:solidFill>
                  <a:schemeClr val="accent3"/>
                </a:solidFill>
              </a:rPr>
              <a:t>elem</a:t>
            </a:r>
            <a:endParaRPr lang="en-US" sz="2000" i="1" dirty="0" smtClean="0">
              <a:solidFill>
                <a:schemeClr val="accent3"/>
              </a:solidFill>
            </a:endParaRPr>
          </a:p>
          <a:p>
            <a:pPr lvl="2"/>
            <a:r>
              <a:rPr lang="en-US" sz="2000" i="1" dirty="0" smtClean="0">
                <a:solidFill>
                  <a:schemeClr val="accent3"/>
                </a:solidFill>
              </a:rPr>
              <a:t>d</a:t>
            </a:r>
            <a:r>
              <a:rPr lang="en-US" sz="2000" b="1" i="1" dirty="0" smtClean="0">
                <a:solidFill>
                  <a:schemeClr val="accent3"/>
                </a:solidFill>
              </a:rPr>
              <a:t> </a:t>
            </a:r>
            <a:r>
              <a:rPr lang="en-US" sz="2000" dirty="0" smtClean="0"/>
              <a:t>cannot be the parent of  </a:t>
            </a:r>
            <a:r>
              <a:rPr lang="en-US" sz="2000" b="1" i="1" dirty="0" smtClean="0">
                <a:solidFill>
                  <a:schemeClr val="accent3"/>
                </a:solidFill>
              </a:rPr>
              <a:t>b</a:t>
            </a:r>
            <a:r>
              <a:rPr lang="en-US" sz="2000" i="1" dirty="0" smtClean="0">
                <a:solidFill>
                  <a:schemeClr val="accent3"/>
                </a:solidFill>
              </a:rPr>
              <a:t>		</a:t>
            </a:r>
            <a:r>
              <a:rPr lang="en-US" sz="20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4</a:t>
            </a:r>
            <a:r>
              <a:rPr lang="en-US" sz="2000" i="1" dirty="0" smtClean="0">
                <a:solidFill>
                  <a:schemeClr val="accent3"/>
                </a:solidFill>
              </a:rPr>
              <a:t>  </a:t>
            </a:r>
            <a:r>
              <a:rPr lang="en-US" sz="2000" dirty="0" smtClean="0">
                <a:solidFill>
                  <a:srgbClr val="404040"/>
                </a:solidFill>
              </a:rPr>
              <a:t> =&gt;</a:t>
            </a:r>
            <a:r>
              <a:rPr lang="en-US" sz="2000" i="1" dirty="0" smtClean="0">
                <a:solidFill>
                  <a:srgbClr val="404040"/>
                </a:solidFill>
              </a:rPr>
              <a:t>  </a:t>
            </a:r>
            <a:r>
              <a:rPr lang="en-US" sz="2000" strike="sngStrike" dirty="0" smtClean="0">
                <a:solidFill>
                  <a:srgbClr val="404040"/>
                </a:solidFill>
              </a:rPr>
              <a:t>Line 1</a:t>
            </a:r>
          </a:p>
          <a:p>
            <a:pPr lvl="2"/>
            <a:r>
              <a:rPr lang="en-US" sz="2000" i="1" dirty="0" smtClean="0">
                <a:solidFill>
                  <a:srgbClr val="9BBB59"/>
                </a:solidFill>
              </a:rPr>
              <a:t>d</a:t>
            </a:r>
            <a:r>
              <a:rPr lang="en-US" sz="2000" dirty="0" smtClean="0"/>
              <a:t> === </a:t>
            </a:r>
            <a:r>
              <a:rPr lang="en-US" sz="2000" i="1" dirty="0" err="1" smtClean="0">
                <a:solidFill>
                  <a:srgbClr val="9BBB59"/>
                </a:solidFill>
              </a:rPr>
              <a:t>b</a:t>
            </a:r>
            <a:r>
              <a:rPr lang="en-US" sz="2000" dirty="0" err="1" smtClean="0"/>
              <a:t>.lastElementChild</a:t>
            </a: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2</a:t>
            </a:r>
          </a:p>
          <a:p>
            <a:pPr lvl="2"/>
            <a:r>
              <a:rPr lang="en-US" sz="2000" i="1" dirty="0" smtClean="0">
                <a:solidFill>
                  <a:srgbClr val="9BBB59"/>
                </a:solidFill>
              </a:rPr>
              <a:t>d</a:t>
            </a:r>
            <a:r>
              <a:rPr lang="en-US" sz="2000" dirty="0" smtClean="0"/>
              <a:t> </a:t>
            </a:r>
            <a:r>
              <a:rPr lang="en-US" sz="2000" dirty="0"/>
              <a:t>=== </a:t>
            </a:r>
            <a:r>
              <a:rPr lang="en-US" sz="2000" i="1" dirty="0" err="1" smtClean="0">
                <a:solidFill>
                  <a:srgbClr val="9BBB59"/>
                </a:solidFill>
              </a:rPr>
              <a:t>elem</a:t>
            </a:r>
            <a:r>
              <a:rPr lang="en-US" sz="2000" dirty="0" err="1" smtClean="0"/>
              <a:t>.parentElement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404040"/>
                </a:solidFill>
              </a:rPr>
              <a:t>Line 3</a:t>
            </a:r>
          </a:p>
          <a:p>
            <a:pPr lvl="2"/>
            <a:endParaRPr lang="en-US" sz="2000" i="1" dirty="0" smtClean="0">
              <a:solidFill>
                <a:srgbClr val="262626"/>
              </a:solidFill>
            </a:endParaRPr>
          </a:p>
          <a:p>
            <a:pPr lvl="2"/>
            <a:endParaRPr lang="en-US" sz="2000" i="1" dirty="0" smtClean="0">
              <a:solidFill>
                <a:schemeClr val="accent3"/>
              </a:solidFill>
            </a:endParaRPr>
          </a:p>
          <a:p>
            <a:pPr lvl="1"/>
            <a:endParaRPr lang="en-US" sz="1900" i="1" dirty="0" smtClean="0">
              <a:solidFill>
                <a:schemeClr val="accent3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:</a:t>
            </a:r>
            <a:r>
              <a:rPr lang="en-US" i="1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Solved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200" i="1" dirty="0">
                <a:solidFill>
                  <a:srgbClr val="9BBB59"/>
                </a:solidFill>
              </a:rPr>
              <a:t>c</a:t>
            </a:r>
            <a:r>
              <a:rPr lang="en-US" sz="2200" dirty="0"/>
              <a:t> is the parent of </a:t>
            </a:r>
            <a:r>
              <a:rPr lang="en-US" sz="2200" i="1" dirty="0" smtClean="0">
                <a:solidFill>
                  <a:srgbClr val="9BBB59"/>
                </a:solidFill>
              </a:rPr>
              <a:t>b</a:t>
            </a:r>
            <a:r>
              <a:rPr lang="en-US" sz="2200" b="1" dirty="0" smtClean="0">
                <a:solidFill>
                  <a:srgbClr val="9BBB59"/>
                </a:solidFill>
              </a:rPr>
              <a:t>			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5 &amp; 6</a:t>
            </a:r>
            <a:endParaRPr lang="en-US" sz="22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200" i="1" dirty="0" smtClean="0">
                <a:solidFill>
                  <a:srgbClr val="9BBB59"/>
                </a:solidFill>
              </a:rPr>
              <a:t>c</a:t>
            </a:r>
            <a:r>
              <a:rPr lang="en-US" sz="2200" dirty="0" smtClean="0"/>
              <a:t> </a:t>
            </a:r>
            <a:r>
              <a:rPr lang="en-US" sz="2200" dirty="0"/>
              <a:t>is the great grandparent of </a:t>
            </a:r>
            <a:r>
              <a:rPr lang="en-US" sz="2200" i="1" dirty="0" err="1" smtClean="0">
                <a:solidFill>
                  <a:schemeClr val="accent3"/>
                </a:solidFill>
              </a:rPr>
              <a:t>elem</a:t>
            </a:r>
            <a:r>
              <a:rPr lang="en-US" sz="2200" i="1" dirty="0" smtClean="0">
                <a:solidFill>
                  <a:schemeClr val="accent3"/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7 &amp; 8</a:t>
            </a:r>
            <a:endParaRPr lang="en-US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i="1" dirty="0" smtClean="0">
                <a:solidFill>
                  <a:schemeClr val="accent3"/>
                </a:solidFill>
              </a:rPr>
              <a:t>d</a:t>
            </a:r>
            <a:r>
              <a:rPr lang="en-US" sz="2200" b="1" i="1" dirty="0" smtClean="0">
                <a:solidFill>
                  <a:schemeClr val="accent3"/>
                </a:solidFill>
              </a:rPr>
              <a:t> </a:t>
            </a:r>
            <a:r>
              <a:rPr lang="en-US" sz="2200" dirty="0"/>
              <a:t>cannot be the parent of  </a:t>
            </a:r>
            <a:r>
              <a:rPr lang="en-US" sz="2200" i="1" dirty="0" smtClean="0">
                <a:solidFill>
                  <a:schemeClr val="accent3"/>
                </a:solidFill>
              </a:rPr>
              <a:t>b		</a:t>
            </a:r>
            <a:r>
              <a:rPr lang="en-US" sz="2200" strike="sngStrik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4</a:t>
            </a:r>
            <a:endParaRPr lang="en-US" sz="2200" i="1" strike="sngStrik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b</a:t>
            </a:r>
            <a:r>
              <a:rPr lang="en-US" sz="2200" dirty="0" err="1"/>
              <a:t>.lastElementChild</a:t>
            </a:r>
            <a:r>
              <a:rPr lang="en-US" sz="2200" dirty="0"/>
              <a:t>			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2</a:t>
            </a:r>
          </a:p>
          <a:p>
            <a:r>
              <a:rPr lang="en-US" sz="2200" i="1" dirty="0">
                <a:solidFill>
                  <a:srgbClr val="9BBB59"/>
                </a:solidFill>
              </a:rPr>
              <a:t>d</a:t>
            </a:r>
            <a:r>
              <a:rPr lang="en-US" sz="2200" dirty="0"/>
              <a:t> === </a:t>
            </a:r>
            <a:r>
              <a:rPr lang="en-US" sz="2200" i="1" dirty="0" err="1">
                <a:solidFill>
                  <a:srgbClr val="9BBB59"/>
                </a:solidFill>
              </a:rPr>
              <a:t>elem</a:t>
            </a:r>
            <a:r>
              <a:rPr lang="en-US" sz="2200" dirty="0" err="1"/>
              <a:t>.parentElement</a:t>
            </a:r>
            <a:r>
              <a:rPr lang="en-US" sz="2200" dirty="0"/>
              <a:t>		</a:t>
            </a:r>
            <a:r>
              <a:rPr lang="en-US" sz="2200" dirty="0">
                <a:solidFill>
                  <a:srgbClr val="404040"/>
                </a:solidFill>
              </a:rPr>
              <a:t>Line 3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41607" y="1698031"/>
            <a:ext cx="3100827" cy="4538621"/>
            <a:chOff x="1491470" y="789472"/>
            <a:chExt cx="1274782" cy="1865874"/>
          </a:xfrm>
        </p:grpSpPr>
        <p:sp>
          <p:nvSpPr>
            <p:cNvPr id="7" name="Rounded Rectangle 6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elem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0"/>
              <a:endCxn id="9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d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11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b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3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3200" dirty="0" smtClean="0">
                  <a:solidFill>
                    <a:schemeClr val="tx1"/>
                  </a:solidFill>
                </a:rPr>
                <a:t>c</a:t>
              </a:r>
              <a:endParaRPr lang="en-CA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6" idx="0"/>
              <a:endCxn id="13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0" idx="0"/>
              <a:endCxn id="13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2570" y="1121969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0</a:t>
              </a:r>
              <a:endParaRPr lang="en-CA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7221" y="1119407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1</a:t>
              </a:r>
              <a:endParaRPr lang="en-CA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0707" y="1120163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-2</a:t>
              </a:r>
              <a:endParaRPr lang="en-CA" sz="32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3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8181" y="1122527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2</a:t>
              </a:r>
              <a:endParaRPr lang="en-CA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1667" y="1123283"/>
              <a:ext cx="164585" cy="20244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3200" dirty="0" smtClean="0"/>
                <a:t>-1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76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 to intercept download, instrument JS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Generic, Transparent </a:t>
            </a:r>
            <a:r>
              <a:rPr lang="en-US" dirty="0" smtClean="0"/>
              <a:t>and Browser Independent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Instrumented JS gives slice &amp; DOM constraints</a:t>
            </a:r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Extend general purpose SMT 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Boolean Functions, Integer Functions and Quantifiers to model 2D tree structure of DOM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function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checkRows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var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field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(“field”);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var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for (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=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field.children.length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;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row = 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getElementById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(“row”+</a:t>
            </a:r>
            <a:r>
              <a:rPr lang="en-US" sz="2800" dirty="0" err="1" smtClean="0">
                <a:solidFill>
                  <a:schemeClr val="accent1">
                    <a:alpha val="4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alpha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  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alpha val="40000"/>
                  </a:schemeClr>
                </a:solidFill>
              </a:rPr>
              <a:t>}}}</a:t>
            </a:r>
            <a:endParaRPr lang="en-US" sz="2800" dirty="0">
              <a:solidFill>
                <a:schemeClr val="accent1">
                  <a:alpha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</a:t>
            </a:r>
            <a:r>
              <a:rPr lang="en-US" sz="2400" i="1" dirty="0" smtClean="0">
                <a:solidFill>
                  <a:srgbClr val="660066"/>
                </a:solidFill>
              </a:rPr>
              <a:t>10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 smtClean="0"/>
              <a:t>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>
                <a:solidFill>
                  <a:schemeClr val="accent3"/>
                </a:solidFill>
              </a:rPr>
              <a:t>DOM Solver</a:t>
            </a:r>
            <a:r>
              <a:rPr lang="en-US" dirty="0"/>
              <a:t> &amp;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9BBB59"/>
                </a:solidFill>
              </a:rPr>
              <a:t>row</a:t>
            </a:r>
            <a:r>
              <a:rPr lang="en-US" dirty="0" err="1" smtClean="0"/>
              <a:t>.children.length</a:t>
            </a:r>
            <a:r>
              <a:rPr lang="en-US" dirty="0" smtClean="0"/>
              <a:t> === 10; 		</a:t>
            </a:r>
            <a:r>
              <a:rPr lang="en-US" i="1" dirty="0" smtClean="0">
                <a:solidFill>
                  <a:srgbClr val="660066"/>
                </a:solidFill>
              </a:rPr>
              <a:t/>
            </a:r>
            <a:br>
              <a:rPr lang="en-US" i="1" dirty="0" smtClean="0">
                <a:solidFill>
                  <a:srgbClr val="660066"/>
                </a:solidFill>
              </a:rPr>
            </a:br>
            <a:endParaRPr lang="en-US" dirty="0"/>
          </a:p>
          <a:p>
            <a:pPr marL="0" indent="0" algn="ctr">
              <a:buNone/>
            </a:pPr>
            <a:endParaRPr lang="en-US" i="1" dirty="0" smtClean="0">
              <a:solidFill>
                <a:srgbClr val="66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41" y="2487519"/>
            <a:ext cx="9144000" cy="33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0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Policies into 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ASSERT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/>
              <a:t>childrenLength</a:t>
            </a:r>
            <a:r>
              <a:rPr lang="en-US" dirty="0"/>
              <a:t>(</a:t>
            </a:r>
            <a:r>
              <a:rPr lang="en-US" dirty="0" smtClean="0"/>
              <a:t>row0) </a:t>
            </a:r>
            <a:r>
              <a:rPr lang="en-US" dirty="0"/>
              <a:t>= 10;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Parent</a:t>
            </a:r>
            <a:r>
              <a:rPr lang="en-US" dirty="0"/>
              <a:t>-child relationship:</a:t>
            </a:r>
          </a:p>
          <a:p>
            <a:pPr lvl="1"/>
            <a:r>
              <a:rPr lang="en-US" dirty="0"/>
              <a:t>A node cannot be a child of itself</a:t>
            </a:r>
          </a:p>
          <a:p>
            <a:pPr lvl="1"/>
            <a:r>
              <a:rPr lang="en-US" dirty="0"/>
              <a:t>A child of a node cannot be the node’s parent at the same time: e.g. </a:t>
            </a:r>
            <a:r>
              <a:rPr lang="en-US" i="1" dirty="0">
                <a:solidFill>
                  <a:schemeClr val="accent3"/>
                </a:solidFill>
              </a:rPr>
              <a:t>d</a:t>
            </a:r>
            <a:r>
              <a:rPr lang="en-US" i="1" dirty="0"/>
              <a:t> </a:t>
            </a:r>
            <a:r>
              <a:rPr lang="en-US" dirty="0" smtClean="0"/>
              <a:t>can’t </a:t>
            </a:r>
            <a:r>
              <a:rPr lang="en-US" dirty="0"/>
              <a:t>be </a:t>
            </a:r>
            <a:r>
              <a:rPr lang="en-US" dirty="0" smtClean="0"/>
              <a:t>both parent &amp; child </a:t>
            </a:r>
            <a:r>
              <a:rPr lang="en-US" dirty="0"/>
              <a:t>of </a:t>
            </a:r>
            <a:r>
              <a:rPr lang="en-US" i="1" dirty="0" err="1">
                <a:solidFill>
                  <a:srgbClr val="9BBB59"/>
                </a:solidFill>
              </a:rPr>
              <a:t>elem</a:t>
            </a:r>
            <a:endParaRPr lang="en-US" i="1" dirty="0">
              <a:solidFill>
                <a:srgbClr val="9BBB59"/>
              </a:solidFill>
            </a:endParaRPr>
          </a:p>
          <a:p>
            <a:pPr lvl="1"/>
            <a:r>
              <a:rPr lang="en-US" dirty="0"/>
              <a:t>A child can have only 1 </a:t>
            </a:r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A parent has multiple children</a:t>
            </a:r>
            <a:endParaRPr lang="en-US" dirty="0"/>
          </a:p>
          <a:p>
            <a:r>
              <a:rPr lang="en-US" dirty="0"/>
              <a:t>Ordering of Children that share the same </a:t>
            </a:r>
            <a:r>
              <a:rPr lang="en-US" dirty="0" smtClean="0"/>
              <a:t>parent</a:t>
            </a:r>
          </a:p>
          <a:p>
            <a:pPr lvl="1"/>
            <a:r>
              <a:rPr lang="en-US" dirty="0" smtClean="0"/>
              <a:t>First child starts at position or index 0.</a:t>
            </a:r>
          </a:p>
          <a:p>
            <a:pPr lvl="1"/>
            <a:r>
              <a:rPr lang="en-US" dirty="0" smtClean="0"/>
              <a:t>Last </a:t>
            </a:r>
            <a:r>
              <a:rPr lang="en-US" dirty="0"/>
              <a:t>child has largest position or index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childrenLength</a:t>
            </a:r>
            <a:r>
              <a:rPr lang="en-US" dirty="0"/>
              <a:t>(row0) = 1 + index of last child.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1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DOM</a:t>
            </a:r>
            <a:r>
              <a:rPr lang="en-US" dirty="0" smtClean="0"/>
              <a:t> operations into </a:t>
            </a:r>
            <a:r>
              <a:rPr lang="en-US" dirty="0" smtClean="0">
                <a:solidFill>
                  <a:srgbClr val="660066"/>
                </a:solidFill>
              </a:rPr>
              <a:t>SMT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Boolean Functions &amp; Integer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child: (</a:t>
            </a:r>
            <a:r>
              <a:rPr lang="en-US" i="1" dirty="0" smtClean="0">
                <a:solidFill>
                  <a:schemeClr val="accent3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9BBB59"/>
                </a:solidFill>
              </a:rPr>
              <a:t>y</a:t>
            </a:r>
            <a:r>
              <a:rPr lang="en-US" dirty="0" smtClean="0"/>
              <a:t>) -&gt; BOOLEAN;</a:t>
            </a:r>
            <a:br>
              <a:rPr lang="en-US" dirty="0" smtClean="0"/>
            </a:br>
            <a:r>
              <a:rPr lang="en-US" i="1" dirty="0" smtClean="0">
                <a:solidFill>
                  <a:srgbClr val="9BBB59"/>
                </a:solidFill>
              </a:rPr>
              <a:t>x</a:t>
            </a:r>
            <a:r>
              <a:rPr lang="en-US" dirty="0" smtClean="0"/>
              <a:t> is a child of </a:t>
            </a:r>
            <a:r>
              <a:rPr lang="en-US" i="1" dirty="0" smtClean="0">
                <a:solidFill>
                  <a:srgbClr val="9BBB59"/>
                </a:solidFill>
              </a:rPr>
              <a:t>y</a:t>
            </a:r>
          </a:p>
          <a:p>
            <a:endParaRPr lang="en-US" sz="2000" dirty="0" smtClean="0"/>
          </a:p>
          <a:p>
            <a:r>
              <a:rPr lang="en-US" dirty="0" smtClean="0"/>
              <a:t>children(</a:t>
            </a:r>
            <a:r>
              <a:rPr lang="en-US" i="1" dirty="0" smtClean="0">
                <a:solidFill>
                  <a:srgbClr val="9BBB59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9BBB59"/>
                </a:solidFill>
              </a:rPr>
              <a:t>y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dirty="0" smtClean="0"/>
              <a:t>) -&gt; BOOLEAN;</a:t>
            </a:r>
            <a:br>
              <a:rPr lang="en-US" dirty="0" smtClean="0"/>
            </a:br>
            <a:r>
              <a:rPr lang="en-US" i="1" dirty="0" smtClean="0">
                <a:solidFill>
                  <a:srgbClr val="9BBB59"/>
                </a:solidFill>
              </a:rPr>
              <a:t>x</a:t>
            </a:r>
            <a:r>
              <a:rPr lang="en-US" dirty="0" smtClean="0"/>
              <a:t> is the </a:t>
            </a:r>
            <a:r>
              <a:rPr lang="en-US" i="1" dirty="0" smtClean="0">
                <a:solidFill>
                  <a:srgbClr val="E46C0A"/>
                </a:solidFill>
              </a:rPr>
              <a:t>j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child of </a:t>
            </a:r>
            <a:r>
              <a:rPr lang="en-US" i="1" dirty="0" smtClean="0">
                <a:solidFill>
                  <a:srgbClr val="9BBB59"/>
                </a:solidFill>
              </a:rPr>
              <a:t>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/>
          </a:p>
          <a:p>
            <a:r>
              <a:rPr lang="en-US" dirty="0" err="1" smtClean="0"/>
              <a:t>childrenLength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9BBB59"/>
                </a:solidFill>
              </a:rPr>
              <a:t>x</a:t>
            </a:r>
            <a:r>
              <a:rPr lang="en-US" dirty="0" smtClean="0"/>
              <a:t>) -&gt; INT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6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Quantifiers</a:t>
            </a:r>
            <a:r>
              <a:rPr lang="en-US" dirty="0" smtClean="0"/>
              <a:t> define relationships </a:t>
            </a:r>
            <a:br>
              <a:rPr lang="en-US" dirty="0" smtClean="0"/>
            </a:br>
            <a:r>
              <a:rPr lang="en-US" dirty="0" smtClean="0"/>
              <a:t>among Boolean / Integer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" y="1553210"/>
            <a:ext cx="9512300" cy="1200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1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Applications are increasingly prevalent</a:t>
            </a:r>
          </a:p>
          <a:p>
            <a:pPr lvl="1"/>
            <a:r>
              <a:rPr lang="en-US" sz="1600" dirty="0" smtClean="0"/>
              <a:t>Web 2.0, HTML5, Browser war, Desktop/Mobile, Khan Academy</a:t>
            </a:r>
          </a:p>
          <a:p>
            <a:r>
              <a:rPr lang="en-US" dirty="0" smtClean="0"/>
              <a:t>Testing Web apps remains challenging</a:t>
            </a:r>
          </a:p>
          <a:p>
            <a:r>
              <a:rPr lang="en-US" dirty="0" smtClean="0"/>
              <a:t>Lots of JS code are written to handle UI/DOM</a:t>
            </a:r>
          </a:p>
          <a:p>
            <a:pPr lvl="1"/>
            <a:r>
              <a:rPr lang="en-US" sz="1600" dirty="0" smtClean="0"/>
              <a:t>Document Object Model, W3C standard for handling *ML documents e.g. HTML/</a:t>
            </a:r>
            <a:r>
              <a:rPr lang="en-US" sz="1600" dirty="0" smtClean="0"/>
              <a:t>XML</a:t>
            </a:r>
          </a:p>
          <a:p>
            <a:pPr lvl="1"/>
            <a:r>
              <a:rPr lang="en-US" sz="1600" dirty="0" smtClean="0"/>
              <a:t>Majority of bugs in JavaScript Web apps are DOM related</a:t>
            </a:r>
            <a:endParaRPr lang="en-US" sz="1600" dirty="0" smtClean="0"/>
          </a:p>
          <a:p>
            <a:r>
              <a:rPr lang="en-US" dirty="0" smtClean="0"/>
              <a:t>Executing different JS =&gt; Diff. DOM trees </a:t>
            </a:r>
          </a:p>
          <a:p>
            <a:pPr lvl="1"/>
            <a:r>
              <a:rPr lang="en-US" sz="1600" dirty="0" smtClean="0"/>
              <a:t>During testing, executing different parts of JS code requires different yet specifically precise structures of the app DOM tree</a:t>
            </a:r>
          </a:p>
          <a:p>
            <a:pPr lvl="1"/>
            <a:r>
              <a:rPr lang="en-US" sz="1600" dirty="0" smtClean="0"/>
              <a:t>1 DOM operation not satisfied can eventually halt entire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1" y="5759450"/>
            <a:ext cx="17653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759450"/>
            <a:ext cx="26289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505" y="5759450"/>
            <a:ext cx="2222500" cy="5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Quantifiers</a:t>
            </a:r>
            <a:r>
              <a:rPr lang="en-US" dirty="0" smtClean="0"/>
              <a:t> define relationships </a:t>
            </a:r>
            <a:br>
              <a:rPr lang="en-US" dirty="0" smtClean="0"/>
            </a:br>
            <a:r>
              <a:rPr lang="en-US" dirty="0" smtClean="0"/>
              <a:t>among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160"/>
            <a:ext cx="9144000" cy="62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Dynamic Backward Slice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Proxy: </a:t>
            </a:r>
            <a:r>
              <a:rPr lang="en-US" dirty="0" err="1" smtClean="0"/>
              <a:t>WebScarab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Instrumentation: Google Closure Compiler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to </a:t>
            </a:r>
            <a:r>
              <a:rPr lang="en-US" dirty="0" smtClean="0"/>
              <a:t>interact with browser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DOM </a:t>
            </a:r>
            <a:r>
              <a:rPr lang="en-US" dirty="0" smtClean="0"/>
              <a:t>constraints: self-developed JS API</a:t>
            </a:r>
          </a:p>
          <a:p>
            <a:pPr marL="571500" indent="-514350">
              <a:buFont typeface="+mj-lt"/>
              <a:buAutoNum type="arabicPeriod"/>
            </a:pPr>
            <a:r>
              <a:rPr lang="en-US" i="1" dirty="0" smtClean="0">
                <a:solidFill>
                  <a:schemeClr val="accent3"/>
                </a:solidFill>
              </a:rPr>
              <a:t>DOM Solver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SMT </a:t>
            </a:r>
            <a:r>
              <a:rPr lang="en-US" dirty="0" smtClean="0"/>
              <a:t>solver (</a:t>
            </a:r>
            <a:r>
              <a:rPr lang="en-US" dirty="0" smtClean="0">
                <a:solidFill>
                  <a:srgbClr val="660066"/>
                </a:solidFill>
              </a:rPr>
              <a:t>CVC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W3C DOM API to generate HTML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Approaches compared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Without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Existing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>
                <a:solidFill>
                  <a:schemeClr val="accent3"/>
                </a:solidFill>
              </a:rPr>
              <a:t>ConcolicDOM</a:t>
            </a:r>
            <a:endParaRPr lang="en-US" i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Coverage measured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Statement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Branch Coverage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Path Coverage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Coverage: </a:t>
            </a:r>
            <a:r>
              <a:rPr lang="en-US" dirty="0" err="1" smtClean="0"/>
              <a:t>DOMtris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 Coverage: </a:t>
            </a:r>
            <a:r>
              <a:rPr lang="en-US" dirty="0" smtClean="0">
                <a:solidFill>
                  <a:srgbClr val="0000FF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lines (2-7)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Branch Coverage: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Also: </a:t>
            </a:r>
            <a:r>
              <a:rPr lang="en-US" i="1" dirty="0" smtClean="0">
                <a:solidFill>
                  <a:srgbClr val="660066"/>
                </a:solidFill>
              </a:rPr>
              <a:t>Else If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4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Coverage: </a:t>
            </a:r>
            <a:r>
              <a:rPr lang="en-US" dirty="0">
                <a:solidFill>
                  <a:srgbClr val="0000FF"/>
                </a:solidFill>
              </a:rPr>
              <a:t>41</a:t>
            </a:r>
            <a:r>
              <a:rPr lang="en-US" dirty="0">
                <a:solidFill>
                  <a:srgbClr val="000000"/>
                </a:solidFill>
              </a:rPr>
              <a:t>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dirty="0" smtClean="0"/>
              <a:t> to have </a:t>
            </a:r>
            <a:r>
              <a:rPr lang="en-US" i="1" dirty="0" smtClean="0">
                <a:solidFill>
                  <a:schemeClr val="accent3"/>
                </a:solidFill>
              </a:rPr>
              <a:t>20</a:t>
            </a:r>
            <a:r>
              <a:rPr lang="en-US" dirty="0" smtClean="0"/>
              <a:t> rows as children</a:t>
            </a:r>
          </a:p>
          <a:p>
            <a:r>
              <a:rPr lang="en-US" dirty="0" smtClean="0"/>
              <a:t>Counting the # of paths: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>
                <a:solidFill>
                  <a:srgbClr val="9BBB59"/>
                </a:solidFill>
              </a:rPr>
              <a:t>20</a:t>
            </a:r>
            <a:r>
              <a:rPr lang="en-US" dirty="0" smtClean="0"/>
              <a:t> </a:t>
            </a:r>
            <a:r>
              <a:rPr lang="en-US" dirty="0"/>
              <a:t>(stay branch in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loop) </a:t>
            </a:r>
            <a:br>
              <a:rPr lang="en-US" dirty="0"/>
            </a:br>
            <a:r>
              <a:rPr lang="en-US" dirty="0" smtClean="0"/>
              <a:t>* </a:t>
            </a:r>
            <a:r>
              <a:rPr lang="en-US" dirty="0"/>
              <a:t>2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and</a:t>
            </a:r>
            <a:r>
              <a:rPr lang="en-US" dirty="0"/>
              <a:t>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/>
              <a:t> </a:t>
            </a:r>
            <a:r>
              <a:rPr lang="en-US" dirty="0"/>
              <a:t>branches in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statement)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/>
              <a:t>1 (break </a:t>
            </a:r>
            <a:r>
              <a:rPr lang="en-US" dirty="0" smtClean="0"/>
              <a:t>branch of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loop)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8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i="1" dirty="0" smtClean="0"/>
              <a:t>Without HTML</a:t>
            </a:r>
            <a:r>
              <a:rPr lang="en-US" dirty="0" smtClean="0"/>
              <a:t>: blank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i="1" dirty="0" smtClean="0"/>
              <a:t>Existing HTML</a:t>
            </a:r>
            <a:r>
              <a:rPr lang="en-US" dirty="0" smtClean="0"/>
              <a:t>: Original Webpage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</a:rPr>
              <a:t>field</a:t>
            </a:r>
            <a:r>
              <a:rPr lang="en-US" i="1" dirty="0" smtClean="0"/>
              <a:t> has 20 rows.</a:t>
            </a:r>
          </a:p>
          <a:p>
            <a:r>
              <a:rPr lang="en-US" i="1" dirty="0" smtClean="0"/>
              <a:t>All rows have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zero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>children.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6" y="1528152"/>
            <a:ext cx="4635070" cy="48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 smtClean="0"/>
              <a:t>: generated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042"/>
            <a:ext cx="9144000" cy="55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domtr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01" y="1600200"/>
            <a:ext cx="4635070" cy="48281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8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Coverage</a:t>
            </a:r>
            <a:r>
              <a:rPr lang="en-US" dirty="0" smtClean="0"/>
              <a:t> Results: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980"/>
            <a:ext cx="9144000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6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Coverage</a:t>
            </a:r>
            <a:r>
              <a:rPr lang="en-US" dirty="0"/>
              <a:t> </a:t>
            </a:r>
            <a:r>
              <a:rPr lang="en-US" dirty="0" smtClean="0"/>
              <a:t>Results: </a:t>
            </a:r>
            <a:r>
              <a:rPr lang="en-US" dirty="0" err="1" smtClean="0"/>
              <a:t>DOMtris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Without HTML</a:t>
            </a:r>
            <a:r>
              <a:rPr lang="en-US" dirty="0" smtClean="0"/>
              <a:t> has low </a:t>
            </a:r>
            <a:r>
              <a:rPr lang="en-US" dirty="0" smtClean="0"/>
              <a:t>coverage</a:t>
            </a:r>
            <a:endParaRPr lang="en-US" dirty="0" smtClean="0"/>
          </a:p>
          <a:p>
            <a:pPr lvl="1"/>
            <a:r>
              <a:rPr lang="en-US" sz="2000" dirty="0" smtClean="0"/>
              <a:t>First statement of code is already a DOM operation: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2</a:t>
            </a:r>
            <a:r>
              <a:rPr lang="en-US" sz="2000" dirty="0" smtClean="0"/>
              <a:t>, </a:t>
            </a:r>
            <a:r>
              <a:rPr lang="en-US" sz="2000" dirty="0" err="1" smtClean="0"/>
              <a:t>getElementById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“field”</a:t>
            </a:r>
            <a:r>
              <a:rPr lang="en-US" sz="2000" dirty="0" smtClean="0"/>
              <a:t>)</a:t>
            </a:r>
          </a:p>
          <a:p>
            <a:r>
              <a:rPr lang="en-US" i="1" dirty="0" smtClean="0"/>
              <a:t>Existing HTML </a:t>
            </a:r>
            <a:r>
              <a:rPr lang="en-US" dirty="0" smtClean="0"/>
              <a:t>has high statement/branch </a:t>
            </a:r>
            <a:r>
              <a:rPr lang="en-US" dirty="0" err="1" smtClean="0"/>
              <a:t>cov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Statement coverage: 5/6 (83%)</a:t>
            </a:r>
          </a:p>
          <a:p>
            <a:pPr lvl="1"/>
            <a:r>
              <a:rPr lang="en-US" sz="2000" dirty="0" smtClean="0"/>
              <a:t>Branch coverage: 3/4 (75%)</a:t>
            </a:r>
          </a:p>
          <a:p>
            <a:r>
              <a:rPr lang="en-US" i="1" dirty="0" err="1" smtClean="0">
                <a:solidFill>
                  <a:schemeClr val="accent3"/>
                </a:solidFill>
              </a:rPr>
              <a:t>ConcolicDOM</a:t>
            </a:r>
            <a:r>
              <a:rPr lang="en-US" dirty="0"/>
              <a:t> </a:t>
            </a:r>
            <a:r>
              <a:rPr lang="en-US" dirty="0" smtClean="0"/>
              <a:t>achieved optimal coverage</a:t>
            </a:r>
          </a:p>
          <a:p>
            <a:pPr lvl="1"/>
            <a:r>
              <a:rPr lang="en-US" sz="2000" dirty="0" smtClean="0"/>
              <a:t>Both conditions have only a DOM operation.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i="1" dirty="0" err="1">
                <a:solidFill>
                  <a:schemeClr val="accent3"/>
                </a:solidFill>
              </a:rPr>
              <a:t>ConcolicDOM</a:t>
            </a:r>
            <a:r>
              <a:rPr lang="en-US" sz="2000" dirty="0"/>
              <a:t> </a:t>
            </a:r>
            <a:r>
              <a:rPr lang="en-US" sz="2000" dirty="0" smtClean="0"/>
              <a:t>is able to cover </a:t>
            </a:r>
            <a:r>
              <a:rPr lang="en-US" sz="2000" dirty="0" smtClean="0">
                <a:solidFill>
                  <a:srgbClr val="660066"/>
                </a:solidFill>
              </a:rPr>
              <a:t>++score;</a:t>
            </a:r>
            <a:r>
              <a:rPr lang="en-US" sz="2000" dirty="0" smtClean="0"/>
              <a:t> 	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 7</a:t>
            </a:r>
            <a:r>
              <a:rPr lang="en-US" sz="2000" dirty="0" smtClean="0"/>
              <a:t>)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Testing in JavaScript</a:t>
            </a:r>
          </a:p>
          <a:p>
            <a:pPr lvl="1"/>
            <a:r>
              <a:rPr lang="en-US" dirty="0" smtClean="0"/>
              <a:t>Kudzu, </a:t>
            </a:r>
            <a:r>
              <a:rPr lang="en-US" dirty="0" err="1" smtClean="0"/>
              <a:t>Jalangi</a:t>
            </a:r>
            <a:endParaRPr lang="en-US" dirty="0" smtClean="0"/>
          </a:p>
          <a:p>
            <a:r>
              <a:rPr lang="en-US" dirty="0" smtClean="0"/>
              <a:t>Constraint Solvers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solver, CVC solver</a:t>
            </a:r>
          </a:p>
          <a:p>
            <a:r>
              <a:rPr lang="en-US" dirty="0" smtClean="0"/>
              <a:t>Feedback Directed Testing</a:t>
            </a:r>
          </a:p>
          <a:p>
            <a:pPr lvl="1"/>
            <a:r>
              <a:rPr lang="en-US" dirty="0" smtClean="0"/>
              <a:t>Artemis, </a:t>
            </a:r>
            <a:r>
              <a:rPr lang="en-US" dirty="0" err="1" smtClean="0"/>
              <a:t>Pythia</a:t>
            </a:r>
            <a:r>
              <a:rPr lang="en-US" dirty="0" smtClean="0"/>
              <a:t>, CUTE,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Work: </a:t>
            </a:r>
            <a:r>
              <a:rPr lang="en-US" dirty="0" err="1"/>
              <a:t>Concolic</a:t>
            </a:r>
            <a:r>
              <a:rPr lang="en-US" dirty="0"/>
              <a:t> Testing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Kudzu (</a:t>
            </a:r>
            <a:r>
              <a:rPr lang="en-US" dirty="0" err="1"/>
              <a:t>RegEx</a:t>
            </a:r>
            <a:r>
              <a:rPr lang="en-US" dirty="0"/>
              <a:t> solver)</a:t>
            </a:r>
          </a:p>
          <a:p>
            <a:pPr marL="857250" lvl="1" indent="-457200"/>
            <a:r>
              <a:rPr lang="en-US" dirty="0"/>
              <a:t>1D strings</a:t>
            </a:r>
          </a:p>
          <a:p>
            <a:pPr marL="857250" lvl="1" indent="-457200"/>
            <a:r>
              <a:rPr lang="en-US" dirty="0"/>
              <a:t>Infer Regex patterns</a:t>
            </a:r>
          </a:p>
          <a:p>
            <a:pPr marL="857250" lvl="1" indent="-457200"/>
            <a:r>
              <a:rPr lang="en-US" dirty="0"/>
              <a:t>Generate UI inputs </a:t>
            </a:r>
          </a:p>
          <a:p>
            <a:pPr marL="857250" lvl="1" indent="-457200"/>
            <a:r>
              <a:rPr lang="en-US" dirty="0"/>
              <a:t>Detect security vulnerabilities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Jalangi</a:t>
            </a:r>
            <a:r>
              <a:rPr lang="en-US" dirty="0"/>
              <a:t> </a:t>
            </a:r>
            <a:r>
              <a:rPr lang="en-US" sz="2400" dirty="0" smtClean="0"/>
              <a:t>(Shadow execution</a:t>
            </a:r>
            <a:r>
              <a:rPr lang="en-US" sz="2400" dirty="0"/>
              <a:t>)</a:t>
            </a:r>
          </a:p>
          <a:p>
            <a:pPr marL="857250" lvl="1" indent="-457200"/>
            <a:r>
              <a:rPr lang="en-US" dirty="0"/>
              <a:t>Selective record &amp; replay</a:t>
            </a:r>
          </a:p>
          <a:p>
            <a:pPr marL="857250" lvl="1" indent="-457200"/>
            <a:r>
              <a:rPr lang="en-US" dirty="0"/>
              <a:t>Manually define which variables are inputs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9BBB59"/>
                </a:solidFill>
              </a:rPr>
              <a:t>DOM Solver</a:t>
            </a:r>
          </a:p>
          <a:p>
            <a:pPr lvl="1"/>
            <a:r>
              <a:rPr lang="en-US" dirty="0"/>
              <a:t>2D hierarchical trees</a:t>
            </a:r>
          </a:p>
          <a:p>
            <a:pPr lvl="1"/>
            <a:r>
              <a:rPr lang="en-US" dirty="0"/>
              <a:t>Infer Implicit DOM clues</a:t>
            </a:r>
          </a:p>
          <a:p>
            <a:pPr lvl="1"/>
            <a:r>
              <a:rPr lang="en-US" dirty="0"/>
              <a:t>Generate HTML</a:t>
            </a:r>
          </a:p>
          <a:p>
            <a:pPr lvl="1"/>
            <a:r>
              <a:rPr lang="en-US" dirty="0"/>
              <a:t>Test JavaScript code that contain DOM operations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Decorated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DOM constraints from slice</a:t>
            </a:r>
          </a:p>
          <a:p>
            <a:pPr lvl="1"/>
            <a:r>
              <a:rPr lang="en-US" dirty="0"/>
              <a:t>Automatically infer which variables are inputs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9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Concolic</a:t>
            </a:r>
            <a:r>
              <a:rPr lang="en-US" dirty="0" smtClean="0"/>
              <a:t> approach to generate 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CC66"/>
                </a:solidFill>
              </a:rPr>
              <a:t>M</a:t>
            </a:r>
            <a:r>
              <a:rPr lang="en-US" dirty="0">
                <a:solidFill>
                  <a:srgbClr val="00FF00"/>
                </a:solidFill>
              </a:rPr>
              <a:t>L</a:t>
            </a:r>
            <a:endParaRPr lang="en-US" dirty="0" smtClean="0"/>
          </a:p>
          <a:p>
            <a:pPr lvl="1"/>
            <a:r>
              <a:rPr lang="en-US" sz="2000" dirty="0" smtClean="0"/>
              <a:t>Generic, Transparent, Browser Independent</a:t>
            </a:r>
          </a:p>
          <a:p>
            <a:pPr lvl="1"/>
            <a:r>
              <a:rPr lang="en-US" sz="2000" dirty="0" smtClean="0"/>
              <a:t>Test </a:t>
            </a:r>
            <a:r>
              <a:rPr lang="en-US" sz="2000" dirty="0" smtClean="0"/>
              <a:t>JavaScript code that contain </a:t>
            </a:r>
            <a:r>
              <a:rPr lang="en-US" sz="2000" i="1" dirty="0" smtClean="0">
                <a:solidFill>
                  <a:srgbClr val="9BBB59"/>
                </a:solidFill>
              </a:rPr>
              <a:t>DOM operations</a:t>
            </a:r>
          </a:p>
          <a:p>
            <a:r>
              <a:rPr lang="en-US" dirty="0" smtClean="0"/>
              <a:t>Future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Solve mutations to </a:t>
            </a:r>
            <a:r>
              <a:rPr lang="en-US" dirty="0" smtClean="0"/>
              <a:t>tree</a:t>
            </a:r>
            <a:r>
              <a:rPr lang="en-US" dirty="0" smtClean="0"/>
              <a:t>, DOM </a:t>
            </a:r>
            <a:r>
              <a:rPr lang="en-US" dirty="0" smtClean="0"/>
              <a:t>attributes (strings)</a:t>
            </a:r>
            <a:endParaRPr lang="en-US" dirty="0" smtClean="0"/>
          </a:p>
          <a:p>
            <a:pPr lvl="1"/>
            <a:r>
              <a:rPr lang="en-US" dirty="0" smtClean="0"/>
              <a:t>Apply technique to generate </a:t>
            </a:r>
            <a:r>
              <a:rPr lang="en-US" dirty="0" smtClean="0"/>
              <a:t>XML, </a:t>
            </a:r>
            <a:r>
              <a:rPr lang="en-US" dirty="0" smtClean="0"/>
              <a:t>in other </a:t>
            </a:r>
            <a:r>
              <a:rPr lang="en-US" dirty="0" smtClean="0"/>
              <a:t>programming </a:t>
            </a:r>
            <a:r>
              <a:rPr lang="en-US" dirty="0" smtClean="0"/>
              <a:t>languages: DOM is W3C standard.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Eric &amp; Ali.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r>
              <a:rPr lang="en-US" dirty="0" smtClean="0"/>
              <a:t> Partial &amp; Incomplete Clues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checkRows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 constraints to reach and cover line 7</a:t>
            </a:r>
          </a:p>
          <a:p>
            <a:r>
              <a:rPr lang="en-US" dirty="0" smtClean="0"/>
              <a:t>Element with ID </a:t>
            </a:r>
            <a:r>
              <a:rPr lang="en-US" dirty="0" smtClean="0">
                <a:solidFill>
                  <a:srgbClr val="FF0000"/>
                </a:solidFill>
              </a:rPr>
              <a:t>“field”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UBC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35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216489" y="1958576"/>
            <a:ext cx="593651" cy="1882268"/>
            <a:chOff x="1906954" y="2729958"/>
            <a:chExt cx="593651" cy="1882268"/>
          </a:xfrm>
        </p:grpSpPr>
        <p:sp>
          <p:nvSpPr>
            <p:cNvPr id="71" name="Rounded Rectangle 70"/>
            <p:cNvSpPr/>
            <p:nvPr/>
          </p:nvSpPr>
          <p:spPr>
            <a:xfrm>
              <a:off x="1937405" y="3817060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71" idx="0"/>
              <a:endCxn id="73" idx="2"/>
            </p:cNvCxnSpPr>
            <p:nvPr/>
          </p:nvCxnSpPr>
          <p:spPr>
            <a:xfrm flipH="1" flipV="1">
              <a:off x="2049498" y="3512050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1937405" y="326987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3" idx="0"/>
              <a:endCxn id="75" idx="2"/>
            </p:cNvCxnSpPr>
            <p:nvPr/>
          </p:nvCxnSpPr>
          <p:spPr>
            <a:xfrm flipV="1">
              <a:off x="2049498" y="2972134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100689" y="27299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906954" y="437005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76" idx="0"/>
              <a:endCxn id="71" idx="2"/>
            </p:cNvCxnSpPr>
            <p:nvPr/>
          </p:nvCxnSpPr>
          <p:spPr>
            <a:xfrm flipV="1">
              <a:off x="2019047" y="4058260"/>
              <a:ext cx="199958" cy="31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52178" y="4108349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041057" y="2504481"/>
            <a:ext cx="1233321" cy="1336363"/>
            <a:chOff x="3114744" y="1733432"/>
            <a:chExt cx="1233321" cy="1336363"/>
          </a:xfrm>
        </p:grpSpPr>
        <p:sp>
          <p:nvSpPr>
            <p:cNvPr id="80" name="Rounded Rectangle 79"/>
            <p:cNvSpPr/>
            <p:nvPr/>
          </p:nvSpPr>
          <p:spPr>
            <a:xfrm>
              <a:off x="3284251" y="227108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732623" y="227312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372116" y="282761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0"/>
              <a:endCxn id="80" idx="2"/>
            </p:cNvCxnSpPr>
            <p:nvPr/>
          </p:nvCxnSpPr>
          <p:spPr>
            <a:xfrm flipH="1" flipV="1">
              <a:off x="3396344" y="2513256"/>
              <a:ext cx="87865" cy="31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434449" y="2565687"/>
              <a:ext cx="23845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508437" y="173343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1" idx="0"/>
              <a:endCxn id="85" idx="2"/>
            </p:cNvCxnSpPr>
            <p:nvPr/>
          </p:nvCxnSpPr>
          <p:spPr>
            <a:xfrm flipH="1" flipV="1">
              <a:off x="3620530" y="1975608"/>
              <a:ext cx="224186" cy="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0" idx="0"/>
              <a:endCxn id="85" idx="2"/>
            </p:cNvCxnSpPr>
            <p:nvPr/>
          </p:nvCxnSpPr>
          <p:spPr>
            <a:xfrm flipV="1">
              <a:off x="3396344" y="1975608"/>
              <a:ext cx="224186" cy="29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114744" y="2030002"/>
              <a:ext cx="329171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</a:t>
              </a:r>
              <a:endParaRPr lang="en-CA" sz="15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44716" y="2030002"/>
              <a:ext cx="503349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err="1" smtClean="0"/>
                <a:t>i</a:t>
              </a:r>
              <a:r>
                <a:rPr lang="en-US" sz="1500" dirty="0" smtClean="0"/>
                <a:t>(b)+1</a:t>
              </a:r>
              <a:endParaRPr lang="en-CA" sz="15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2317" y="1055547"/>
            <a:ext cx="2855264" cy="1976336"/>
            <a:chOff x="1522317" y="278047"/>
            <a:chExt cx="2855264" cy="1976336"/>
          </a:xfrm>
        </p:grpSpPr>
        <p:sp>
          <p:nvSpPr>
            <p:cNvPr id="91" name="Rounded Rectangle 90"/>
            <p:cNvSpPr/>
            <p:nvPr/>
          </p:nvSpPr>
          <p:spPr>
            <a:xfrm>
              <a:off x="2947504" y="278047"/>
              <a:ext cx="491412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root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5" idx="0"/>
              <a:endCxn id="91" idx="2"/>
            </p:cNvCxnSpPr>
            <p:nvPr/>
          </p:nvCxnSpPr>
          <p:spPr>
            <a:xfrm flipV="1">
              <a:off x="1522317" y="520223"/>
              <a:ext cx="1670893" cy="66707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5" idx="0"/>
              <a:endCxn id="91" idx="2"/>
            </p:cNvCxnSpPr>
            <p:nvPr/>
          </p:nvCxnSpPr>
          <p:spPr>
            <a:xfrm flipV="1">
              <a:off x="2546843" y="520223"/>
              <a:ext cx="646367" cy="121297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6" idx="0"/>
              <a:endCxn id="91" idx="2"/>
            </p:cNvCxnSpPr>
            <p:nvPr/>
          </p:nvCxnSpPr>
          <p:spPr>
            <a:xfrm flipH="1" flipV="1">
              <a:off x="3193210" y="520223"/>
              <a:ext cx="1184371" cy="173416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117170" y="3031883"/>
            <a:ext cx="2123284" cy="814328"/>
            <a:chOff x="3117170" y="2254383"/>
            <a:chExt cx="2123284" cy="814328"/>
          </a:xfrm>
        </p:grpSpPr>
        <p:sp>
          <p:nvSpPr>
            <p:cNvPr id="96" name="Rounded Rectangle 95"/>
            <p:cNvSpPr/>
            <p:nvPr/>
          </p:nvSpPr>
          <p:spPr>
            <a:xfrm>
              <a:off x="4265488" y="2254383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377581" y="2496559"/>
              <a:ext cx="862873" cy="572152"/>
              <a:chOff x="4684373" y="2608466"/>
              <a:chExt cx="862873" cy="572152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4986648" y="2938442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323060" y="2934265"/>
                <a:ext cx="224186" cy="242176"/>
              </a:xfrm>
              <a:prstGeom prst="roundRect">
                <a:avLst/>
              </a:prstGeom>
              <a:noFill/>
              <a:ln w="31750">
                <a:solidFill>
                  <a:schemeClr val="accent3">
                    <a:lumMod val="75000"/>
                    <a:alpha val="9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Arrow Connector 109"/>
              <p:cNvCxnSpPr>
                <a:stCxn id="109" idx="0"/>
                <a:endCxn id="96" idx="2"/>
              </p:cNvCxnSpPr>
              <p:nvPr/>
            </p:nvCxnSpPr>
            <p:spPr>
              <a:xfrm flipH="1" flipV="1">
                <a:off x="4684373" y="2608466"/>
                <a:ext cx="750780" cy="325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8" idx="0"/>
                <a:endCxn id="96" idx="2"/>
              </p:cNvCxnSpPr>
              <p:nvPr/>
            </p:nvCxnSpPr>
            <p:spPr>
              <a:xfrm flipH="1" flipV="1">
                <a:off x="4684373" y="2608466"/>
                <a:ext cx="414368" cy="329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052412" y="2703629"/>
                <a:ext cx="16950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-2</a:t>
                </a:r>
                <a:endParaRPr lang="en-CA" sz="15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354293" y="2703473"/>
                <a:ext cx="17661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500" dirty="0" smtClean="0"/>
                  <a:t>-1</a:t>
                </a:r>
                <a:endParaRPr lang="en-CA" sz="1500" dirty="0"/>
              </a:p>
            </p:txBody>
          </p:sp>
        </p:grpSp>
        <p:sp>
          <p:nvSpPr>
            <p:cNvPr id="98" name="Rounded Rectangle 97"/>
            <p:cNvSpPr/>
            <p:nvPr/>
          </p:nvSpPr>
          <p:spPr>
            <a:xfrm>
              <a:off x="3117170" y="2823849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509558" y="2823235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9" idx="0"/>
              <a:endCxn id="96" idx="2"/>
            </p:cNvCxnSpPr>
            <p:nvPr/>
          </p:nvCxnSpPr>
          <p:spPr>
            <a:xfrm flipV="1">
              <a:off x="3621651" y="2496559"/>
              <a:ext cx="755930" cy="32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8" idx="0"/>
              <a:endCxn id="96" idx="2"/>
            </p:cNvCxnSpPr>
            <p:nvPr/>
          </p:nvCxnSpPr>
          <p:spPr>
            <a:xfrm flipV="1">
              <a:off x="3229263" y="2496559"/>
              <a:ext cx="1148318" cy="327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117170" y="2592403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09558" y="2592403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911933" y="281889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4" idx="0"/>
              <a:endCxn id="96" idx="2"/>
            </p:cNvCxnSpPr>
            <p:nvPr/>
          </p:nvCxnSpPr>
          <p:spPr>
            <a:xfrm flipV="1">
              <a:off x="4024026" y="2496559"/>
              <a:ext cx="353555" cy="32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69391" y="258804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328875" y="2833702"/>
              <a:ext cx="17661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…</a:t>
              </a:r>
              <a:endParaRPr lang="en-CA" sz="15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046006" y="1004226"/>
            <a:ext cx="1618803" cy="122341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u="sng" dirty="0" smtClean="0"/>
              <a:t>Legend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Arrows point to the parent.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smtClean="0"/>
              <a:t>Numbers are child positions:</a:t>
            </a:r>
            <a:br>
              <a:rPr lang="en-US" sz="1000" dirty="0" smtClean="0"/>
            </a:br>
            <a:r>
              <a:rPr lang="en-US" sz="1000" dirty="0" smtClean="0"/>
              <a:t>0 </a:t>
            </a:r>
            <a:r>
              <a:rPr lang="en-US" sz="1000" dirty="0"/>
              <a:t>is the first </a:t>
            </a:r>
            <a:r>
              <a:rPr lang="en-US" sz="1000" dirty="0" smtClean="0"/>
              <a:t>child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-1 is the last child</a:t>
            </a:r>
            <a:br>
              <a:rPr lang="en-US" sz="1000" dirty="0" smtClean="0"/>
            </a:br>
            <a:r>
              <a:rPr lang="en-US" sz="1000" dirty="0" smtClean="0"/>
              <a:t>-2 is the second last child.</a:t>
            </a:r>
          </a:p>
          <a:p>
            <a:pPr marL="87313" indent="-873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/>
              <a:t>i</a:t>
            </a:r>
            <a:r>
              <a:rPr lang="en-US" sz="1000" dirty="0" smtClean="0"/>
              <a:t>(b) is the child position of b.</a:t>
            </a:r>
            <a:endParaRPr lang="en-US" sz="10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01394" y="1054800"/>
            <a:ext cx="1274782" cy="1865874"/>
            <a:chOff x="1491470" y="789472"/>
            <a:chExt cx="1274782" cy="1865874"/>
          </a:xfrm>
        </p:grpSpPr>
        <p:sp>
          <p:nvSpPr>
            <p:cNvPr id="116" name="Rounded Rectangle 115"/>
            <p:cNvSpPr/>
            <p:nvPr/>
          </p:nvSpPr>
          <p:spPr>
            <a:xfrm>
              <a:off x="1840591" y="2414146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Arrow Connector 116"/>
            <p:cNvCxnSpPr>
              <a:stCxn id="116" idx="0"/>
              <a:endCxn id="118" idx="2"/>
            </p:cNvCxnSpPr>
            <p:nvPr/>
          </p:nvCxnSpPr>
          <p:spPr>
            <a:xfrm flipH="1" flipV="1">
              <a:off x="1952684" y="2109136"/>
              <a:ext cx="169507" cy="305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1840591" y="1866960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18" idx="0"/>
              <a:endCxn id="120" idx="2"/>
            </p:cNvCxnSpPr>
            <p:nvPr/>
          </p:nvCxnSpPr>
          <p:spPr>
            <a:xfrm flipV="1">
              <a:off x="1952684" y="1569220"/>
              <a:ext cx="163284" cy="29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2003875" y="1327044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22" idx="2"/>
            </p:cNvCxnSpPr>
            <p:nvPr/>
          </p:nvCxnSpPr>
          <p:spPr>
            <a:xfrm flipV="1">
              <a:off x="2115968" y="1031648"/>
              <a:ext cx="1564" cy="295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2005439" y="789472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c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5" idx="0"/>
              <a:endCxn id="122" idx="2"/>
            </p:cNvCxnSpPr>
            <p:nvPr/>
          </p:nvCxnSpPr>
          <p:spPr>
            <a:xfrm flipV="1">
              <a:off x="1603563" y="1031648"/>
              <a:ext cx="513969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29" idx="0"/>
              <a:endCxn id="122" idx="2"/>
            </p:cNvCxnSpPr>
            <p:nvPr/>
          </p:nvCxnSpPr>
          <p:spPr>
            <a:xfrm flipH="1" flipV="1">
              <a:off x="2117532" y="1031648"/>
              <a:ext cx="482724" cy="296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1491470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22570" y="1107777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57221" y="110521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1</a:t>
              </a:r>
              <a:endParaRPr lang="en-CA" sz="1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150707" y="110597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-2</a:t>
              </a:r>
              <a:endParaRPr lang="en-CA" sz="15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488163" y="1327658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08181" y="1108335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2</a:t>
              </a:r>
              <a:endParaRPr lang="en-CA" sz="15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01667" y="1109091"/>
              <a:ext cx="164585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-1</a:t>
              </a:r>
              <a:endParaRPr lang="en-CA" sz="150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39405" y="775271"/>
            <a:ext cx="907610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Naïve DOM</a:t>
            </a:r>
            <a:endParaRPr lang="en-CA" sz="15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119707" y="775271"/>
            <a:ext cx="996329" cy="230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500" dirty="0" smtClean="0"/>
              <a:t>Solved DOM</a:t>
            </a:r>
            <a:endParaRPr lang="en-CA" sz="150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6576" y="5537457"/>
            <a:ext cx="602829" cy="795426"/>
            <a:chOff x="2136576" y="5537457"/>
            <a:chExt cx="602829" cy="795426"/>
          </a:xfrm>
        </p:grpSpPr>
        <p:sp>
          <p:nvSpPr>
            <p:cNvPr id="68" name="Rounded Rectangle 67"/>
            <p:cNvSpPr/>
            <p:nvPr/>
          </p:nvSpPr>
          <p:spPr>
            <a:xfrm>
              <a:off x="2176205" y="5537457"/>
              <a:ext cx="563200" cy="241200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elem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36576" y="6090707"/>
              <a:ext cx="224186" cy="242176"/>
            </a:xfrm>
            <a:prstGeom prst="roundRect">
              <a:avLst/>
            </a:prstGeom>
            <a:noFill/>
            <a:ln w="31750">
              <a:solidFill>
                <a:schemeClr val="accent3">
                  <a:lumMod val="75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d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69" idx="0"/>
              <a:endCxn id="68" idx="2"/>
            </p:cNvCxnSpPr>
            <p:nvPr/>
          </p:nvCxnSpPr>
          <p:spPr>
            <a:xfrm flipV="1">
              <a:off x="2248669" y="5778657"/>
              <a:ext cx="209136" cy="312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2205620" y="5794910"/>
              <a:ext cx="121297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500" dirty="0" smtClean="0"/>
                <a:t>0</a:t>
              </a:r>
              <a:endParaRPr lang="en-CA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89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Conditions (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, loops) have </a:t>
            </a:r>
            <a:r>
              <a:rPr lang="en-US" dirty="0" smtClean="0">
                <a:solidFill>
                  <a:srgbClr val="660066"/>
                </a:solidFill>
              </a:rPr>
              <a:t>branches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02716" y="4004974"/>
            <a:ext cx="234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if</a:t>
            </a:r>
            <a:r>
              <a:rPr lang="en-US" sz="2400" dirty="0" smtClean="0"/>
              <a:t> statement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True</a:t>
            </a:r>
            <a:r>
              <a:rPr lang="en-US" sz="2400" dirty="0" smtClean="0">
                <a:solidFill>
                  <a:srgbClr val="000000"/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False</a:t>
            </a:r>
            <a:endParaRPr lang="en-US" sz="2400" dirty="0" smtClean="0"/>
          </a:p>
          <a:p>
            <a:endParaRPr lang="en-US" i="1" dirty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Also: </a:t>
            </a:r>
            <a:r>
              <a:rPr lang="en-US" i="1" dirty="0" smtClean="0">
                <a:solidFill>
                  <a:srgbClr val="660066"/>
                </a:solidFill>
              </a:rPr>
              <a:t>Else If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2716" y="2461662"/>
            <a:ext cx="234846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for</a:t>
            </a:r>
            <a:r>
              <a:rPr lang="en-US" sz="2400" dirty="0" smtClean="0">
                <a:solidFill>
                  <a:srgbClr val="000000"/>
                </a:solidFill>
              </a:rPr>
              <a:t> loop</a:t>
            </a: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Stay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US" sz="2400" i="1" dirty="0" smtClean="0">
                <a:solidFill>
                  <a:srgbClr val="660066"/>
                </a:solidFill>
              </a:rPr>
              <a:t>Break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branches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To cover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i="1" dirty="0" smtClean="0">
                <a:solidFill>
                  <a:srgbClr val="660066"/>
                </a:solidFill>
              </a:rPr>
              <a:t>True</a:t>
            </a:r>
            <a:r>
              <a:rPr lang="en-US" dirty="0" smtClean="0"/>
              <a:t> 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@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=&gt; DOM constraints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59650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7804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Line 5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5173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 4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>
                <a:solidFill>
                  <a:srgbClr val="000000"/>
                </a:solidFill>
              </a:rPr>
              <a:t>has 10</a:t>
            </a:r>
            <a:r>
              <a:rPr lang="en-US" sz="2400" dirty="0" smtClean="0"/>
              <a:t> children      </a:t>
            </a:r>
            <a:r>
              <a:rPr lang="en-US" dirty="0" smtClean="0">
                <a:solidFill>
                  <a:srgbClr val="262626"/>
                </a:solidFill>
              </a:rPr>
              <a:t>Line 6</a:t>
            </a: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cover </a:t>
            </a:r>
            <a:r>
              <a:rPr lang="en-US" i="1" dirty="0" smtClean="0">
                <a:solidFill>
                  <a:srgbClr val="660066"/>
                </a:solidFill>
              </a:rPr>
              <a:t>False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branch of </a:t>
            </a:r>
            <a:r>
              <a:rPr lang="en-US" dirty="0" smtClean="0">
                <a:solidFill>
                  <a:srgbClr val="0000FF"/>
                </a:solidFill>
              </a:rPr>
              <a:t>if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/>
              <a:t>=&gt; Different, Unique DOM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function</a:t>
            </a:r>
            <a:r>
              <a:rPr lang="en-US" sz="2800" dirty="0" smtClean="0"/>
              <a:t> </a:t>
            </a:r>
            <a:r>
              <a:rPr lang="en-US" sz="2800" dirty="0" err="1" smtClean="0"/>
              <a:t>checkRows</a:t>
            </a:r>
            <a:r>
              <a:rPr lang="en-US" sz="2800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field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“field”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row;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</a:t>
            </a:r>
            <a:r>
              <a:rPr lang="en-US" sz="2800" dirty="0" smtClean="0"/>
              <a:t> (</a:t>
            </a:r>
            <a:r>
              <a:rPr lang="en-US" sz="2800" dirty="0" err="1" smtClean="0"/>
              <a:t>i</a:t>
            </a:r>
            <a:r>
              <a:rPr lang="en-US" sz="2800" dirty="0" smtClean="0"/>
              <a:t>=</a:t>
            </a:r>
            <a:r>
              <a:rPr lang="en-US" sz="2800" dirty="0" err="1" smtClean="0"/>
              <a:t>field.children.length</a:t>
            </a:r>
            <a:r>
              <a:rPr lang="en-US" sz="2800" dirty="0" smtClean="0"/>
              <a:t>; </a:t>
            </a:r>
            <a:r>
              <a:rPr lang="en-US" sz="2800" dirty="0" err="1" smtClean="0"/>
              <a:t>i</a:t>
            </a:r>
            <a:r>
              <a:rPr lang="en-US" sz="2800" dirty="0" smtClean="0"/>
              <a:t>--;)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row = </a:t>
            </a:r>
            <a:r>
              <a:rPr lang="en-US" sz="2800" dirty="0" err="1" smtClean="0"/>
              <a:t>getElementById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“row”</a:t>
            </a:r>
            <a:r>
              <a:rPr lang="en-US" sz="2800" dirty="0" smtClean="0"/>
              <a:t>+</a:t>
            </a:r>
            <a:r>
              <a:rPr lang="en-US" sz="2800" dirty="0" err="1" smtClean="0"/>
              <a:t>i</a:t>
            </a:r>
            <a:r>
              <a:rPr lang="en-US" sz="2800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00FF"/>
                </a:solidFill>
              </a:rPr>
              <a:t> if </a:t>
            </a:r>
            <a:r>
              <a:rPr lang="en-US" sz="2800" dirty="0" smtClean="0"/>
              <a:t>(</a:t>
            </a:r>
            <a:r>
              <a:rPr lang="en-US" sz="2800" dirty="0" err="1" smtClean="0"/>
              <a:t>row.children.length</a:t>
            </a:r>
            <a:r>
              <a:rPr lang="en-US" sz="2800" dirty="0" smtClean="0"/>
              <a:t> === 10) {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   ++score;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660066"/>
                </a:solidFill>
              </a:rPr>
              <a:t>   // … row filled, update 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}}}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02716" y="1407128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Element with ID </a:t>
            </a:r>
            <a:r>
              <a:rPr lang="en-US" sz="2400" dirty="0" smtClean="0">
                <a:solidFill>
                  <a:srgbClr val="FF0000"/>
                </a:solidFill>
              </a:rPr>
              <a:t>“field”      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806" y="3444622"/>
            <a:ext cx="2348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 nomenclature </a:t>
            </a:r>
            <a:r>
              <a:rPr lang="en-US" sz="2400" dirty="0" smtClean="0">
                <a:solidFill>
                  <a:srgbClr val="FF0000"/>
                </a:solidFill>
              </a:rPr>
              <a:t>“row0”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“row1”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Line 5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2716" y="2461662"/>
            <a:ext cx="23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field </a:t>
            </a:r>
            <a:r>
              <a:rPr lang="en-US" sz="2400" dirty="0" smtClean="0"/>
              <a:t>has 1+ children     </a:t>
            </a:r>
            <a:r>
              <a:rPr lang="en-US" dirty="0" smtClean="0">
                <a:solidFill>
                  <a:srgbClr val="404040"/>
                </a:solidFill>
              </a:rPr>
              <a:t>Line 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806" y="4738794"/>
            <a:ext cx="2348464" cy="830997"/>
          </a:xfrm>
          <a:prstGeom prst="rect">
            <a:avLst/>
          </a:prstGeom>
          <a:noFill/>
          <a:ln w="158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row </a:t>
            </a:r>
            <a:r>
              <a:rPr lang="en-US" sz="2400" i="1" dirty="0" smtClean="0"/>
              <a:t>cannot</a:t>
            </a:r>
            <a:r>
              <a:rPr lang="en-US" sz="2400" dirty="0" smtClean="0"/>
              <a:t> have children      </a:t>
            </a:r>
            <a:r>
              <a:rPr lang="en-US" dirty="0" smtClean="0">
                <a:solidFill>
                  <a:srgbClr val="404040"/>
                </a:solidFill>
              </a:rPr>
              <a:t>Line 6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</a:t>
            </a:r>
            <a:r>
              <a:rPr lang="en-US" i="1" dirty="0" err="1" smtClean="0">
                <a:solidFill>
                  <a:schemeClr val="accent3"/>
                </a:solidFill>
              </a:rPr>
              <a:t>Concolic</a:t>
            </a:r>
            <a:r>
              <a:rPr lang="en-US" dirty="0" smtClean="0"/>
              <a:t> Techniques to </a:t>
            </a:r>
            <a:br>
              <a:rPr lang="en-US" dirty="0" smtClean="0"/>
            </a:br>
            <a:r>
              <a:rPr lang="en-US" dirty="0" smtClean="0"/>
              <a:t>Generate </a:t>
            </a:r>
            <a:r>
              <a:rPr lang="en-US" i="1" dirty="0" smtClean="0">
                <a:solidFill>
                  <a:srgbClr val="9BBB59"/>
                </a:solidFill>
              </a:rPr>
              <a:t>DOM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</a:t>
            </a:r>
          </a:p>
          <a:p>
            <a:pPr marL="914400" lvl="1" indent="-514350"/>
            <a:r>
              <a:rPr lang="en-US" dirty="0" smtClean="0"/>
              <a:t># of execution paths grow </a:t>
            </a:r>
            <a:r>
              <a:rPr lang="en-US" i="1" dirty="0" smtClean="0"/>
              <a:t>exponentially </a:t>
            </a: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# of branching conditions</a:t>
            </a:r>
          </a:p>
          <a:p>
            <a:pPr marL="914400" lvl="1" indent="-514350"/>
            <a:r>
              <a:rPr lang="en-US" dirty="0" smtClean="0"/>
              <a:t># of DOM trees grow with # of execution paths</a:t>
            </a:r>
            <a:endParaRPr lang="en-US" i="1" dirty="0" smtClean="0"/>
          </a:p>
          <a:p>
            <a:pPr marL="914400" lvl="1" indent="-514350"/>
            <a:r>
              <a:rPr lang="en-US" dirty="0" smtClean="0"/>
              <a:t>Manual generation is too labor intensive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Systematic</a:t>
            </a:r>
          </a:p>
          <a:p>
            <a:pPr marL="896938" lvl="1" indent="-465138"/>
            <a:r>
              <a:rPr lang="en-US" dirty="0" smtClean="0"/>
              <a:t>Specific execution path =&gt; Precise DOM tree</a:t>
            </a:r>
          </a:p>
          <a:p>
            <a:pPr marL="896938" lvl="1" indent="-465138"/>
            <a:r>
              <a:rPr lang="en-US" dirty="0" smtClean="0"/>
              <a:t>Random DOM may not meet </a:t>
            </a:r>
            <a:r>
              <a:rPr lang="en-US" i="1" dirty="0" smtClean="0"/>
              <a:t>precision</a:t>
            </a:r>
            <a:r>
              <a:rPr lang="en-US" dirty="0" smtClean="0"/>
              <a:t> by chance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8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Single Clues are Partial &amp; Incomplete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Indirect Influence &amp;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Dynamic Typing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Logic Constraints can be Interdependent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dirty="0" smtClean="0"/>
              <a:t>2D Structure &amp; Implicit Clues</a:t>
            </a:r>
          </a:p>
          <a:p>
            <a:pPr marL="514350" indent="-514350">
              <a:buFont typeface="+mj-lt"/>
              <a:buAutoNum type="arabicPeriod"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1-3</a:t>
            </a:r>
            <a:r>
              <a:rPr lang="en-US" dirty="0" smtClean="0">
                <a:solidFill>
                  <a:srgbClr val="E46C0A"/>
                </a:solidFill>
              </a:rPr>
              <a:t>.</a:t>
            </a:r>
            <a:r>
              <a:rPr lang="en-US" dirty="0" smtClean="0"/>
              <a:t> Dynamic Backward Slice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9BBB59"/>
                </a:solidFill>
              </a:rPr>
              <a:t>4-5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r>
              <a:rPr lang="en-US" dirty="0" smtClean="0"/>
              <a:t> DOM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BBB59"/>
                </a:solidFill>
              </a:rPr>
              <a:t>4-5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DOM </a:t>
            </a:r>
            <a:r>
              <a:rPr lang="en-US" dirty="0" smtClean="0"/>
              <a:t>Solver: 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elem.firstElementChild</a:t>
            </a: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b.lastElementChild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(d === </a:t>
            </a:r>
            <a:r>
              <a:rPr lang="en-US" sz="2200" dirty="0" err="1" smtClean="0"/>
              <a:t>elem.parentElement.parentElement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|| d === </a:t>
            </a:r>
            <a:r>
              <a:rPr lang="en-US" sz="2200" dirty="0" err="1" smtClean="0"/>
              <a:t>b.parentElement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F7F7F"/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</a:t>
            </a:r>
            <a:r>
              <a:rPr lang="en-US" sz="2200" dirty="0" err="1" smtClean="0"/>
              <a:t>b.previousElementSibling</a:t>
            </a:r>
            <a:r>
              <a:rPr lang="en-US" sz="2200" dirty="0"/>
              <a:t> </a:t>
            </a:r>
            <a:r>
              <a:rPr lang="en-US" sz="2200" dirty="0" smtClean="0"/>
              <a:t>===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 </a:t>
            </a:r>
            <a:r>
              <a:rPr lang="en-US" sz="2200" dirty="0" err="1" smtClean="0"/>
              <a:t>c.firstElementChild</a:t>
            </a:r>
            <a:r>
              <a:rPr lang="en-US" sz="2200" dirty="0" smtClean="0"/>
              <a:t>) {}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solidFill>
                  <a:srgbClr val="0000FF"/>
                </a:solidFill>
              </a:rPr>
              <a:t>if</a:t>
            </a:r>
            <a:r>
              <a:rPr lang="en-US" sz="2200" dirty="0" smtClean="0"/>
              <a:t> (</a:t>
            </a:r>
            <a:r>
              <a:rPr lang="en-US" sz="2200" dirty="0" err="1" smtClean="0"/>
              <a:t>elem.parentElement.parentElement</a:t>
            </a:r>
            <a:r>
              <a:rPr lang="en-US" sz="2200" dirty="0"/>
              <a:t> </a:t>
            </a:r>
            <a:r>
              <a:rPr lang="en-US" sz="2200" dirty="0" smtClean="0"/>
              <a:t>===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     </a:t>
            </a:r>
            <a:r>
              <a:rPr lang="en-US" sz="2200" dirty="0" err="1" smtClean="0"/>
              <a:t>c.lastElementChild</a:t>
            </a:r>
            <a:r>
              <a:rPr lang="en-US" sz="2200" dirty="0" smtClean="0"/>
              <a:t>) 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7DBD-13E6-5643-9711-9850CD08C22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UBC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1965</Words>
  <Application>Microsoft Macintosh PowerPoint</Application>
  <PresentationFormat>On-screen Show (4:3)</PresentationFormat>
  <Paragraphs>417</Paragraphs>
  <Slides>36</Slides>
  <Notes>13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ConcolicDOM Concolic Generation of HTML  for Testing JavaScript </vt:lpstr>
      <vt:lpstr>Motivation</vt:lpstr>
      <vt:lpstr>Example: DOMtris</vt:lpstr>
      <vt:lpstr>Conditions (if, loops) have branches</vt:lpstr>
      <vt:lpstr>To cover True branch of if @ Line 6  =&gt; DOM constraints</vt:lpstr>
      <vt:lpstr>To cover False branch of if =&gt; Different, Unique DOM tree</vt:lpstr>
      <vt:lpstr>Apply Concolic Techniques to  Generate DOM trees</vt:lpstr>
      <vt:lpstr>Challenges</vt:lpstr>
      <vt:lpstr>4-5. DOM Solver: Quick Example</vt:lpstr>
      <vt:lpstr>Each DOM operation is a clue to the Overall DOM tree</vt:lpstr>
      <vt:lpstr>4. Logic constraints can be Interdependent</vt:lpstr>
      <vt:lpstr>5. 2D Structure &amp; Implicit Clues</vt:lpstr>
      <vt:lpstr>DOM Solver: Solved DOM tree</vt:lpstr>
      <vt:lpstr>Approach</vt:lpstr>
      <vt:lpstr>Example: DOM Solver &amp; CVC</vt:lpstr>
      <vt:lpstr>Example: DOM Solver &amp; CVC</vt:lpstr>
      <vt:lpstr>DOM Policies into CVC Quantifiers</vt:lpstr>
      <vt:lpstr>DOM operations into SMT  Boolean Functions &amp; Integer Functions</vt:lpstr>
      <vt:lpstr>Quantifiers define relationships  among Boolean / Integer Functions</vt:lpstr>
      <vt:lpstr>Quantifiers define relationships  among Functions</vt:lpstr>
      <vt:lpstr>Implementation</vt:lpstr>
      <vt:lpstr>Compare Coverage</vt:lpstr>
      <vt:lpstr>Compare Coverage: DOMtris</vt:lpstr>
      <vt:lpstr>Statement Coverage: 6 lines (2-7)</vt:lpstr>
      <vt:lpstr>Branch Coverage: 2 + 2 branches</vt:lpstr>
      <vt:lpstr>Path Coverage: 41 paths</vt:lpstr>
      <vt:lpstr>1. Without HTML: blank page</vt:lpstr>
      <vt:lpstr>2. Existing HTML: Original Webpage </vt:lpstr>
      <vt:lpstr>3. ConcolicDOM: generated HTML</vt:lpstr>
      <vt:lpstr>Coverage Results: DOMtris</vt:lpstr>
      <vt:lpstr>Coverage Results: DOMtris</vt:lpstr>
      <vt:lpstr>Related Work</vt:lpstr>
      <vt:lpstr>Related Work: Concolic Testing in JS</vt:lpstr>
      <vt:lpstr>Conclusion</vt:lpstr>
      <vt:lpstr>1. Partial &amp; Incomplete Clues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Concolic DOM</dc:title>
  <dc:creator>James Lo</dc:creator>
  <cp:lastModifiedBy>James Lo</cp:lastModifiedBy>
  <cp:revision>501</cp:revision>
  <dcterms:created xsi:type="dcterms:W3CDTF">2014-02-04T23:57:13Z</dcterms:created>
  <dcterms:modified xsi:type="dcterms:W3CDTF">2014-02-12T01:24:14Z</dcterms:modified>
</cp:coreProperties>
</file>