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60" r:id="rId4"/>
    <p:sldId id="300" r:id="rId5"/>
    <p:sldId id="267" r:id="rId6"/>
    <p:sldId id="258" r:id="rId7"/>
    <p:sldId id="301" r:id="rId8"/>
    <p:sldId id="266" r:id="rId9"/>
    <p:sldId id="265" r:id="rId10"/>
    <p:sldId id="261" r:id="rId11"/>
    <p:sldId id="270" r:id="rId12"/>
    <p:sldId id="268" r:id="rId13"/>
    <p:sldId id="263" r:id="rId14"/>
    <p:sldId id="272" r:id="rId15"/>
    <p:sldId id="273" r:id="rId16"/>
    <p:sldId id="274" r:id="rId17"/>
    <p:sldId id="276" r:id="rId18"/>
    <p:sldId id="277" r:id="rId19"/>
    <p:sldId id="280" r:id="rId20"/>
    <p:sldId id="278" r:id="rId21"/>
    <p:sldId id="279" r:id="rId22"/>
    <p:sldId id="302" r:id="rId23"/>
    <p:sldId id="303" r:id="rId24"/>
    <p:sldId id="296" r:id="rId25"/>
    <p:sldId id="284" r:id="rId26"/>
    <p:sldId id="299" r:id="rId27"/>
    <p:sldId id="291" r:id="rId28"/>
    <p:sldId id="290" r:id="rId29"/>
    <p:sldId id="289" r:id="rId30"/>
    <p:sldId id="287" r:id="rId31"/>
    <p:sldId id="286" r:id="rId32"/>
    <p:sldId id="288" r:id="rId33"/>
    <p:sldId id="292" r:id="rId34"/>
    <p:sldId id="297" r:id="rId35"/>
    <p:sldId id="298" r:id="rId36"/>
    <p:sldId id="282" r:id="rId37"/>
    <p:sldId id="271" r:id="rId38"/>
    <p:sldId id="304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CC66"/>
    <a:srgbClr val="FFFF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309" autoAdjust="0"/>
  </p:normalViewPr>
  <p:slideViewPr>
    <p:cSldViewPr snapToGrid="0" snapToObjects="1">
      <p:cViewPr varScale="1">
        <p:scale>
          <a:sx n="88" d="100"/>
          <a:sy n="88" d="100"/>
        </p:scale>
        <p:origin x="-138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92C8B-142D-B549-9185-BE0181D81C4D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8D72C-94C0-1A45-8BD9-A846C89AA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232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701EEF-BB2E-8F43-AF18-CBB482E62E60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C53AA-62C9-5942-A2E8-929AD20E0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408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r>
              <a:rPr lang="en-US" baseline="0" dirty="0" smtClean="0"/>
              <a:t> for delivering better Web Apps</a:t>
            </a:r>
            <a:endParaRPr lang="en-US" dirty="0" smtClean="0"/>
          </a:p>
          <a:p>
            <a:r>
              <a:rPr lang="en-US" dirty="0" smtClean="0"/>
              <a:t>Session</a:t>
            </a:r>
            <a:r>
              <a:rPr lang="en-US" baseline="0" dirty="0" smtClean="0"/>
              <a:t> Migration: </a:t>
            </a:r>
            <a:r>
              <a:rPr lang="en-US" baseline="0" dirty="0" err="1" smtClean="0"/>
              <a:t>Imagen</a:t>
            </a:r>
            <a:endParaRPr lang="en-US" baseline="0" dirty="0" smtClean="0"/>
          </a:p>
          <a:p>
            <a:r>
              <a:rPr lang="en-US" baseline="0" dirty="0" smtClean="0"/>
              <a:t>Multi-User, Real Time Collaboration: </a:t>
            </a:r>
            <a:r>
              <a:rPr lang="en-US" baseline="0" dirty="0" err="1" smtClean="0"/>
              <a:t>BreezeShare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BreezeJs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ShareJs</a:t>
            </a:r>
            <a:endParaRPr lang="en-US" baseline="0" dirty="0" smtClean="0"/>
          </a:p>
          <a:p>
            <a:r>
              <a:rPr lang="en-US" baseline="0" dirty="0" smtClean="0"/>
              <a:t>Performance: Mobile-Cloud Auto Partition, combines </a:t>
            </a:r>
            <a:r>
              <a:rPr lang="en-US" baseline="0" dirty="0" err="1" smtClean="0"/>
              <a:t>Aiman’s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Nima’s</a:t>
            </a:r>
            <a:r>
              <a:rPr lang="en-US" baseline="0" dirty="0" smtClean="0"/>
              <a:t> papers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Testing: </a:t>
            </a:r>
            <a:r>
              <a:rPr lang="en-US" baseline="0" dirty="0" err="1" smtClean="0"/>
              <a:t>ConcolicDOM</a:t>
            </a:r>
            <a:endParaRPr lang="en-US" baseline="0" dirty="0" smtClean="0"/>
          </a:p>
          <a:p>
            <a:r>
              <a:rPr lang="en-US" baseline="0" dirty="0" smtClean="0"/>
              <a:t>UI Design</a:t>
            </a:r>
          </a:p>
          <a:p>
            <a:endParaRPr lang="en-US" baseline="0" dirty="0" smtClean="0"/>
          </a:p>
          <a:p>
            <a:r>
              <a:rPr lang="en-US" baseline="0" dirty="0" smtClean="0"/>
              <a:t>End Users: RAPT is showcase app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err="1" smtClean="0"/>
              <a:t>Imagen</a:t>
            </a: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Multi-User, Real Time Collaboration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Performance</a:t>
            </a:r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  <a:p>
            <a:pPr marL="0" indent="0">
              <a:buFont typeface="Arial"/>
              <a:buNone/>
            </a:pPr>
            <a:r>
              <a:rPr lang="en-US" baseline="0" dirty="0" smtClean="0"/>
              <a:t>Developers: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Testing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UI Design</a:t>
            </a:r>
          </a:p>
          <a:p>
            <a:pPr marL="0" indent="0">
              <a:buFont typeface="Arial"/>
              <a:buNone/>
            </a:pP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  <a:p>
            <a:pPr marL="0" indent="0">
              <a:buFont typeface="Arial"/>
              <a:buNone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C53AA-62C9-5942-A2E8-929AD20E09DA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490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C53AA-62C9-5942-A2E8-929AD20E09D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31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Row0 is not a child</a:t>
            </a:r>
            <a:r>
              <a:rPr lang="en-US" baseline="0" dirty="0" smtClean="0"/>
              <a:t> of field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C53AA-62C9-5942-A2E8-929AD20E09D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06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Logos</a:t>
            </a:r>
          </a:p>
          <a:p>
            <a:pPr marL="171450" indent="-171450">
              <a:buFont typeface="Arial"/>
              <a:buChar char="•"/>
            </a:pPr>
            <a:r>
              <a:rPr lang="en-US" dirty="0" err="1" smtClean="0"/>
              <a:t>WebScarab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Google Closure API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Selenium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WebDriver</a:t>
            </a: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W3C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C53AA-62C9-5942-A2E8-929AD20E09D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919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Inject bugs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C53AA-62C9-5942-A2E8-929AD20E09D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391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C53AA-62C9-5942-A2E8-929AD20E09D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316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C53AA-62C9-5942-A2E8-929AD20E09D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316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C53AA-62C9-5942-A2E8-929AD20E09D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316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C53AA-62C9-5942-A2E8-929AD20E09D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403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Row0 is not a child</a:t>
            </a:r>
            <a:r>
              <a:rPr lang="en-US" baseline="0" dirty="0" smtClean="0"/>
              <a:t> of field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C53AA-62C9-5942-A2E8-929AD20E09D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060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C53AA-62C9-5942-A2E8-929AD20E09D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70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Clip</a:t>
            </a:r>
            <a:r>
              <a:rPr lang="en-US" baseline="0" dirty="0" smtClean="0"/>
              <a:t> art</a:t>
            </a:r>
          </a:p>
          <a:p>
            <a:r>
              <a:rPr lang="en-US" baseline="0" dirty="0" smtClean="0"/>
              <a:t>HTML5, Firefox OS, </a:t>
            </a:r>
            <a:r>
              <a:rPr lang="en-US" baseline="0" dirty="0" err="1" smtClean="0"/>
              <a:t>Tizen</a:t>
            </a:r>
            <a:r>
              <a:rPr lang="en-US" baseline="0" dirty="0" smtClean="0"/>
              <a:t> OS, Khan Academy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C53AA-62C9-5942-A2E8-929AD20E09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750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C53AA-62C9-5942-A2E8-929AD20E09D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865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C53AA-62C9-5942-A2E8-929AD20E09D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52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C53AA-62C9-5942-A2E8-929AD20E09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31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C53AA-62C9-5942-A2E8-929AD20E09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31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C53AA-62C9-5942-A2E8-929AD20E09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31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C53AA-62C9-5942-A2E8-929AD20E09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31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C53AA-62C9-5942-A2E8-929AD20E09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31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C53AA-62C9-5942-A2E8-929AD20E09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47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C53AA-62C9-5942-A2E8-929AD20E09D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42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147D-30B1-1444-84D7-A9C44053CC44}" type="datetime1">
              <a:rPr lang="en-CA" smtClean="0"/>
              <a:t>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77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329A-2A60-8448-B3BA-C75EB0324B8C}" type="datetime1">
              <a:rPr lang="en-CA" smtClean="0"/>
              <a:t>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13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44D41-02A1-9C4B-8194-C15A8D6CC302}" type="datetime1">
              <a:rPr lang="en-CA" smtClean="0"/>
              <a:t>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1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ED46-F994-BC48-BFF7-BEA2C60FA090}" type="datetime1">
              <a:rPr lang="en-CA" smtClean="0"/>
              <a:t>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91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778C0-B80B-5D4E-823A-19A59D864C4A}" type="datetime1">
              <a:rPr lang="en-CA" smtClean="0"/>
              <a:t>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6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4F63-7C83-CB48-8B5A-5F45381A2F1F}" type="datetime1">
              <a:rPr lang="en-CA" smtClean="0"/>
              <a:t>2/21/2014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16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A576-17BB-844C-8ACE-4EF73E90E03B}" type="datetime1">
              <a:rPr lang="en-CA" smtClean="0"/>
              <a:t>2/21/2014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30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354D0-A18F-144D-9168-DAC3A36FB2F9}" type="datetime1">
              <a:rPr lang="en-CA" smtClean="0"/>
              <a:t>2/21/2014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69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E3D3F-40A4-1B47-B741-E14C63BE27DB}" type="datetime1">
              <a:rPr lang="en-CA" smtClean="0"/>
              <a:t>2/21/2014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79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5E610-9574-D145-827B-60C742F3BFB7}" type="datetime1">
              <a:rPr lang="en-CA" smtClean="0"/>
              <a:t>2/21/2014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06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47E7-AD6A-DB4C-9F3D-47CD73DBC930}" type="datetime1">
              <a:rPr lang="en-CA" smtClean="0"/>
              <a:t>2/21/2014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8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FC675-895F-7F4A-BFAF-0F38B6ECEC83}" type="datetime1">
              <a:rPr lang="en-CA" smtClean="0"/>
              <a:t>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A7DBD-13E6-5643-9711-9850CD08C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86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err="1" smtClean="0">
                <a:solidFill>
                  <a:schemeClr val="accent3"/>
                </a:solidFill>
              </a:rPr>
              <a:t>ConcolicDOM</a:t>
            </a:r>
            <a:r>
              <a:rPr lang="en-US" dirty="0" smtClean="0">
                <a:solidFill>
                  <a:srgbClr val="9BBB59"/>
                </a:solidFill>
              </a:rPr>
              <a:t/>
            </a:r>
            <a:br>
              <a:rPr lang="en-US" dirty="0" smtClean="0">
                <a:solidFill>
                  <a:srgbClr val="9BBB59"/>
                </a:solidFill>
              </a:rPr>
            </a:br>
            <a:r>
              <a:rPr lang="en-US" dirty="0" err="1" smtClean="0"/>
              <a:t>Concolic</a:t>
            </a:r>
            <a:r>
              <a:rPr lang="en-US" dirty="0" smtClean="0"/>
              <a:t> Generation of </a:t>
            </a:r>
            <a:r>
              <a:rPr lang="en-US" dirty="0" smtClean="0">
                <a:solidFill>
                  <a:srgbClr val="0000FF"/>
                </a:solidFill>
              </a:rPr>
              <a:t>H</a:t>
            </a:r>
            <a:r>
              <a:rPr lang="en-US" dirty="0" smtClean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CC66"/>
                </a:solidFill>
              </a:rPr>
              <a:t>M</a:t>
            </a:r>
            <a:r>
              <a:rPr lang="en-US" dirty="0" smtClean="0">
                <a:solidFill>
                  <a:srgbClr val="00FF00"/>
                </a:solidFill>
              </a:rPr>
              <a:t>L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for Testing JavaScript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James Lo</a:t>
            </a:r>
          </a:p>
          <a:p>
            <a:r>
              <a:rPr lang="en-US" dirty="0" smtClean="0"/>
              <a:t>Research Proficiency Evaluation</a:t>
            </a:r>
          </a:p>
          <a:p>
            <a:r>
              <a:rPr lang="en-US" dirty="0" smtClean="0"/>
              <a:t>(RPE)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791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Single DOM Clues are Partial &amp; Incomplete.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E46C0A"/>
                </a:solidFill>
              </a:rPr>
              <a:t> </a:t>
            </a:r>
            <a:r>
              <a:rPr lang="en-US" dirty="0" smtClean="0"/>
              <a:t>Indirect Influence &amp; Intermediate Variables.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JavaScript variables are Dynamically Typed.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/>
              <a:t>Logic Constraints can be Interdependent.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9BBB59"/>
                </a:solidFill>
              </a:rPr>
              <a:t> </a:t>
            </a:r>
            <a:r>
              <a:rPr lang="en-US" dirty="0" smtClean="0"/>
              <a:t>2D Tree Structure &amp; Implicit Clues.</a:t>
            </a:r>
          </a:p>
          <a:p>
            <a:pPr marL="514350" indent="-514350">
              <a:buFont typeface="+mj-lt"/>
              <a:buAutoNum type="arabicPeriod"/>
            </a:pPr>
            <a:endParaRPr lang="en-US" sz="1000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1-3</a:t>
            </a:r>
            <a:r>
              <a:rPr lang="en-US" dirty="0" smtClean="0">
                <a:solidFill>
                  <a:srgbClr val="E46C0A"/>
                </a:solidFill>
              </a:rPr>
              <a:t>.</a:t>
            </a:r>
            <a:r>
              <a:rPr lang="en-US" dirty="0" smtClean="0"/>
              <a:t> Dynamic Backward Slice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9BBB59"/>
                </a:solidFill>
              </a:rPr>
              <a:t>4-5</a:t>
            </a:r>
            <a:r>
              <a:rPr lang="en-US" dirty="0" smtClean="0">
                <a:solidFill>
                  <a:schemeClr val="accent3"/>
                </a:solidFill>
              </a:rPr>
              <a:t>.</a:t>
            </a:r>
            <a:r>
              <a:rPr lang="en-US" dirty="0" smtClean="0"/>
              <a:t> DOM Solver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88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9BBB59"/>
                </a:solidFill>
              </a:rPr>
              <a:t>4-5</a:t>
            </a:r>
            <a:r>
              <a:rPr lang="en-US" dirty="0">
                <a:solidFill>
                  <a:schemeClr val="accent3"/>
                </a:solidFill>
              </a:rPr>
              <a:t>.</a:t>
            </a:r>
            <a:r>
              <a:rPr lang="en-US" dirty="0"/>
              <a:t> DOM </a:t>
            </a:r>
            <a:r>
              <a:rPr lang="en-US" dirty="0" smtClean="0"/>
              <a:t>Solver: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More Complicated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200" dirty="0" smtClean="0">
                <a:solidFill>
                  <a:srgbClr val="0000FF"/>
                </a:solidFill>
              </a:rPr>
              <a:t>if</a:t>
            </a:r>
            <a:r>
              <a:rPr lang="en-US" sz="2200" dirty="0" smtClean="0"/>
              <a:t> (d === </a:t>
            </a:r>
            <a:r>
              <a:rPr lang="en-US" sz="2200" dirty="0" err="1" smtClean="0"/>
              <a:t>elem.firstElementChild</a:t>
            </a:r>
            <a:endParaRPr lang="en-US" sz="2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/>
              <a:t>|| d === </a:t>
            </a:r>
            <a:r>
              <a:rPr lang="en-US" sz="2200" dirty="0" err="1" smtClean="0"/>
              <a:t>b.lastElementChild</a:t>
            </a:r>
            <a:r>
              <a:rPr lang="en-US" sz="2200" dirty="0" smtClean="0"/>
              <a:t>) {}</a:t>
            </a:r>
            <a:br>
              <a:rPr lang="en-US" sz="2200" dirty="0" smtClean="0"/>
            </a:br>
            <a:r>
              <a:rPr lang="en-US" sz="2200" dirty="0" smtClean="0">
                <a:solidFill>
                  <a:srgbClr val="7F7F7F"/>
                </a:solidFill>
              </a:rPr>
              <a:t>// …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>
                <a:solidFill>
                  <a:srgbClr val="0000FF"/>
                </a:solidFill>
              </a:rPr>
              <a:t>if</a:t>
            </a:r>
            <a:r>
              <a:rPr lang="en-US" sz="2200" dirty="0" smtClean="0"/>
              <a:t> (d === </a:t>
            </a:r>
            <a:r>
              <a:rPr lang="en-US" sz="2200" dirty="0" err="1" smtClean="0"/>
              <a:t>elem.parentElement</a:t>
            </a: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/>
              <a:t>|| d === </a:t>
            </a:r>
            <a:r>
              <a:rPr lang="en-US" sz="2200" dirty="0" err="1" smtClean="0"/>
              <a:t>b.parentElement</a:t>
            </a:r>
            <a:r>
              <a:rPr lang="en-US" sz="2200" dirty="0" smtClean="0"/>
              <a:t>) {}</a:t>
            </a:r>
            <a:br>
              <a:rPr lang="en-US" sz="2200" dirty="0" smtClean="0"/>
            </a:br>
            <a:r>
              <a:rPr lang="en-US" sz="2200" dirty="0" smtClean="0">
                <a:solidFill>
                  <a:srgbClr val="7F7F7F"/>
                </a:solidFill>
              </a:rPr>
              <a:t>// …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>
                <a:solidFill>
                  <a:srgbClr val="0000FF"/>
                </a:solidFill>
              </a:rPr>
              <a:t>if</a:t>
            </a:r>
            <a:r>
              <a:rPr lang="en-US" sz="2200" dirty="0" smtClean="0"/>
              <a:t> (</a:t>
            </a:r>
            <a:r>
              <a:rPr lang="en-US" sz="2200" dirty="0" err="1" smtClean="0"/>
              <a:t>b.previousElementSibling</a:t>
            </a:r>
            <a:r>
              <a:rPr lang="en-US" sz="2200" dirty="0"/>
              <a:t> </a:t>
            </a:r>
            <a:r>
              <a:rPr lang="en-US" sz="2200" dirty="0" smtClean="0"/>
              <a:t>===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/>
              <a:t>     </a:t>
            </a:r>
            <a:r>
              <a:rPr lang="en-US" sz="2200" dirty="0" err="1" smtClean="0"/>
              <a:t>c.firstElementChild</a:t>
            </a:r>
            <a:r>
              <a:rPr lang="en-US" sz="2200" dirty="0" smtClean="0"/>
              <a:t>) {}</a:t>
            </a:r>
            <a:br>
              <a:rPr lang="en-US" sz="2200" dirty="0" smtClean="0"/>
            </a:br>
            <a:r>
              <a:rPr lang="en-US" sz="2200" dirty="0" smtClean="0">
                <a:solidFill>
                  <a:srgbClr val="7F7F7F"/>
                </a:solidFill>
              </a:rPr>
              <a:t>/</a:t>
            </a:r>
            <a:r>
              <a:rPr lang="en-US" sz="2200" dirty="0">
                <a:solidFill>
                  <a:srgbClr val="7F7F7F"/>
                </a:solidFill>
              </a:rPr>
              <a:t>/ </a:t>
            </a:r>
            <a:r>
              <a:rPr lang="en-US" sz="2200" dirty="0" smtClean="0">
                <a:solidFill>
                  <a:srgbClr val="7F7F7F"/>
                </a:solidFill>
              </a:rPr>
              <a:t>…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solidFill>
                  <a:srgbClr val="0000FF"/>
                </a:solidFill>
              </a:rPr>
              <a:t>if</a:t>
            </a:r>
            <a:r>
              <a:rPr lang="en-US" sz="2200" dirty="0"/>
              <a:t> </a:t>
            </a:r>
            <a:r>
              <a:rPr lang="en-US" sz="2200" dirty="0" smtClean="0"/>
              <a:t>(</a:t>
            </a:r>
            <a:r>
              <a:rPr lang="en-US" sz="2200" dirty="0" err="1" smtClean="0"/>
              <a:t>elem.parentElement.parentElement</a:t>
            </a:r>
            <a:r>
              <a:rPr lang="en-US" sz="2200" dirty="0" smtClean="0"/>
              <a:t> </a:t>
            </a:r>
            <a:r>
              <a:rPr lang="en-US" sz="2200" dirty="0"/>
              <a:t>===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     </a:t>
            </a:r>
            <a:r>
              <a:rPr lang="en-US" sz="2200" dirty="0" err="1" smtClean="0"/>
              <a:t>c.lastElementChild.previousElementSibling</a:t>
            </a:r>
            <a:r>
              <a:rPr lang="en-US" sz="2200" dirty="0" smtClean="0"/>
              <a:t>) </a:t>
            </a:r>
            <a:r>
              <a:rPr lang="en-US" sz="2200" dirty="0"/>
              <a:t>{}</a:t>
            </a:r>
            <a:br>
              <a:rPr lang="en-US" sz="2200" dirty="0"/>
            </a:br>
            <a:endParaRPr lang="en-US" sz="2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02716" y="1874078"/>
            <a:ext cx="2348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already have backward slice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02716" y="2885617"/>
            <a:ext cx="2348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Slice has 4 conditions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02716" y="3925176"/>
            <a:ext cx="2348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660066"/>
                </a:solidFill>
              </a:rPr>
              <a:t>True</a:t>
            </a:r>
            <a:r>
              <a:rPr lang="en-US" sz="2400" dirty="0" smtClean="0"/>
              <a:t> branches of all conditions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995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Background: Each DOM operation is a Clue to the Overall </a:t>
            </a:r>
            <a:r>
              <a:rPr lang="en-US" i="1" dirty="0" smtClean="0">
                <a:solidFill>
                  <a:schemeClr val="accent3"/>
                </a:solidFill>
              </a:rPr>
              <a:t>DOM</a:t>
            </a:r>
            <a:r>
              <a:rPr lang="en-US" dirty="0" smtClean="0"/>
              <a:t>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 operation:</a:t>
            </a:r>
          </a:p>
          <a:p>
            <a:pPr lvl="1"/>
            <a:r>
              <a:rPr lang="en-US" dirty="0" smtClean="0"/>
              <a:t>Property access: e.g. </a:t>
            </a:r>
            <a:r>
              <a:rPr lang="en-US" i="1" dirty="0" err="1" smtClean="0">
                <a:solidFill>
                  <a:schemeClr val="accent3"/>
                </a:solidFill>
              </a:rPr>
              <a:t>elem</a:t>
            </a:r>
            <a:r>
              <a:rPr lang="en-US" dirty="0" err="1" smtClean="0"/>
              <a:t>.firstElementChild</a:t>
            </a:r>
            <a:endParaRPr lang="en-US" dirty="0" smtClean="0"/>
          </a:p>
          <a:p>
            <a:pPr lvl="1"/>
            <a:r>
              <a:rPr lang="en-US" dirty="0" smtClean="0"/>
              <a:t>Method call: e.g. </a:t>
            </a:r>
            <a:r>
              <a:rPr lang="en-US" i="1" dirty="0" err="1" smtClean="0">
                <a:solidFill>
                  <a:srgbClr val="9BBB59"/>
                </a:solidFill>
              </a:rPr>
              <a:t>document</a:t>
            </a:r>
            <a:r>
              <a:rPr lang="en-US" dirty="0" err="1" smtClean="0"/>
              <a:t>.getElementById</a:t>
            </a:r>
            <a:r>
              <a:rPr lang="en-US" dirty="0" smtClean="0"/>
              <a:t>()</a:t>
            </a:r>
          </a:p>
          <a:p>
            <a:pPr marL="457200" lvl="1" indent="0">
              <a:buNone/>
            </a:pPr>
            <a:r>
              <a:rPr lang="en-US" dirty="0" smtClean="0"/>
              <a:t>on a JavaScript object associated with the </a:t>
            </a:r>
            <a:r>
              <a:rPr lang="en-US" i="1" dirty="0" smtClean="0">
                <a:solidFill>
                  <a:srgbClr val="9BBB59"/>
                </a:solidFill>
              </a:rPr>
              <a:t>DOM</a:t>
            </a:r>
            <a:endParaRPr lang="en-US" i="1" dirty="0">
              <a:solidFill>
                <a:srgbClr val="9BBB59"/>
              </a:solidFill>
            </a:endParaRPr>
          </a:p>
          <a:p>
            <a:r>
              <a:rPr lang="en-US" i="1" dirty="0" smtClean="0">
                <a:solidFill>
                  <a:srgbClr val="9BBB59"/>
                </a:solidFill>
              </a:rPr>
              <a:t>d</a:t>
            </a:r>
            <a:r>
              <a:rPr lang="en-US" dirty="0" smtClean="0"/>
              <a:t> </a:t>
            </a:r>
            <a:r>
              <a:rPr lang="en-US" dirty="0"/>
              <a:t>=== </a:t>
            </a:r>
            <a:r>
              <a:rPr lang="en-US" i="1" dirty="0" err="1" smtClean="0">
                <a:solidFill>
                  <a:srgbClr val="9BBB59"/>
                </a:solidFill>
              </a:rPr>
              <a:t>elem</a:t>
            </a:r>
            <a:r>
              <a:rPr lang="en-US" dirty="0" err="1" smtClean="0"/>
              <a:t>.firstElementChild</a:t>
            </a:r>
            <a:r>
              <a:rPr lang="en-US" dirty="0" smtClean="0"/>
              <a:t>		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@ Line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11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04847" y="4402641"/>
            <a:ext cx="1391864" cy="596089"/>
          </a:xfrm>
          <a:prstGeom prst="roundRect">
            <a:avLst/>
          </a:prstGeom>
          <a:noFill/>
          <a:ln w="31750">
            <a:solidFill>
              <a:schemeClr val="accent3">
                <a:lumMod val="75000"/>
                <a:alpha val="9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elem</a:t>
            </a:r>
            <a:endParaRPr lang="en-CA" sz="32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406910" y="5769915"/>
            <a:ext cx="554042" cy="598501"/>
          </a:xfrm>
          <a:prstGeom prst="roundRect">
            <a:avLst/>
          </a:prstGeom>
          <a:noFill/>
          <a:ln w="31750">
            <a:solidFill>
              <a:schemeClr val="accent3">
                <a:lumMod val="75000"/>
                <a:alpha val="9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CA" sz="3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8" idx="0"/>
            <a:endCxn id="7" idx="2"/>
          </p:cNvCxnSpPr>
          <p:nvPr/>
        </p:nvCxnSpPr>
        <p:spPr>
          <a:xfrm flipV="1">
            <a:off x="1683931" y="4998730"/>
            <a:ext cx="516848" cy="7711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77542" y="5077907"/>
            <a:ext cx="299767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3200" dirty="0" smtClean="0"/>
              <a:t>0</a:t>
            </a:r>
            <a:endParaRPr lang="en-CA" sz="3200" dirty="0"/>
          </a:p>
        </p:txBody>
      </p:sp>
      <p:sp>
        <p:nvSpPr>
          <p:cNvPr id="11" name="Rounded Rectangle 10"/>
          <p:cNvSpPr/>
          <p:nvPr/>
        </p:nvSpPr>
        <p:spPr>
          <a:xfrm>
            <a:off x="1405321" y="5766355"/>
            <a:ext cx="554042" cy="598501"/>
          </a:xfrm>
          <a:prstGeom prst="roundRect">
            <a:avLst/>
          </a:prstGeom>
          <a:noFill/>
          <a:ln w="31750">
            <a:solidFill>
              <a:schemeClr val="accent3">
                <a:lumMod val="75000"/>
                <a:alpha val="9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3200" dirty="0" smtClean="0">
                <a:solidFill>
                  <a:schemeClr val="tx1"/>
                </a:solidFill>
              </a:rPr>
              <a:t>d</a:t>
            </a:r>
            <a:endParaRPr lang="en-CA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869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en-US" dirty="0" smtClean="0">
                <a:solidFill>
                  <a:srgbClr val="9BBB59"/>
                </a:solidFill>
              </a:rPr>
              <a:t>4</a:t>
            </a:r>
            <a:r>
              <a:rPr lang="en-US" dirty="0" smtClean="0">
                <a:solidFill>
                  <a:schemeClr val="accent3"/>
                </a:solidFill>
              </a:rPr>
              <a:t>.</a:t>
            </a:r>
            <a:r>
              <a:rPr lang="en-US" dirty="0" smtClean="0"/>
              <a:t> Logic constraints can be Interdependent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rgbClr val="0000FF"/>
                </a:solidFill>
              </a:rPr>
              <a:t>if</a:t>
            </a:r>
            <a:r>
              <a:rPr lang="en-US" sz="2400" dirty="0" smtClean="0"/>
              <a:t> (</a:t>
            </a:r>
            <a:r>
              <a:rPr lang="en-US" sz="2400" i="1" dirty="0" smtClean="0">
                <a:solidFill>
                  <a:srgbClr val="9BBB59"/>
                </a:solidFill>
              </a:rPr>
              <a:t>d</a:t>
            </a:r>
            <a:r>
              <a:rPr lang="en-US" sz="2400" dirty="0" smtClean="0"/>
              <a:t> === </a:t>
            </a:r>
            <a:r>
              <a:rPr lang="en-US" sz="2400" i="1" dirty="0" err="1" smtClean="0">
                <a:solidFill>
                  <a:srgbClr val="9BBB59"/>
                </a:solidFill>
              </a:rPr>
              <a:t>elem</a:t>
            </a:r>
            <a:r>
              <a:rPr lang="en-US" sz="2400" dirty="0" err="1" smtClean="0"/>
              <a:t>.firstElementChild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|| </a:t>
            </a:r>
            <a:r>
              <a:rPr lang="en-US" sz="2400" i="1" dirty="0" smtClean="0">
                <a:solidFill>
                  <a:srgbClr val="9BBB59"/>
                </a:solidFill>
              </a:rPr>
              <a:t>d</a:t>
            </a:r>
            <a:r>
              <a:rPr lang="en-US" sz="2400" dirty="0" smtClean="0"/>
              <a:t> === </a:t>
            </a:r>
            <a:r>
              <a:rPr lang="en-US" sz="2400" i="1" dirty="0" err="1" smtClean="0">
                <a:solidFill>
                  <a:srgbClr val="9BBB59"/>
                </a:solidFill>
              </a:rPr>
              <a:t>b</a:t>
            </a:r>
            <a:r>
              <a:rPr lang="en-US" sz="2400" dirty="0" err="1" smtClean="0"/>
              <a:t>.lastElementChild</a:t>
            </a:r>
            <a:r>
              <a:rPr lang="en-US" sz="2400" dirty="0" smtClean="0"/>
              <a:t>) {}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rgbClr val="0000FF"/>
                </a:solidFill>
              </a:rPr>
              <a:t>if</a:t>
            </a:r>
            <a:r>
              <a:rPr lang="en-US" sz="2400" dirty="0" smtClean="0"/>
              <a:t> (</a:t>
            </a:r>
            <a:r>
              <a:rPr lang="en-US" sz="2400" i="1" dirty="0" smtClean="0">
                <a:solidFill>
                  <a:srgbClr val="9BBB59"/>
                </a:solidFill>
              </a:rPr>
              <a:t>d</a:t>
            </a:r>
            <a:r>
              <a:rPr lang="en-US" sz="2400" dirty="0" smtClean="0"/>
              <a:t> === </a:t>
            </a:r>
            <a:r>
              <a:rPr lang="en-US" sz="2400" i="1" dirty="0" err="1" smtClean="0">
                <a:solidFill>
                  <a:srgbClr val="9BBB59"/>
                </a:solidFill>
              </a:rPr>
              <a:t>elem</a:t>
            </a:r>
            <a:r>
              <a:rPr lang="en-US" sz="2400" dirty="0" err="1" smtClean="0"/>
              <a:t>.parentElement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|| </a:t>
            </a:r>
            <a:r>
              <a:rPr lang="en-US" sz="2400" i="1" dirty="0" smtClean="0">
                <a:solidFill>
                  <a:srgbClr val="9BBB59"/>
                </a:solidFill>
              </a:rPr>
              <a:t>d</a:t>
            </a:r>
            <a:r>
              <a:rPr lang="en-US" sz="2400" dirty="0" smtClean="0"/>
              <a:t> === </a:t>
            </a:r>
            <a:r>
              <a:rPr lang="en-US" sz="2400" i="1" dirty="0" err="1" smtClean="0">
                <a:solidFill>
                  <a:srgbClr val="9BBB59"/>
                </a:solidFill>
              </a:rPr>
              <a:t>b</a:t>
            </a:r>
            <a:r>
              <a:rPr lang="en-US" sz="2400" dirty="0" err="1" smtClean="0"/>
              <a:t>.parentElement</a:t>
            </a:r>
            <a:r>
              <a:rPr lang="en-US" sz="2400" dirty="0" smtClean="0"/>
              <a:t>) {}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r>
              <a:rPr lang="en-US" sz="2800" i="1" dirty="0" smtClean="0">
                <a:solidFill>
                  <a:schemeClr val="accent3"/>
                </a:solidFill>
              </a:rPr>
              <a:t>DOM Solver</a:t>
            </a:r>
            <a:r>
              <a:rPr lang="en-US" sz="2800" dirty="0" smtClean="0"/>
              <a:t> must understand the DOM API</a:t>
            </a:r>
          </a:p>
          <a:p>
            <a:pPr lvl="1"/>
            <a:r>
              <a:rPr 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Line 1</a:t>
            </a:r>
            <a:r>
              <a:rPr lang="en-US" sz="1900" dirty="0" smtClean="0"/>
              <a:t> &amp; </a:t>
            </a:r>
            <a:r>
              <a:rPr 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Line 3</a:t>
            </a:r>
            <a:r>
              <a:rPr lang="en-US" sz="1900" dirty="0" smtClean="0"/>
              <a:t> are mutually exclusive (also </a:t>
            </a:r>
            <a:r>
              <a:rPr lang="en-US" sz="1900" dirty="0">
                <a:solidFill>
                  <a:srgbClr val="595959"/>
                </a:solidFill>
              </a:rPr>
              <a:t>Line 2</a:t>
            </a:r>
            <a:r>
              <a:rPr lang="en-US" sz="1900" dirty="0"/>
              <a:t> &amp; </a:t>
            </a:r>
            <a:r>
              <a:rPr lang="en-US" sz="1900" dirty="0">
                <a:solidFill>
                  <a:srgbClr val="595959"/>
                </a:solidFill>
              </a:rPr>
              <a:t>Line </a:t>
            </a:r>
            <a:r>
              <a:rPr lang="en-US" sz="1900" dirty="0" smtClean="0">
                <a:solidFill>
                  <a:srgbClr val="595959"/>
                </a:solidFill>
              </a:rPr>
              <a:t>4</a:t>
            </a:r>
            <a:r>
              <a:rPr lang="en-US" sz="1900" dirty="0" smtClean="0"/>
              <a:t>)</a:t>
            </a:r>
            <a:br>
              <a:rPr lang="en-US" sz="1900" dirty="0" smtClean="0"/>
            </a:br>
            <a:r>
              <a:rPr lang="en-US" sz="1900" dirty="0" smtClean="0">
                <a:solidFill>
                  <a:schemeClr val="accent3"/>
                </a:solidFill>
              </a:rPr>
              <a:t>DOM</a:t>
            </a:r>
            <a:r>
              <a:rPr lang="en-US" sz="1900" dirty="0" smtClean="0"/>
              <a:t> API: </a:t>
            </a:r>
            <a:r>
              <a:rPr lang="en-US" sz="1900" i="1" dirty="0" smtClean="0">
                <a:solidFill>
                  <a:srgbClr val="9BBB59"/>
                </a:solidFill>
              </a:rPr>
              <a:t>d</a:t>
            </a:r>
            <a:r>
              <a:rPr lang="en-US" sz="1900" dirty="0" smtClean="0"/>
              <a:t> cannot be both parent and a child of </a:t>
            </a:r>
            <a:r>
              <a:rPr lang="en-US" sz="1900" i="1" dirty="0" err="1" smtClean="0">
                <a:solidFill>
                  <a:schemeClr val="accent3"/>
                </a:solidFill>
              </a:rPr>
              <a:t>elem</a:t>
            </a:r>
            <a:endParaRPr lang="en-US" sz="1900" i="1" dirty="0" smtClean="0">
              <a:solidFill>
                <a:schemeClr val="accent3"/>
              </a:solidFill>
            </a:endParaRPr>
          </a:p>
          <a:p>
            <a:r>
              <a:rPr lang="en-US" sz="2800" i="1" dirty="0" smtClean="0">
                <a:solidFill>
                  <a:srgbClr val="9BBB59"/>
                </a:solidFill>
              </a:rPr>
              <a:t>DOM Solver</a:t>
            </a:r>
            <a:r>
              <a:rPr lang="en-US" sz="2800" i="1" dirty="0" smtClean="0"/>
              <a:t> </a:t>
            </a:r>
            <a:r>
              <a:rPr lang="en-US" sz="2800" dirty="0" smtClean="0"/>
              <a:t>must resolve </a:t>
            </a:r>
            <a:r>
              <a:rPr lang="en-US" sz="2800" i="1" dirty="0" smtClean="0"/>
              <a:t>Logic Constraints</a:t>
            </a:r>
          </a:p>
          <a:p>
            <a:pPr lvl="1"/>
            <a:r>
              <a:rPr lang="en-US" sz="1900" dirty="0" smtClean="0"/>
              <a:t>To cover </a:t>
            </a:r>
            <a:r>
              <a:rPr lang="en-US" sz="1900" i="1" dirty="0" smtClean="0">
                <a:solidFill>
                  <a:srgbClr val="660066"/>
                </a:solidFill>
              </a:rPr>
              <a:t>True</a:t>
            </a:r>
            <a:r>
              <a:rPr lang="en-US" sz="1900" i="1" dirty="0" smtClean="0"/>
              <a:t> </a:t>
            </a:r>
            <a:r>
              <a:rPr lang="en-US" sz="1900" dirty="0" smtClean="0"/>
              <a:t>branch of both </a:t>
            </a:r>
            <a:r>
              <a:rPr lang="en-US" sz="1900" dirty="0" smtClean="0">
                <a:solidFill>
                  <a:srgbClr val="0000FF"/>
                </a:solidFill>
              </a:rPr>
              <a:t>if</a:t>
            </a:r>
            <a:r>
              <a:rPr lang="en-US" sz="1900" dirty="0" smtClean="0"/>
              <a:t> conditions at the same time</a:t>
            </a:r>
            <a:r>
              <a:rPr lang="en-US" sz="1900" i="1" dirty="0" smtClean="0"/>
              <a:t/>
            </a:r>
            <a:br>
              <a:rPr lang="en-US" sz="1900" i="1" dirty="0" smtClean="0"/>
            </a:br>
            <a:r>
              <a:rPr lang="en-US" sz="1900" i="1" dirty="0" smtClean="0"/>
              <a:t> </a:t>
            </a:r>
            <a:r>
              <a:rPr lang="en-US" sz="1900" i="1" dirty="0" smtClean="0">
                <a:solidFill>
                  <a:schemeClr val="accent3"/>
                </a:solidFill>
              </a:rPr>
              <a:t>DOM Solver</a:t>
            </a:r>
            <a:r>
              <a:rPr lang="en-US" sz="1900" dirty="0" smtClean="0">
                <a:solidFill>
                  <a:schemeClr val="accent3"/>
                </a:solidFill>
              </a:rPr>
              <a:t> </a:t>
            </a:r>
            <a:r>
              <a:rPr lang="en-US" sz="1900" dirty="0" smtClean="0"/>
              <a:t>must pick (</a:t>
            </a: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Line 1 </a:t>
            </a:r>
            <a:r>
              <a:rPr lang="en-US" sz="1900" dirty="0" smtClean="0"/>
              <a:t>&amp; 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 </a:t>
            </a: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en-US" sz="1900" dirty="0" smtClean="0"/>
              <a:t>) or (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 </a:t>
            </a: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US" sz="1900" dirty="0" smtClean="0"/>
              <a:t> &amp; 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 </a:t>
            </a: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en-US" sz="1900" dirty="0" smtClean="0"/>
              <a:t>)</a:t>
            </a:r>
          </a:p>
          <a:p>
            <a:pPr lvl="1"/>
            <a:r>
              <a:rPr lang="en-US" sz="1900" dirty="0" smtClean="0"/>
              <a:t>The 2 </a:t>
            </a:r>
            <a:r>
              <a:rPr lang="en-US" sz="1900" dirty="0" smtClean="0">
                <a:solidFill>
                  <a:srgbClr val="0000FF"/>
                </a:solidFill>
              </a:rPr>
              <a:t>if</a:t>
            </a:r>
            <a:r>
              <a:rPr lang="en-US" sz="1900" dirty="0" smtClean="0"/>
              <a:t> conditions inter-depend on each other</a:t>
            </a:r>
            <a:endParaRPr lang="en-US" sz="1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04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dirty="0" smtClean="0">
                <a:solidFill>
                  <a:srgbClr val="9BBB59"/>
                </a:solidFill>
              </a:rPr>
              <a:t>5</a:t>
            </a:r>
            <a:r>
              <a:rPr lang="en-US" dirty="0" smtClean="0">
                <a:solidFill>
                  <a:schemeClr val="accent3"/>
                </a:solidFill>
              </a:rPr>
              <a:t>.</a:t>
            </a:r>
            <a:r>
              <a:rPr lang="en-US" dirty="0" smtClean="0"/>
              <a:t> </a:t>
            </a:r>
            <a:r>
              <a:rPr lang="en-US" dirty="0"/>
              <a:t>2D Structure &amp; Implicit Clues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2400" dirty="0" smtClean="0">
                <a:solidFill>
                  <a:srgbClr val="0000FF"/>
                </a:solidFill>
              </a:rPr>
              <a:t>if</a:t>
            </a:r>
            <a:r>
              <a:rPr lang="en-US" sz="2400" dirty="0" smtClean="0"/>
              <a:t> (</a:t>
            </a:r>
            <a:r>
              <a:rPr lang="en-US" sz="2400" i="1" dirty="0" err="1" smtClean="0">
                <a:solidFill>
                  <a:schemeClr val="accent3"/>
                </a:solidFill>
              </a:rPr>
              <a:t>b</a:t>
            </a:r>
            <a:r>
              <a:rPr lang="en-US" sz="2400" dirty="0" err="1" smtClean="0"/>
              <a:t>.previousElementSibling</a:t>
            </a:r>
            <a:r>
              <a:rPr lang="en-US" sz="2400" dirty="0"/>
              <a:t> </a:t>
            </a:r>
            <a:r>
              <a:rPr lang="en-US" sz="2400" dirty="0" smtClean="0"/>
              <a:t>=== 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2400" dirty="0" smtClean="0"/>
              <a:t>    </a:t>
            </a:r>
            <a:r>
              <a:rPr lang="en-US" sz="2400" dirty="0"/>
              <a:t> </a:t>
            </a:r>
            <a:r>
              <a:rPr lang="en-US" sz="2400" i="1" dirty="0" err="1" smtClean="0">
                <a:solidFill>
                  <a:srgbClr val="9BBB59"/>
                </a:solidFill>
              </a:rPr>
              <a:t>c</a:t>
            </a:r>
            <a:r>
              <a:rPr lang="en-US" sz="2400" dirty="0" err="1" smtClean="0"/>
              <a:t>.firstElementChild</a:t>
            </a:r>
            <a:r>
              <a:rPr lang="en-US" sz="2400" dirty="0" smtClean="0"/>
              <a:t>) {}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2400" dirty="0" smtClean="0">
                <a:solidFill>
                  <a:srgbClr val="0000FF"/>
                </a:solidFill>
              </a:rPr>
              <a:t>if</a:t>
            </a:r>
            <a:r>
              <a:rPr lang="en-US" sz="2400" dirty="0" smtClean="0"/>
              <a:t> (</a:t>
            </a:r>
            <a:r>
              <a:rPr lang="en-US" sz="2400" i="1" dirty="0" err="1" smtClean="0">
                <a:solidFill>
                  <a:srgbClr val="9BBB59"/>
                </a:solidFill>
              </a:rPr>
              <a:t>elem</a:t>
            </a:r>
            <a:r>
              <a:rPr lang="en-US" sz="2400" dirty="0" err="1" smtClean="0"/>
              <a:t>.parentElement.parentElement</a:t>
            </a:r>
            <a:r>
              <a:rPr lang="en-US" sz="2400" dirty="0"/>
              <a:t> </a:t>
            </a:r>
            <a:r>
              <a:rPr lang="en-US" sz="2400" dirty="0" smtClean="0"/>
              <a:t>===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2400" dirty="0" smtClean="0"/>
              <a:t>     </a:t>
            </a:r>
            <a:r>
              <a:rPr lang="en-US" sz="2400" i="1" dirty="0" err="1" smtClean="0">
                <a:solidFill>
                  <a:srgbClr val="9BBB59"/>
                </a:solidFill>
              </a:rPr>
              <a:t>c</a:t>
            </a:r>
            <a:r>
              <a:rPr lang="en-US" sz="2400" dirty="0" err="1" smtClean="0"/>
              <a:t>.lastElementChild.previousElementSibling</a:t>
            </a:r>
            <a:r>
              <a:rPr lang="en-US" sz="2400" dirty="0" smtClean="0"/>
              <a:t>) {}</a:t>
            </a:r>
          </a:p>
          <a:p>
            <a:pPr marL="514350" indent="-514350">
              <a:buFont typeface="+mj-lt"/>
              <a:buAutoNum type="arabicPeriod" startAt="5"/>
            </a:pPr>
            <a:endParaRPr lang="en-US" sz="2400" dirty="0" smtClean="0"/>
          </a:p>
          <a:p>
            <a:r>
              <a:rPr lang="en-US" sz="2800" i="1" dirty="0">
                <a:solidFill>
                  <a:schemeClr val="accent3"/>
                </a:solidFill>
              </a:rPr>
              <a:t>DOM Solver</a:t>
            </a:r>
            <a:r>
              <a:rPr lang="en-US" sz="2800" dirty="0"/>
              <a:t> </a:t>
            </a:r>
            <a:r>
              <a:rPr lang="en-US" sz="2800" dirty="0" smtClean="0"/>
              <a:t>must support the DOM’s </a:t>
            </a:r>
            <a:r>
              <a:rPr lang="en-US" sz="2800" i="1" dirty="0" smtClean="0"/>
              <a:t>2D tree structure</a:t>
            </a:r>
            <a:endParaRPr lang="en-US" sz="2800" i="1" dirty="0"/>
          </a:p>
          <a:p>
            <a:pPr lvl="1"/>
            <a:r>
              <a:rPr lang="en-US" sz="2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 cover </a:t>
            </a:r>
            <a:r>
              <a:rPr lang="en-US" sz="2100" i="1" dirty="0" smtClean="0">
                <a:solidFill>
                  <a:srgbClr val="660066"/>
                </a:solidFill>
              </a:rPr>
              <a:t>True</a:t>
            </a:r>
            <a:r>
              <a:rPr lang="en-US" sz="2100" dirty="0" smtClean="0"/>
              <a:t> branch of </a:t>
            </a: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 </a:t>
            </a:r>
            <a:r>
              <a:rPr lang="en-US" sz="2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en-US" sz="2100" dirty="0" smtClean="0"/>
              <a:t> &amp; </a:t>
            </a: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 </a:t>
            </a:r>
            <a:r>
              <a:rPr lang="en-US" sz="2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6:</a:t>
            </a:r>
            <a:r>
              <a:rPr lang="en-US" sz="2100" dirty="0" smtClean="0"/>
              <a:t> </a:t>
            </a:r>
            <a:r>
              <a:rPr lang="en-US" sz="2100" i="1" dirty="0" smtClean="0">
                <a:solidFill>
                  <a:srgbClr val="9BBB59"/>
                </a:solidFill>
              </a:rPr>
              <a:t>c</a:t>
            </a:r>
            <a:r>
              <a:rPr lang="en-US" sz="2100" dirty="0" smtClean="0"/>
              <a:t> is the parent of </a:t>
            </a:r>
            <a:r>
              <a:rPr lang="en-US" sz="2100" i="1" dirty="0" smtClean="0">
                <a:solidFill>
                  <a:srgbClr val="9BBB59"/>
                </a:solidFill>
              </a:rPr>
              <a:t>b</a:t>
            </a:r>
          </a:p>
          <a:p>
            <a:pPr lvl="1"/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cover </a:t>
            </a:r>
            <a:r>
              <a:rPr lang="en-US" sz="2100" i="1" dirty="0">
                <a:solidFill>
                  <a:srgbClr val="660066"/>
                </a:solidFill>
              </a:rPr>
              <a:t>True</a:t>
            </a:r>
            <a:r>
              <a:rPr lang="en-US" sz="2100" dirty="0"/>
              <a:t> branch of </a:t>
            </a: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 </a:t>
            </a:r>
            <a:r>
              <a:rPr lang="en-US" sz="2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r>
              <a:rPr lang="en-US" sz="2100" dirty="0" smtClean="0"/>
              <a:t> </a:t>
            </a:r>
            <a:r>
              <a:rPr lang="en-US" sz="2100" dirty="0"/>
              <a:t>&amp; </a:t>
            </a: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 </a:t>
            </a:r>
            <a:r>
              <a:rPr lang="en-US" sz="2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8:</a:t>
            </a:r>
            <a:r>
              <a:rPr lang="en-US" sz="2100" dirty="0" smtClean="0"/>
              <a:t> </a:t>
            </a:r>
            <a:r>
              <a:rPr lang="en-US" sz="2100" i="1" dirty="0">
                <a:solidFill>
                  <a:srgbClr val="9BBB59"/>
                </a:solidFill>
              </a:rPr>
              <a:t>c</a:t>
            </a:r>
            <a:r>
              <a:rPr lang="en-US" sz="2100" dirty="0"/>
              <a:t> is the </a:t>
            </a:r>
            <a:r>
              <a:rPr lang="en-US" sz="2100" dirty="0" smtClean="0"/>
              <a:t>great grandparent </a:t>
            </a:r>
            <a:r>
              <a:rPr lang="en-US" sz="2100" dirty="0"/>
              <a:t>of </a:t>
            </a:r>
            <a:r>
              <a:rPr lang="en-US" sz="2100" i="1" dirty="0" err="1" smtClean="0">
                <a:solidFill>
                  <a:srgbClr val="9BBB59"/>
                </a:solidFill>
              </a:rPr>
              <a:t>elem</a:t>
            </a:r>
            <a:endParaRPr lang="en-US" sz="2100" i="1" dirty="0" smtClean="0">
              <a:solidFill>
                <a:srgbClr val="9BBB59"/>
              </a:solidFill>
            </a:endParaRPr>
          </a:p>
          <a:p>
            <a:r>
              <a:rPr lang="en-US" sz="2800" i="1" dirty="0" smtClean="0">
                <a:solidFill>
                  <a:srgbClr val="9BBB59"/>
                </a:solidFill>
              </a:rPr>
              <a:t>DOM Solver</a:t>
            </a:r>
            <a:r>
              <a:rPr lang="en-US" sz="2800" i="1" dirty="0" smtClean="0"/>
              <a:t> </a:t>
            </a:r>
            <a:r>
              <a:rPr lang="en-US" sz="2800" dirty="0" smtClean="0"/>
              <a:t>must infer </a:t>
            </a:r>
            <a:r>
              <a:rPr lang="en-US" sz="2800" i="1" dirty="0" smtClean="0"/>
              <a:t>Implicit Clues		</a:t>
            </a:r>
            <a:r>
              <a:rPr lang="en-US" sz="2400" i="1" dirty="0" smtClean="0">
                <a:solidFill>
                  <a:srgbClr val="660066"/>
                </a:solidFill>
              </a:rPr>
              <a:t>True</a:t>
            </a:r>
            <a:r>
              <a:rPr lang="en-US" sz="2400" i="1" dirty="0" smtClean="0"/>
              <a:t> branches</a:t>
            </a:r>
          </a:p>
          <a:p>
            <a:pPr lvl="1"/>
            <a:r>
              <a:rPr lang="en-US" sz="2200" dirty="0" smtClean="0"/>
              <a:t>parent of </a:t>
            </a:r>
            <a:r>
              <a:rPr lang="en-US" sz="2200" i="1" dirty="0" smtClean="0">
                <a:solidFill>
                  <a:schemeClr val="accent3"/>
                </a:solidFill>
              </a:rPr>
              <a:t>b</a:t>
            </a:r>
            <a:r>
              <a:rPr lang="en-US" sz="2200" b="1" i="1" dirty="0" smtClean="0">
                <a:solidFill>
                  <a:schemeClr val="accent3"/>
                </a:solidFill>
              </a:rPr>
              <a:t> </a:t>
            </a:r>
            <a:r>
              <a:rPr lang="en-US" sz="2200" dirty="0" smtClean="0"/>
              <a:t>is </a:t>
            </a:r>
            <a:r>
              <a:rPr lang="en-US" sz="2200" i="1" dirty="0" smtClean="0">
                <a:solidFill>
                  <a:schemeClr val="accent3"/>
                </a:solidFill>
              </a:rPr>
              <a:t>c</a:t>
            </a:r>
            <a:r>
              <a:rPr lang="en-US" sz="2200" dirty="0" smtClean="0"/>
              <a:t>, not </a:t>
            </a:r>
            <a:r>
              <a:rPr lang="en-US" sz="2200" i="1" dirty="0" smtClean="0">
                <a:solidFill>
                  <a:schemeClr val="accent3"/>
                </a:solidFill>
              </a:rPr>
              <a:t>d</a:t>
            </a:r>
            <a:r>
              <a:rPr lang="en-US" sz="2200" dirty="0" smtClean="0">
                <a:solidFill>
                  <a:schemeClr val="accent3"/>
                </a:solidFill>
              </a:rPr>
              <a:t>				</a:t>
            </a:r>
            <a:r>
              <a:rPr lang="en-US" sz="2200" strike="sngStrike" dirty="0" smtClean="0">
                <a:solidFill>
                  <a:srgbClr val="595959"/>
                </a:solidFill>
              </a:rPr>
              <a:t>Line 4</a:t>
            </a:r>
            <a:r>
              <a:rPr lang="en-US" sz="2200" dirty="0" smtClean="0">
                <a:solidFill>
                  <a:schemeClr val="accent3"/>
                </a:solidFill>
              </a:rPr>
              <a:t>  </a:t>
            </a:r>
            <a:r>
              <a:rPr lang="en-US" sz="2200" dirty="0" smtClean="0">
                <a:sym typeface="Wingdings"/>
              </a:rPr>
              <a:t></a:t>
            </a:r>
            <a:r>
              <a:rPr lang="en-US" sz="2200" dirty="0" smtClean="0">
                <a:solidFill>
                  <a:srgbClr val="404040"/>
                </a:solidFill>
              </a:rPr>
              <a:t> </a:t>
            </a:r>
            <a:r>
              <a:rPr lang="en-US" sz="2200" strike="sngStrik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Line 1</a:t>
            </a:r>
          </a:p>
          <a:p>
            <a:pPr lvl="1"/>
            <a:r>
              <a:rPr lang="en-US" sz="2200" i="1" dirty="0" smtClean="0">
                <a:solidFill>
                  <a:srgbClr val="9BBB59"/>
                </a:solidFill>
              </a:rPr>
              <a:t>d</a:t>
            </a:r>
            <a:r>
              <a:rPr lang="en-US" sz="2200" dirty="0" smtClean="0"/>
              <a:t> === </a:t>
            </a:r>
            <a:r>
              <a:rPr lang="en-US" sz="2200" i="1" dirty="0" err="1" smtClean="0">
                <a:solidFill>
                  <a:srgbClr val="9BBB59"/>
                </a:solidFill>
              </a:rPr>
              <a:t>b</a:t>
            </a:r>
            <a:r>
              <a:rPr lang="en-US" sz="2200" dirty="0" err="1" smtClean="0"/>
              <a:t>.lastElementChild</a:t>
            </a:r>
            <a:r>
              <a:rPr lang="en-US" sz="2200" dirty="0" smtClean="0"/>
              <a:t>				</a:t>
            </a:r>
            <a:r>
              <a:rPr lang="en-US" sz="2200" dirty="0" smtClean="0">
                <a:solidFill>
                  <a:srgbClr val="595959"/>
                </a:solidFill>
              </a:rPr>
              <a:t>Line 2</a:t>
            </a:r>
          </a:p>
          <a:p>
            <a:pPr lvl="1"/>
            <a:r>
              <a:rPr lang="en-US" sz="2200" i="1" dirty="0" smtClean="0">
                <a:solidFill>
                  <a:srgbClr val="9BBB59"/>
                </a:solidFill>
              </a:rPr>
              <a:t>d</a:t>
            </a:r>
            <a:r>
              <a:rPr lang="en-US" sz="2200" dirty="0" smtClean="0"/>
              <a:t> </a:t>
            </a:r>
            <a:r>
              <a:rPr lang="en-US" sz="2200" dirty="0"/>
              <a:t>=== </a:t>
            </a:r>
            <a:r>
              <a:rPr lang="en-US" sz="2200" i="1" dirty="0" err="1" smtClean="0">
                <a:solidFill>
                  <a:srgbClr val="9BBB59"/>
                </a:solidFill>
              </a:rPr>
              <a:t>elem</a:t>
            </a:r>
            <a:r>
              <a:rPr lang="en-US" sz="2200" dirty="0" err="1" smtClean="0"/>
              <a:t>.parentElement</a:t>
            </a:r>
            <a:r>
              <a:rPr lang="en-US" sz="2200" dirty="0" smtClean="0"/>
              <a:t>			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Line 3</a:t>
            </a:r>
          </a:p>
          <a:p>
            <a:pPr lvl="1"/>
            <a:r>
              <a:rPr lang="en-US" sz="2200" i="1" dirty="0" smtClean="0">
                <a:solidFill>
                  <a:srgbClr val="9BBB59"/>
                </a:solidFill>
              </a:rPr>
              <a:t>b</a:t>
            </a:r>
            <a:r>
              <a:rPr lang="en-US" sz="2200" dirty="0" smtClean="0"/>
              <a:t> is grandparent of </a:t>
            </a:r>
            <a:r>
              <a:rPr lang="en-US" sz="2200" i="1" dirty="0" err="1" smtClean="0">
                <a:solidFill>
                  <a:srgbClr val="9BBB59"/>
                </a:solidFill>
              </a:rPr>
              <a:t>elem</a:t>
            </a:r>
            <a:r>
              <a:rPr lang="en-US" sz="2200" dirty="0" smtClean="0">
                <a:solidFill>
                  <a:srgbClr val="9BBB59"/>
                </a:solidFill>
              </a:rPr>
              <a:t>				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Line 2-3</a:t>
            </a:r>
            <a:endParaRPr lang="en-US" sz="220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sz="2200" i="1" dirty="0" smtClean="0">
                <a:solidFill>
                  <a:srgbClr val="9BBB59"/>
                </a:solidFill>
              </a:rPr>
              <a:t>c</a:t>
            </a:r>
            <a:r>
              <a:rPr lang="en-US" sz="2200" dirty="0" smtClean="0">
                <a:solidFill>
                  <a:srgbClr val="404040"/>
                </a:solidFill>
              </a:rPr>
              <a:t> has exactly 3 children, </a:t>
            </a:r>
            <a:r>
              <a:rPr lang="en-US" sz="2200" i="1" dirty="0" smtClean="0">
                <a:solidFill>
                  <a:schemeClr val="accent3"/>
                </a:solidFill>
              </a:rPr>
              <a:t>b</a:t>
            </a:r>
            <a:r>
              <a:rPr lang="en-US" sz="2200" dirty="0" smtClean="0">
                <a:solidFill>
                  <a:srgbClr val="404040"/>
                </a:solidFill>
              </a:rPr>
              <a:t> in middle	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Line 5-8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404040"/>
              </a:solidFill>
            </a:endParaRPr>
          </a:p>
          <a:p>
            <a:pPr lvl="2"/>
            <a:endParaRPr lang="en-US" sz="2000" i="1" dirty="0" smtClean="0">
              <a:solidFill>
                <a:srgbClr val="262626"/>
              </a:solidFill>
            </a:endParaRPr>
          </a:p>
          <a:p>
            <a:pPr lvl="2"/>
            <a:endParaRPr lang="en-US" sz="2000" i="1" dirty="0" smtClean="0">
              <a:solidFill>
                <a:schemeClr val="accent3"/>
              </a:solidFill>
            </a:endParaRPr>
          </a:p>
          <a:p>
            <a:pPr lvl="1"/>
            <a:endParaRPr lang="en-US" sz="1900" i="1" dirty="0" smtClean="0">
              <a:solidFill>
                <a:schemeClr val="accent3"/>
              </a:solidFill>
            </a:endParaRPr>
          </a:p>
          <a:p>
            <a:pPr marL="514350" indent="-514350">
              <a:buFont typeface="+mj-lt"/>
              <a:buAutoNum type="arabicPeriod" startAt="5"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55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accent3"/>
                </a:solidFill>
              </a:rPr>
              <a:t>DOM Solver</a:t>
            </a:r>
            <a:r>
              <a:rPr lang="en-US" dirty="0" smtClean="0"/>
              <a:t>:</a:t>
            </a:r>
            <a:r>
              <a:rPr lang="en-US" i="1" dirty="0" smtClean="0">
                <a:solidFill>
                  <a:schemeClr val="accent3"/>
                </a:solidFill>
              </a:rPr>
              <a:t> </a:t>
            </a:r>
            <a:r>
              <a:rPr lang="en-US" dirty="0" smtClean="0"/>
              <a:t>Solved DOM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1" indent="0">
              <a:buNone/>
            </a:pPr>
            <a:endParaRPr lang="en-US" sz="2200" i="1" dirty="0" smtClean="0">
              <a:solidFill>
                <a:srgbClr val="9BBB59"/>
              </a:solidFill>
            </a:endParaRPr>
          </a:p>
          <a:p>
            <a:pPr marL="0" lvl="1" indent="0">
              <a:buNone/>
            </a:pPr>
            <a:endParaRPr lang="en-US" sz="2200" i="1" dirty="0">
              <a:solidFill>
                <a:srgbClr val="9BBB59"/>
              </a:solidFill>
            </a:endParaRPr>
          </a:p>
          <a:p>
            <a:pPr marL="0" lvl="1" indent="0">
              <a:buNone/>
            </a:pPr>
            <a:endParaRPr lang="en-US" sz="2200" i="1" dirty="0" smtClean="0">
              <a:solidFill>
                <a:srgbClr val="9BBB59"/>
              </a:solidFill>
            </a:endParaRPr>
          </a:p>
          <a:p>
            <a:pPr marL="0" lvl="1" indent="0">
              <a:buNone/>
            </a:pPr>
            <a:endParaRPr lang="en-US" sz="2200" i="1" dirty="0">
              <a:solidFill>
                <a:srgbClr val="9BBB59"/>
              </a:solidFill>
            </a:endParaRPr>
          </a:p>
          <a:p>
            <a:pPr marL="0" lvl="1" indent="0">
              <a:buNone/>
            </a:pPr>
            <a:endParaRPr lang="en-US" sz="1000" i="1" dirty="0" smtClean="0">
              <a:solidFill>
                <a:srgbClr val="9BBB59"/>
              </a:solidFill>
            </a:endParaRPr>
          </a:p>
          <a:p>
            <a:pPr marL="342900" lvl="1" indent="-342900">
              <a:buFont typeface="Arial"/>
              <a:buChar char="•"/>
            </a:pPr>
            <a:r>
              <a:rPr lang="en-US" sz="2200" i="1" dirty="0" smtClean="0">
                <a:solidFill>
                  <a:srgbClr val="9BBB59"/>
                </a:solidFill>
              </a:rPr>
              <a:t>c</a:t>
            </a:r>
            <a:r>
              <a:rPr lang="en-US" sz="2200" dirty="0" smtClean="0"/>
              <a:t> </a:t>
            </a:r>
            <a:r>
              <a:rPr lang="en-US" sz="2200" dirty="0"/>
              <a:t>is the parent of </a:t>
            </a:r>
            <a:r>
              <a:rPr lang="en-US" sz="2200" i="1" dirty="0" smtClean="0">
                <a:solidFill>
                  <a:srgbClr val="9BBB59"/>
                </a:solidFill>
              </a:rPr>
              <a:t>b</a:t>
            </a:r>
            <a:r>
              <a:rPr lang="en-US" sz="2200" b="1" dirty="0" smtClean="0">
                <a:solidFill>
                  <a:srgbClr val="9BBB59"/>
                </a:solidFill>
              </a:rPr>
              <a:t>			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Line 5 &amp; 6</a:t>
            </a:r>
            <a:endParaRPr lang="en-US" sz="2200" b="1" i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200" i="1" dirty="0" smtClean="0">
                <a:solidFill>
                  <a:schemeClr val="accent3"/>
                </a:solidFill>
              </a:rPr>
              <a:t>d</a:t>
            </a:r>
            <a:r>
              <a:rPr lang="en-US" sz="2200" b="1" i="1" dirty="0" smtClean="0">
                <a:solidFill>
                  <a:schemeClr val="accent3"/>
                </a:solidFill>
              </a:rPr>
              <a:t> </a:t>
            </a:r>
            <a:r>
              <a:rPr lang="en-US" sz="2200" dirty="0"/>
              <a:t>cannot be the parent of  </a:t>
            </a:r>
            <a:r>
              <a:rPr lang="en-US" sz="2200" i="1" dirty="0" smtClean="0">
                <a:solidFill>
                  <a:schemeClr val="accent3"/>
                </a:solidFill>
              </a:rPr>
              <a:t>b	</a:t>
            </a:r>
            <a:r>
              <a:rPr lang="en-US" sz="2200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Line 4</a:t>
            </a:r>
            <a:endParaRPr lang="en-US" sz="2200" i="1" strike="sngStrike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200" i="1" dirty="0">
                <a:solidFill>
                  <a:srgbClr val="9BBB59"/>
                </a:solidFill>
              </a:rPr>
              <a:t>d</a:t>
            </a:r>
            <a:r>
              <a:rPr lang="en-US" sz="2200" dirty="0"/>
              <a:t> === </a:t>
            </a:r>
            <a:r>
              <a:rPr lang="en-US" sz="2200" i="1" dirty="0" err="1">
                <a:solidFill>
                  <a:srgbClr val="9BBB59"/>
                </a:solidFill>
              </a:rPr>
              <a:t>b</a:t>
            </a:r>
            <a:r>
              <a:rPr lang="en-US" sz="2200" dirty="0" err="1"/>
              <a:t>.lastElementChild</a:t>
            </a:r>
            <a:r>
              <a:rPr lang="en-US" sz="2200" dirty="0"/>
              <a:t>		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Line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  <a:p>
            <a:r>
              <a:rPr lang="en-US" sz="2200" i="1" dirty="0">
                <a:solidFill>
                  <a:srgbClr val="9BBB59"/>
                </a:solidFill>
              </a:rPr>
              <a:t>d</a:t>
            </a:r>
            <a:r>
              <a:rPr lang="en-US" sz="2200" dirty="0"/>
              <a:t> === </a:t>
            </a:r>
            <a:r>
              <a:rPr lang="en-US" sz="2200" i="1" dirty="0" err="1">
                <a:solidFill>
                  <a:srgbClr val="9BBB59"/>
                </a:solidFill>
              </a:rPr>
              <a:t>elem</a:t>
            </a:r>
            <a:r>
              <a:rPr lang="en-US" sz="2200" dirty="0" err="1"/>
              <a:t>.parentElement</a:t>
            </a:r>
            <a:r>
              <a:rPr lang="en-US" sz="2200" dirty="0"/>
              <a:t>	</a:t>
            </a:r>
            <a:r>
              <a:rPr lang="en-US" sz="2200" dirty="0" smtClean="0">
                <a:solidFill>
                  <a:srgbClr val="404040"/>
                </a:solidFill>
              </a:rPr>
              <a:t>Line 3</a:t>
            </a:r>
          </a:p>
          <a:p>
            <a:r>
              <a:rPr lang="en-US" sz="2200" i="1" dirty="0" smtClean="0">
                <a:solidFill>
                  <a:schemeClr val="accent3"/>
                </a:solidFill>
              </a:rPr>
              <a:t>c</a:t>
            </a:r>
            <a:r>
              <a:rPr lang="en-US" sz="2200" dirty="0" smtClean="0">
                <a:solidFill>
                  <a:srgbClr val="404040"/>
                </a:solidFill>
              </a:rPr>
              <a:t> has exactly 3 children		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Line 5-8</a:t>
            </a:r>
          </a:p>
          <a:p>
            <a:r>
              <a:rPr lang="en-US" sz="2200" i="1" dirty="0" smtClean="0">
                <a:solidFill>
                  <a:schemeClr val="accent3"/>
                </a:solidFill>
              </a:rPr>
              <a:t>b</a:t>
            </a:r>
            <a:r>
              <a:rPr lang="en-US" sz="2200" dirty="0" smtClean="0"/>
              <a:t> is the middle child of </a:t>
            </a:r>
            <a:r>
              <a:rPr lang="en-US" sz="2200" i="1" dirty="0" smtClean="0">
                <a:solidFill>
                  <a:srgbClr val="9BBB59"/>
                </a:solidFill>
              </a:rPr>
              <a:t>c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Line 5-8</a:t>
            </a:r>
          </a:p>
          <a:p>
            <a:pPr lvl="1"/>
            <a:r>
              <a:rPr lang="en-US" sz="1800" i="1" dirty="0">
                <a:solidFill>
                  <a:schemeClr val="accent3"/>
                </a:solidFill>
              </a:rPr>
              <a:t>b</a:t>
            </a:r>
            <a:r>
              <a:rPr lang="en-US" sz="1800" dirty="0"/>
              <a:t> is grandparent of </a:t>
            </a:r>
            <a:r>
              <a:rPr lang="en-US" sz="1800" i="1" dirty="0" err="1">
                <a:solidFill>
                  <a:schemeClr val="accent3"/>
                </a:solidFill>
              </a:rPr>
              <a:t>elem</a:t>
            </a:r>
            <a:r>
              <a:rPr lang="en-US" sz="1800" i="1" dirty="0">
                <a:solidFill>
                  <a:schemeClr val="accent3"/>
                </a:solidFill>
              </a:rPr>
              <a:t>		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 2-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14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641607" y="1698031"/>
            <a:ext cx="3100827" cy="4538621"/>
            <a:chOff x="1491470" y="789472"/>
            <a:chExt cx="1274782" cy="1865874"/>
          </a:xfrm>
        </p:grpSpPr>
        <p:sp>
          <p:nvSpPr>
            <p:cNvPr id="7" name="Rounded Rectangle 6"/>
            <p:cNvSpPr/>
            <p:nvPr/>
          </p:nvSpPr>
          <p:spPr>
            <a:xfrm>
              <a:off x="1840591" y="2414146"/>
              <a:ext cx="563200" cy="241200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dirty="0" err="1" smtClean="0">
                  <a:solidFill>
                    <a:schemeClr val="tx1"/>
                  </a:solidFill>
                </a:rPr>
                <a:t>elem</a:t>
              </a:r>
              <a:endParaRPr lang="en-CA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0"/>
              <a:endCxn id="9" idx="2"/>
            </p:cNvCxnSpPr>
            <p:nvPr/>
          </p:nvCxnSpPr>
          <p:spPr>
            <a:xfrm flipH="1" flipV="1">
              <a:off x="1952684" y="2109136"/>
              <a:ext cx="169507" cy="305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1840591" y="1866960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CA" sz="3200" dirty="0" smtClean="0">
                  <a:solidFill>
                    <a:schemeClr val="tx1"/>
                  </a:solidFill>
                </a:rPr>
                <a:t>d</a:t>
              </a:r>
              <a:endParaRPr lang="en-CA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0"/>
              <a:endCxn id="11" idx="2"/>
            </p:cNvCxnSpPr>
            <p:nvPr/>
          </p:nvCxnSpPr>
          <p:spPr>
            <a:xfrm flipV="1">
              <a:off x="1952684" y="1569220"/>
              <a:ext cx="163284" cy="297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2003875" y="1327044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CA" sz="3200" dirty="0" smtClean="0">
                  <a:solidFill>
                    <a:schemeClr val="tx1"/>
                  </a:solidFill>
                </a:rPr>
                <a:t>b</a:t>
              </a:r>
              <a:endParaRPr lang="en-CA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0"/>
              <a:endCxn id="13" idx="2"/>
            </p:cNvCxnSpPr>
            <p:nvPr/>
          </p:nvCxnSpPr>
          <p:spPr>
            <a:xfrm flipV="1">
              <a:off x="2115968" y="1031648"/>
              <a:ext cx="1564" cy="2953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2005439" y="789472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CA" sz="3200" dirty="0" smtClean="0">
                  <a:solidFill>
                    <a:schemeClr val="tx1"/>
                  </a:solidFill>
                </a:rPr>
                <a:t>c</a:t>
              </a:r>
              <a:endParaRPr lang="en-CA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6" idx="0"/>
              <a:endCxn id="13" idx="2"/>
            </p:cNvCxnSpPr>
            <p:nvPr/>
          </p:nvCxnSpPr>
          <p:spPr>
            <a:xfrm flipV="1">
              <a:off x="1603563" y="1031648"/>
              <a:ext cx="513969" cy="296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20" idx="0"/>
              <a:endCxn id="13" idx="2"/>
            </p:cNvCxnSpPr>
            <p:nvPr/>
          </p:nvCxnSpPr>
          <p:spPr>
            <a:xfrm flipH="1" flipV="1">
              <a:off x="2117532" y="1031648"/>
              <a:ext cx="482724" cy="296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5"/>
            <p:cNvSpPr/>
            <p:nvPr/>
          </p:nvSpPr>
          <p:spPr>
            <a:xfrm>
              <a:off x="1491470" y="1327658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32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22570" y="1121969"/>
              <a:ext cx="164585" cy="20244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3200" dirty="0" smtClean="0"/>
                <a:t>0</a:t>
              </a:r>
              <a:endParaRPr lang="en-CA" sz="3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57221" y="1119407"/>
              <a:ext cx="164585" cy="20244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3200" dirty="0" smtClean="0"/>
                <a:t>1</a:t>
              </a:r>
              <a:endParaRPr lang="en-CA" sz="3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50707" y="1120163"/>
              <a:ext cx="164585" cy="20244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3200" dirty="0" smtClean="0"/>
                <a:t>-2</a:t>
              </a:r>
              <a:endParaRPr lang="en-CA" sz="32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488163" y="1327658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32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408181" y="1122527"/>
              <a:ext cx="164585" cy="20244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3200" dirty="0" smtClean="0"/>
                <a:t>2</a:t>
              </a:r>
              <a:endParaRPr lang="en-CA" sz="3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601667" y="1123283"/>
              <a:ext cx="164585" cy="20244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3200" dirty="0" smtClean="0"/>
                <a:t>-1</a:t>
              </a:r>
              <a:endParaRPr lang="en-CA" sz="32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46867" y="1417638"/>
            <a:ext cx="4110622" cy="161582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87313" indent="-87313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Arrows point up to the parent.</a:t>
            </a:r>
          </a:p>
          <a:p>
            <a:pPr marL="87313" indent="-87313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Numbers are child positions:</a:t>
            </a:r>
            <a:br>
              <a:rPr lang="en-US" sz="2000" dirty="0" smtClean="0"/>
            </a:br>
            <a:r>
              <a:rPr lang="en-US" sz="2000" dirty="0" smtClean="0"/>
              <a:t>0 </a:t>
            </a:r>
            <a:r>
              <a:rPr lang="en-US" sz="2000" dirty="0"/>
              <a:t>is the first </a:t>
            </a:r>
            <a:r>
              <a:rPr lang="en-US" sz="2000" dirty="0" smtClean="0"/>
              <a:t>child, 1 is second child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-1 is the last child,</a:t>
            </a:r>
          </a:p>
          <a:p>
            <a:pPr>
              <a:spcAft>
                <a:spcPts val="300"/>
              </a:spcAft>
            </a:pPr>
            <a:r>
              <a:rPr lang="en-US" sz="2000" dirty="0"/>
              <a:t> </a:t>
            </a:r>
            <a:r>
              <a:rPr lang="en-US" sz="2000" dirty="0" smtClean="0"/>
              <a:t>-2 is the second last child.</a:t>
            </a:r>
          </a:p>
        </p:txBody>
      </p:sp>
    </p:spTree>
    <p:extLst>
      <p:ext uri="{BB962C8B-B14F-4D97-AF65-F5344CB8AC3E}">
        <p14:creationId xmlns:p14="http://schemas.microsoft.com/office/powerpoint/2010/main" val="4097657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Dynamic Backward Slice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Proxy to intercept download, instrument JS.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Generic</a:t>
            </a:r>
            <a:r>
              <a:rPr lang="en-US" dirty="0"/>
              <a:t> </a:t>
            </a:r>
            <a:r>
              <a:rPr lang="en-US" dirty="0" smtClean="0"/>
              <a:t>and Browser Independent.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Instrumented JS gives slice &amp; DOM constraints.</a:t>
            </a:r>
          </a:p>
          <a:p>
            <a:pPr marL="571500" indent="-514350">
              <a:buFont typeface="+mj-lt"/>
              <a:buAutoNum type="arabicPeriod"/>
            </a:pPr>
            <a:r>
              <a:rPr lang="en-US" i="1" dirty="0" smtClean="0">
                <a:solidFill>
                  <a:schemeClr val="accent3"/>
                </a:solidFill>
              </a:rPr>
              <a:t>DOM Solver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Extend general purpose SMT solver (</a:t>
            </a:r>
            <a:r>
              <a:rPr lang="en-US" dirty="0" smtClean="0">
                <a:solidFill>
                  <a:srgbClr val="660066"/>
                </a:solidFill>
              </a:rPr>
              <a:t>CVC</a:t>
            </a:r>
            <a:r>
              <a:rPr lang="en-US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Boolean Functions, Integer Functions and Quantifiers to model 2D tree structure of DOM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84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</a:t>
            </a:r>
            <a:r>
              <a:rPr lang="en-US" i="1" dirty="0" smtClean="0">
                <a:solidFill>
                  <a:schemeClr val="accent3"/>
                </a:solidFill>
              </a:rPr>
              <a:t>DOM Solver</a:t>
            </a:r>
            <a:r>
              <a:rPr lang="en-US" dirty="0" smtClean="0"/>
              <a:t> &amp; </a:t>
            </a:r>
            <a:r>
              <a:rPr lang="en-US" dirty="0" smtClean="0">
                <a:solidFill>
                  <a:srgbClr val="660066"/>
                </a:solidFill>
              </a:rPr>
              <a:t>CVC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98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accent1">
                    <a:alpha val="40000"/>
                  </a:schemeClr>
                </a:solidFill>
              </a:rPr>
              <a:t> function </a:t>
            </a:r>
            <a:r>
              <a:rPr lang="en-US" sz="2800" dirty="0" err="1" smtClean="0">
                <a:solidFill>
                  <a:schemeClr val="accent1">
                    <a:alpha val="40000"/>
                  </a:schemeClr>
                </a:solidFill>
              </a:rPr>
              <a:t>checkRows</a:t>
            </a:r>
            <a:r>
              <a:rPr lang="en-US" sz="2800" dirty="0" smtClean="0">
                <a:solidFill>
                  <a:schemeClr val="accent1">
                    <a:alpha val="40000"/>
                  </a:schemeClr>
                </a:solidFill>
              </a:rPr>
              <a:t>()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1">
                    <a:alpha val="4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1">
                    <a:alpha val="40000"/>
                  </a:schemeClr>
                </a:solidFill>
              </a:rPr>
              <a:t> var field = </a:t>
            </a:r>
            <a:r>
              <a:rPr lang="en-US" sz="2800" dirty="0" err="1" smtClean="0">
                <a:solidFill>
                  <a:schemeClr val="accent1">
                    <a:alpha val="40000"/>
                  </a:schemeClr>
                </a:solidFill>
              </a:rPr>
              <a:t>getElementById</a:t>
            </a:r>
            <a:r>
              <a:rPr lang="en-US" sz="2800" dirty="0" smtClean="0">
                <a:solidFill>
                  <a:schemeClr val="accent1">
                    <a:alpha val="40000"/>
                  </a:schemeClr>
                </a:solidFill>
              </a:rPr>
              <a:t>(“field”);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1">
                    <a:alpha val="4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1">
                    <a:alpha val="40000"/>
                  </a:schemeClr>
                </a:solidFill>
              </a:rPr>
              <a:t> var </a:t>
            </a:r>
            <a:r>
              <a:rPr lang="en-US" sz="2800" dirty="0" err="1" smtClean="0">
                <a:solidFill>
                  <a:schemeClr val="accent1">
                    <a:alpha val="40000"/>
                  </a:schemeClr>
                </a:solidFill>
              </a:rPr>
              <a:t>i</a:t>
            </a:r>
            <a:r>
              <a:rPr lang="en-US" sz="2800" dirty="0" smtClean="0">
                <a:solidFill>
                  <a:schemeClr val="accent1">
                    <a:alpha val="40000"/>
                  </a:schemeClr>
                </a:solidFill>
              </a:rPr>
              <a:t>, row;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1">
                    <a:alpha val="4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1">
                    <a:alpha val="40000"/>
                  </a:schemeClr>
                </a:solidFill>
              </a:rPr>
              <a:t> for (</a:t>
            </a:r>
            <a:r>
              <a:rPr lang="en-US" sz="2800" dirty="0" err="1" smtClean="0">
                <a:solidFill>
                  <a:schemeClr val="accent1">
                    <a:alpha val="40000"/>
                  </a:schemeClr>
                </a:solidFill>
              </a:rPr>
              <a:t>i</a:t>
            </a:r>
            <a:r>
              <a:rPr lang="en-US" sz="2800" dirty="0" smtClean="0">
                <a:solidFill>
                  <a:schemeClr val="accent1">
                    <a:alpha val="40000"/>
                  </a:schemeClr>
                </a:solidFill>
              </a:rPr>
              <a:t>=</a:t>
            </a:r>
            <a:r>
              <a:rPr lang="en-US" sz="2800" dirty="0" err="1" smtClean="0">
                <a:solidFill>
                  <a:schemeClr val="accent1">
                    <a:alpha val="40000"/>
                  </a:schemeClr>
                </a:solidFill>
              </a:rPr>
              <a:t>field.children.length</a:t>
            </a:r>
            <a:r>
              <a:rPr lang="en-US" sz="2800" dirty="0" smtClean="0">
                <a:solidFill>
                  <a:schemeClr val="accent1">
                    <a:alpha val="40000"/>
                  </a:schemeClr>
                </a:solidFill>
              </a:rPr>
              <a:t>; </a:t>
            </a:r>
            <a:r>
              <a:rPr lang="en-US" sz="2800" dirty="0" err="1" smtClean="0">
                <a:solidFill>
                  <a:schemeClr val="accent1">
                    <a:alpha val="40000"/>
                  </a:schemeClr>
                </a:solidFill>
              </a:rPr>
              <a:t>i</a:t>
            </a:r>
            <a:r>
              <a:rPr lang="en-US" sz="2800" dirty="0" smtClean="0">
                <a:solidFill>
                  <a:schemeClr val="accent1">
                    <a:alpha val="40000"/>
                  </a:schemeClr>
                </a:solidFill>
              </a:rPr>
              <a:t>--;)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1">
                    <a:alpha val="4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1">
                    <a:alpha val="40000"/>
                  </a:schemeClr>
                </a:solidFill>
              </a:rPr>
              <a:t>   row = </a:t>
            </a:r>
            <a:r>
              <a:rPr lang="en-US" sz="2800" dirty="0" err="1" smtClean="0">
                <a:solidFill>
                  <a:schemeClr val="accent1">
                    <a:alpha val="40000"/>
                  </a:schemeClr>
                </a:solidFill>
              </a:rPr>
              <a:t>getElementById</a:t>
            </a:r>
            <a:r>
              <a:rPr lang="en-US" sz="2800" dirty="0" smtClean="0">
                <a:solidFill>
                  <a:schemeClr val="accent1">
                    <a:alpha val="40000"/>
                  </a:schemeClr>
                </a:solidFill>
              </a:rPr>
              <a:t>(“row”+</a:t>
            </a:r>
            <a:r>
              <a:rPr lang="en-US" sz="2800" dirty="0" err="1" smtClean="0">
                <a:solidFill>
                  <a:schemeClr val="accent1">
                    <a:alpha val="40000"/>
                  </a:schemeClr>
                </a:solidFill>
              </a:rPr>
              <a:t>i</a:t>
            </a:r>
            <a:r>
              <a:rPr lang="en-US" sz="2800" dirty="0" smtClean="0">
                <a:solidFill>
                  <a:schemeClr val="accent1">
                    <a:alpha val="40000"/>
                  </a:schemeClr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smtClean="0">
                <a:solidFill>
                  <a:srgbClr val="0000FF"/>
                </a:solidFill>
              </a:rPr>
              <a:t> if </a:t>
            </a:r>
            <a:r>
              <a:rPr lang="en-US" sz="2800" dirty="0" smtClean="0"/>
              <a:t>(</a:t>
            </a:r>
            <a:r>
              <a:rPr lang="en-US" sz="2800" dirty="0" err="1" smtClean="0"/>
              <a:t>row.children.length</a:t>
            </a:r>
            <a:r>
              <a:rPr lang="en-US" sz="2800" dirty="0" smtClean="0"/>
              <a:t> === 10)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dirty="0" smtClean="0">
                <a:solidFill>
                  <a:schemeClr val="accent1">
                    <a:alpha val="40000"/>
                  </a:schemeClr>
                </a:solidFill>
              </a:rPr>
              <a:t>  ++score;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1">
                    <a:alpha val="4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1">
                    <a:alpha val="40000"/>
                  </a:schemeClr>
                </a:solidFill>
              </a:rPr>
              <a:t>     // … row filled, update score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accent1">
                    <a:alpha val="40000"/>
                  </a:schemeClr>
                </a:solidFill>
              </a:rPr>
              <a:t>}}}</a:t>
            </a:r>
            <a:endParaRPr lang="en-US" sz="2800" dirty="0">
              <a:solidFill>
                <a:schemeClr val="accent1">
                  <a:alpha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02716" y="1407128"/>
            <a:ext cx="2348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Element with ID </a:t>
            </a:r>
            <a:r>
              <a:rPr lang="en-US" sz="2400" dirty="0" smtClean="0">
                <a:solidFill>
                  <a:srgbClr val="FF0000"/>
                </a:solidFill>
              </a:rPr>
              <a:t>“field”       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Line 2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00806" y="3444622"/>
            <a:ext cx="23484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ID nomenclature </a:t>
            </a:r>
            <a:r>
              <a:rPr lang="en-US" sz="2400" dirty="0" smtClean="0">
                <a:solidFill>
                  <a:srgbClr val="FF0000"/>
                </a:solidFill>
              </a:rPr>
              <a:t>“row0”</a:t>
            </a:r>
            <a:r>
              <a:rPr lang="en-US" sz="2400" dirty="0" smtClean="0"/>
              <a:t>,</a:t>
            </a:r>
            <a:r>
              <a:rPr lang="en-US" sz="2400" dirty="0" smtClean="0">
                <a:solidFill>
                  <a:srgbClr val="FF0000"/>
                </a:solidFill>
              </a:rPr>
              <a:t> “row1”</a:t>
            </a:r>
          </a:p>
          <a:p>
            <a:r>
              <a:rPr lang="en-US" dirty="0" smtClean="0">
                <a:solidFill>
                  <a:srgbClr val="262626"/>
                </a:solidFill>
              </a:rPr>
              <a:t>Line 5</a:t>
            </a:r>
            <a:endParaRPr lang="en-US" dirty="0">
              <a:solidFill>
                <a:srgbClr val="26262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02716" y="2461662"/>
            <a:ext cx="2348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field </a:t>
            </a:r>
            <a:r>
              <a:rPr lang="en-US" sz="2400" dirty="0" smtClean="0"/>
              <a:t>has 1+ children    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Line 4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00806" y="4738794"/>
            <a:ext cx="2348464" cy="830997"/>
          </a:xfrm>
          <a:prstGeom prst="rect">
            <a:avLst/>
          </a:prstGeom>
          <a:noFill/>
          <a:ln w="38100"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row </a:t>
            </a:r>
            <a:r>
              <a:rPr lang="en-US" sz="2400" i="1" dirty="0" smtClean="0">
                <a:solidFill>
                  <a:srgbClr val="000000"/>
                </a:solidFill>
              </a:rPr>
              <a:t>has </a:t>
            </a:r>
            <a:r>
              <a:rPr lang="en-US" sz="2400" i="1" dirty="0" smtClean="0">
                <a:solidFill>
                  <a:srgbClr val="660066"/>
                </a:solidFill>
              </a:rPr>
              <a:t>10</a:t>
            </a:r>
            <a:r>
              <a:rPr lang="en-US" sz="2400" dirty="0" smtClean="0">
                <a:solidFill>
                  <a:srgbClr val="660066"/>
                </a:solidFill>
              </a:rPr>
              <a:t> </a:t>
            </a:r>
            <a:r>
              <a:rPr lang="en-US" sz="2400" dirty="0" smtClean="0"/>
              <a:t>children      </a:t>
            </a:r>
            <a:r>
              <a:rPr lang="en-US" dirty="0" smtClean="0">
                <a:solidFill>
                  <a:srgbClr val="262626"/>
                </a:solidFill>
              </a:rPr>
              <a:t>Line 6</a:t>
            </a:r>
            <a:endParaRPr lang="en-US" dirty="0">
              <a:solidFill>
                <a:srgbClr val="26262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8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Encode </a:t>
            </a:r>
            <a:r>
              <a:rPr lang="en-US" sz="3600" i="1" dirty="0" smtClean="0">
                <a:solidFill>
                  <a:schemeClr val="accent3"/>
                </a:solidFill>
              </a:rPr>
              <a:t>DOM</a:t>
            </a:r>
            <a:r>
              <a:rPr lang="en-US" sz="3600" dirty="0" smtClean="0"/>
              <a:t> Constraints into </a:t>
            </a:r>
            <a:r>
              <a:rPr lang="en-US" sz="3600" dirty="0" smtClean="0">
                <a:solidFill>
                  <a:srgbClr val="660066"/>
                </a:solidFill>
              </a:rPr>
              <a:t>CVC</a:t>
            </a:r>
            <a:r>
              <a:rPr lang="en-US" sz="3600" dirty="0" smtClean="0"/>
              <a:t> Asserts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Asserts are specific to execution path </a:t>
            </a:r>
            <a:br>
              <a:rPr lang="en-US" dirty="0" smtClean="0"/>
            </a:br>
            <a:r>
              <a:rPr lang="en-US" dirty="0" smtClean="0"/>
              <a:t>e.g. </a:t>
            </a:r>
            <a:r>
              <a:rPr lang="en-US" i="1" dirty="0" smtClean="0">
                <a:solidFill>
                  <a:srgbClr val="660066"/>
                </a:solidFill>
              </a:rPr>
              <a:t>True</a:t>
            </a:r>
            <a:r>
              <a:rPr lang="en-US" dirty="0" smtClean="0"/>
              <a:t> branch of </a:t>
            </a:r>
            <a:r>
              <a:rPr lang="en-US" dirty="0" smtClean="0">
                <a:solidFill>
                  <a:srgbClr val="0000FF"/>
                </a:solidFill>
              </a:rPr>
              <a:t>if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@ Line 6</a:t>
            </a:r>
            <a:endParaRPr lang="en-US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141" y="2730370"/>
            <a:ext cx="9144000" cy="336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100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 General </a:t>
            </a:r>
            <a:r>
              <a:rPr lang="en-US" i="1" dirty="0" smtClean="0">
                <a:solidFill>
                  <a:schemeClr val="accent3"/>
                </a:solidFill>
              </a:rPr>
              <a:t>DOM</a:t>
            </a:r>
            <a:r>
              <a:rPr lang="en-US" dirty="0" smtClean="0"/>
              <a:t> </a:t>
            </a:r>
            <a:r>
              <a:rPr lang="en-US" dirty="0"/>
              <a:t>P</a:t>
            </a:r>
            <a:r>
              <a:rPr lang="en-US" dirty="0" smtClean="0"/>
              <a:t>olicies </a:t>
            </a:r>
            <a:br>
              <a:rPr lang="en-US" dirty="0" smtClean="0"/>
            </a:br>
            <a:r>
              <a:rPr lang="en-US" dirty="0" smtClean="0"/>
              <a:t>into </a:t>
            </a:r>
            <a:r>
              <a:rPr lang="en-US" dirty="0" smtClean="0">
                <a:solidFill>
                  <a:srgbClr val="660066"/>
                </a:solidFill>
              </a:rPr>
              <a:t>CVC</a:t>
            </a:r>
            <a:r>
              <a:rPr lang="en-US" dirty="0" smtClean="0"/>
              <a:t> Functions &amp; Quantifiers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ASSERT</a:t>
            </a:r>
            <a:r>
              <a:rPr lang="en-US" sz="3000" dirty="0">
                <a:solidFill>
                  <a:srgbClr val="595959"/>
                </a:solidFill>
              </a:rPr>
              <a:t> </a:t>
            </a:r>
            <a:r>
              <a:rPr lang="en-US" sz="3000" dirty="0" err="1"/>
              <a:t>childrenLength</a:t>
            </a:r>
            <a:r>
              <a:rPr lang="en-US" sz="3000" dirty="0"/>
              <a:t>(</a:t>
            </a:r>
            <a:r>
              <a:rPr lang="en-US" sz="3000" dirty="0" smtClean="0"/>
              <a:t>row0) </a:t>
            </a:r>
            <a:r>
              <a:rPr lang="en-US" sz="3000" dirty="0"/>
              <a:t>= 10</a:t>
            </a:r>
            <a:r>
              <a:rPr lang="en-US" sz="3000" dirty="0" smtClean="0"/>
              <a:t>;		</a:t>
            </a:r>
            <a:r>
              <a:rPr lang="en-US" sz="2200" dirty="0" smtClean="0"/>
              <a:t>CVC assert</a:t>
            </a:r>
            <a:r>
              <a:rPr lang="en-US" sz="3000" dirty="0" smtClean="0"/>
              <a:t>	</a:t>
            </a:r>
          </a:p>
          <a:p>
            <a:r>
              <a:rPr lang="en-US" sz="3000" dirty="0" err="1" smtClean="0"/>
              <a:t>childrenLength</a:t>
            </a:r>
            <a:r>
              <a:rPr lang="en-US" sz="3000" dirty="0" smtClean="0"/>
              <a:t>: (Node) -&gt; 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</a:t>
            </a:r>
            <a:r>
              <a:rPr lang="en-US" sz="3000" dirty="0" smtClean="0"/>
              <a:t>;				</a:t>
            </a:r>
            <a:r>
              <a:rPr lang="en-US" sz="2200" dirty="0" smtClean="0"/>
              <a:t>CVC function</a:t>
            </a:r>
            <a:endParaRPr lang="en-US" sz="2200" dirty="0"/>
          </a:p>
          <a:p>
            <a:pPr marL="0" indent="0">
              <a:buNone/>
            </a:pPr>
            <a:endParaRPr lang="en-US" sz="1900" dirty="0" smtClean="0"/>
          </a:p>
          <a:p>
            <a:r>
              <a:rPr lang="en-US" dirty="0" smtClean="0"/>
              <a:t>To support </a:t>
            </a:r>
            <a:r>
              <a:rPr lang="en-US" dirty="0" err="1" smtClean="0"/>
              <a:t>childrenLength</a:t>
            </a:r>
            <a:r>
              <a:rPr lang="en-US" dirty="0" smtClean="0"/>
              <a:t>(), we have to further </a:t>
            </a:r>
            <a:r>
              <a:rPr lang="en-US" dirty="0" smtClean="0">
                <a:solidFill>
                  <a:srgbClr val="660066"/>
                </a:solidFill>
              </a:rPr>
              <a:t>quantify</a:t>
            </a:r>
          </a:p>
          <a:p>
            <a:pPr lvl="1"/>
            <a:r>
              <a:rPr lang="en-US" sz="2400" dirty="0" smtClean="0"/>
              <a:t>Parent</a:t>
            </a:r>
            <a:r>
              <a:rPr lang="en-US" sz="2400" dirty="0"/>
              <a:t>-child </a:t>
            </a:r>
            <a:r>
              <a:rPr lang="en-US" sz="2400" dirty="0" smtClean="0"/>
              <a:t>Relationship</a:t>
            </a:r>
            <a:endParaRPr lang="en-US" sz="2400" dirty="0"/>
          </a:p>
          <a:p>
            <a:pPr lvl="1"/>
            <a:r>
              <a:rPr lang="en-US" sz="2400" dirty="0" smtClean="0"/>
              <a:t>Ordering of children that share the same parent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1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Motivation: Why </a:t>
            </a:r>
            <a:r>
              <a:rPr lang="en-US" dirty="0" smtClean="0">
                <a:solidFill>
                  <a:srgbClr val="0000FF"/>
                </a:solidFill>
              </a:rPr>
              <a:t>H</a:t>
            </a:r>
            <a:r>
              <a:rPr lang="en-US" dirty="0" smtClean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CC66"/>
                </a:solidFill>
              </a:rPr>
              <a:t>M</a:t>
            </a:r>
            <a:r>
              <a:rPr lang="en-US" dirty="0" smtClean="0">
                <a:solidFill>
                  <a:srgbClr val="00FF00"/>
                </a:solidFill>
              </a:rPr>
              <a:t>L</a:t>
            </a:r>
            <a:r>
              <a:rPr lang="en-US" dirty="0" smtClean="0"/>
              <a:t> for testing 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dirty="0" smtClean="0"/>
              <a:t>Web Applications are increasingly prevalent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Testing Web apps remains challenging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Lots of JS code are written to handle UI/DOM</a:t>
            </a:r>
          </a:p>
          <a:p>
            <a:pPr lvl="1"/>
            <a:r>
              <a:rPr lang="en-US" sz="1600" dirty="0" smtClean="0"/>
              <a:t>Document Object Model, W3C standard for handling *ML documents e.g. HTML/XML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Need to generate </a:t>
            </a:r>
            <a:r>
              <a:rPr lang="en-US" dirty="0">
                <a:solidFill>
                  <a:srgbClr val="0000FF"/>
                </a:solidFill>
              </a:rPr>
              <a:t>H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>
                <a:solidFill>
                  <a:srgbClr val="FFCC66"/>
                </a:solidFill>
              </a:rPr>
              <a:t>M</a:t>
            </a:r>
            <a:r>
              <a:rPr lang="en-US" dirty="0">
                <a:solidFill>
                  <a:srgbClr val="00FF00"/>
                </a:solidFill>
              </a:rPr>
              <a:t>L</a:t>
            </a:r>
            <a:r>
              <a:rPr lang="en-US" dirty="0" smtClean="0"/>
              <a:t> during testing to satisfy DOM operations, keep execution alive. </a:t>
            </a:r>
            <a:endParaRPr lang="en-US" sz="3000" dirty="0" smtClean="0"/>
          </a:p>
          <a:p>
            <a:pPr lvl="1"/>
            <a:r>
              <a:rPr lang="en-US" sz="1600" dirty="0" smtClean="0"/>
              <a:t>Executing different parts of JS code requires different yet precise structures of the DOM.</a:t>
            </a:r>
          </a:p>
          <a:p>
            <a:pPr lvl="1"/>
            <a:r>
              <a:rPr lang="en-US" sz="1600" dirty="0" smtClean="0"/>
              <a:t>1 DOM operation not satisfied can eventually halt entire execution.</a:t>
            </a:r>
          </a:p>
          <a:p>
            <a:pPr lvl="1"/>
            <a:r>
              <a:rPr lang="en-US" sz="1600" dirty="0"/>
              <a:t>Majority of bugs in JavaScript Web apps are DOM </a:t>
            </a:r>
            <a:r>
              <a:rPr lang="en-US" sz="1600" dirty="0" smtClean="0"/>
              <a:t>related.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142" y="5759450"/>
            <a:ext cx="1765300" cy="53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5759450"/>
            <a:ext cx="2628900" cy="469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2505" y="5759450"/>
            <a:ext cx="2222500" cy="54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411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Quantifying </a:t>
            </a:r>
            <a:r>
              <a:rPr lang="en-US" sz="4000" dirty="0" smtClean="0">
                <a:solidFill>
                  <a:srgbClr val="660066"/>
                </a:solidFill>
              </a:rPr>
              <a:t>Parent-Child</a:t>
            </a:r>
            <a:r>
              <a:rPr lang="en-US" sz="4000" dirty="0" smtClean="0"/>
              <a:t> Relationship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19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3" y="1553210"/>
            <a:ext cx="9512300" cy="1200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319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20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6160"/>
            <a:ext cx="9144000" cy="6226222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Quantifying </a:t>
            </a:r>
            <a:r>
              <a:rPr lang="en-US" sz="4000" dirty="0" smtClean="0">
                <a:solidFill>
                  <a:srgbClr val="660066"/>
                </a:solidFill>
              </a:rPr>
              <a:t>Order of Children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4694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childrenLength</a:t>
            </a:r>
            <a:r>
              <a:rPr lang="en-US" dirty="0" smtClean="0"/>
              <a:t>: (Node) -&gt; INT;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21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1377"/>
            <a:ext cx="9144000" cy="495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591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H</a:t>
            </a:r>
            <a:r>
              <a:rPr lang="en-US" dirty="0" smtClean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CC66"/>
                </a:solidFill>
              </a:rPr>
              <a:t>M</a:t>
            </a:r>
            <a:r>
              <a:rPr lang="en-US" dirty="0" smtClean="0">
                <a:solidFill>
                  <a:srgbClr val="00FF00"/>
                </a:solidFill>
              </a:rPr>
              <a:t>L</a:t>
            </a:r>
            <a:r>
              <a:rPr lang="en-US" dirty="0" smtClean="0"/>
              <a:t> Generated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46205"/>
          <a:stretch/>
        </p:blipFill>
        <p:spPr>
          <a:xfrm>
            <a:off x="0" y="1531042"/>
            <a:ext cx="9144000" cy="2979479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4641261"/>
            <a:ext cx="8229600" cy="1484902"/>
          </a:xfrm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chemeClr val="accent3"/>
                </a:solidFill>
              </a:rPr>
              <a:t>row0</a:t>
            </a:r>
            <a:r>
              <a:rPr lang="en-US" dirty="0" smtClean="0"/>
              <a:t> is not a child of </a:t>
            </a:r>
            <a:r>
              <a:rPr lang="en-US" i="1" dirty="0" smtClean="0">
                <a:solidFill>
                  <a:srgbClr val="9BBB59"/>
                </a:solidFill>
              </a:rPr>
              <a:t>field</a:t>
            </a:r>
            <a:r>
              <a:rPr lang="en-US" dirty="0" smtClean="0">
                <a:solidFill>
                  <a:srgbClr val="000000"/>
                </a:solidFill>
              </a:rPr>
              <a:t>: not in constraints.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&lt;span&gt; is default tag type.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746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</a:t>
            </a:r>
            <a:br>
              <a:rPr lang="en-US" dirty="0" smtClean="0"/>
            </a:br>
            <a:r>
              <a:rPr lang="en-US" sz="2200" dirty="0"/>
              <a:t>U</a:t>
            </a:r>
            <a:r>
              <a:rPr lang="en-US" sz="2200" dirty="0" smtClean="0"/>
              <a:t>tilizing Open Technologies and Industry Standards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Dynamic Backward Slice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Proxy: </a:t>
            </a:r>
            <a:r>
              <a:rPr lang="en-US" dirty="0" err="1" smtClean="0"/>
              <a:t>WebScarab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Instrumentation: Google Closure Compiler API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Selenium </a:t>
            </a:r>
            <a:r>
              <a:rPr lang="en-US" dirty="0" err="1" smtClean="0"/>
              <a:t>WebDriver</a:t>
            </a:r>
            <a:r>
              <a:rPr lang="en-US" dirty="0" smtClean="0"/>
              <a:t> to interact with browser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DOM constraints: self-developed JS API</a:t>
            </a:r>
          </a:p>
          <a:p>
            <a:pPr marL="571500" indent="-514350">
              <a:buFont typeface="+mj-lt"/>
              <a:buAutoNum type="arabicPeriod"/>
            </a:pPr>
            <a:r>
              <a:rPr lang="en-US" i="1" dirty="0" smtClean="0">
                <a:solidFill>
                  <a:schemeClr val="accent3"/>
                </a:solidFill>
              </a:rPr>
              <a:t>DOM Solver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SMT solver (</a:t>
            </a:r>
            <a:r>
              <a:rPr lang="en-US" dirty="0" smtClean="0">
                <a:solidFill>
                  <a:srgbClr val="660066"/>
                </a:solidFill>
              </a:rPr>
              <a:t>CVC</a:t>
            </a:r>
            <a:r>
              <a:rPr lang="en-US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W3C DOM API to generate </a:t>
            </a:r>
            <a:r>
              <a:rPr lang="en-US" dirty="0">
                <a:solidFill>
                  <a:srgbClr val="0000FF"/>
                </a:solidFill>
              </a:rPr>
              <a:t>H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>
                <a:solidFill>
                  <a:srgbClr val="FFCC66"/>
                </a:solidFill>
              </a:rPr>
              <a:t>M</a:t>
            </a:r>
            <a:r>
              <a:rPr lang="en-US" dirty="0">
                <a:solidFill>
                  <a:srgbClr val="00FF00"/>
                </a:solidFill>
              </a:rPr>
              <a:t>L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23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34" y="5136487"/>
            <a:ext cx="1657623" cy="13039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7429" y="1655900"/>
            <a:ext cx="1111522" cy="10059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1390" y="1773448"/>
            <a:ext cx="888379" cy="88837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1561" y="4290034"/>
            <a:ext cx="2920086" cy="71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5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Coverage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Compare Approaches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i="1" dirty="0" smtClean="0"/>
              <a:t>Without </a:t>
            </a:r>
            <a:r>
              <a:rPr lang="en-US" i="1" dirty="0" smtClean="0"/>
              <a:t>HTML - </a:t>
            </a:r>
            <a:r>
              <a:rPr lang="en-US" i="1" dirty="0" err="1" smtClean="0"/>
              <a:t>jalangi</a:t>
            </a:r>
            <a:endParaRPr lang="en-US" i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i="1" dirty="0" smtClean="0"/>
              <a:t>Existing </a:t>
            </a:r>
            <a:r>
              <a:rPr lang="en-US" i="1" dirty="0" smtClean="0"/>
              <a:t>HTML - </a:t>
            </a:r>
            <a:r>
              <a:rPr lang="en-US" i="1" dirty="0" err="1" smtClean="0"/>
              <a:t>jalangi</a:t>
            </a:r>
            <a:endParaRPr lang="en-US" i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i="1" dirty="0" err="1" smtClean="0">
                <a:solidFill>
                  <a:schemeClr val="accent3"/>
                </a:solidFill>
              </a:rPr>
              <a:t>ConcolicDOM</a:t>
            </a:r>
            <a:r>
              <a:rPr lang="en-US" i="1" dirty="0" smtClean="0">
                <a:solidFill>
                  <a:schemeClr val="accent3"/>
                </a:solidFill>
              </a:rPr>
              <a:t> - </a:t>
            </a:r>
            <a:r>
              <a:rPr lang="en-US" i="1" dirty="0" err="1" smtClean="0">
                <a:solidFill>
                  <a:schemeClr val="accent3"/>
                </a:solidFill>
              </a:rPr>
              <a:t>jalangi</a:t>
            </a:r>
            <a:endParaRPr lang="en-US" i="1" dirty="0">
              <a:solidFill>
                <a:schemeClr val="accent3"/>
              </a:solidFill>
            </a:endParaRPr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by Measuring Coverage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Statement Coverage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Branch Coverage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Path Coverage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068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Compare Coverage: </a:t>
            </a:r>
            <a:r>
              <a:rPr lang="en-US" dirty="0" err="1" smtClean="0"/>
              <a:t>DOMtris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98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function</a:t>
            </a:r>
            <a:r>
              <a:rPr lang="en-US" sz="2800" dirty="0" smtClean="0"/>
              <a:t> </a:t>
            </a:r>
            <a:r>
              <a:rPr lang="en-US" sz="2800" dirty="0" err="1" smtClean="0"/>
              <a:t>checkRows</a:t>
            </a:r>
            <a:r>
              <a:rPr lang="en-US" sz="2800" dirty="0" smtClean="0"/>
              <a:t>()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 var </a:t>
            </a:r>
            <a:r>
              <a:rPr lang="en-US" sz="2800" dirty="0" smtClean="0"/>
              <a:t>field = </a:t>
            </a:r>
            <a:r>
              <a:rPr lang="en-US" sz="2800" dirty="0" err="1" smtClean="0"/>
              <a:t>getElementById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“field”</a:t>
            </a:r>
            <a:r>
              <a:rPr lang="en-US" sz="2800" dirty="0" smtClean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var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, row;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for</a:t>
            </a:r>
            <a:r>
              <a:rPr lang="en-US" sz="2800" dirty="0" smtClean="0"/>
              <a:t> (</a:t>
            </a:r>
            <a:r>
              <a:rPr lang="en-US" sz="2800" dirty="0" err="1" smtClean="0"/>
              <a:t>i</a:t>
            </a:r>
            <a:r>
              <a:rPr lang="en-US" sz="2800" dirty="0" smtClean="0"/>
              <a:t>=</a:t>
            </a:r>
            <a:r>
              <a:rPr lang="en-US" sz="2800" dirty="0" err="1" smtClean="0"/>
              <a:t>field.children.length</a:t>
            </a:r>
            <a:r>
              <a:rPr lang="en-US" sz="2800" dirty="0" smtClean="0"/>
              <a:t>; </a:t>
            </a:r>
            <a:r>
              <a:rPr lang="en-US" sz="2800" dirty="0" err="1" smtClean="0"/>
              <a:t>i</a:t>
            </a:r>
            <a:r>
              <a:rPr lang="en-US" sz="2800" dirty="0" smtClean="0"/>
              <a:t>--;)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 row = </a:t>
            </a:r>
            <a:r>
              <a:rPr lang="en-US" sz="2800" dirty="0" err="1" smtClean="0"/>
              <a:t>getElementById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“row”</a:t>
            </a:r>
            <a:r>
              <a:rPr lang="en-US" sz="2800" dirty="0" smtClean="0"/>
              <a:t>+</a:t>
            </a:r>
            <a:r>
              <a:rPr lang="en-US" sz="2800" dirty="0" err="1" smtClean="0"/>
              <a:t>i</a:t>
            </a:r>
            <a:r>
              <a:rPr lang="en-US" sz="2800" dirty="0" smtClean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smtClean="0">
                <a:solidFill>
                  <a:srgbClr val="0000FF"/>
                </a:solidFill>
              </a:rPr>
              <a:t> if </a:t>
            </a:r>
            <a:r>
              <a:rPr lang="en-US" sz="2800" dirty="0" smtClean="0"/>
              <a:t>(</a:t>
            </a:r>
            <a:r>
              <a:rPr lang="en-US" sz="2800" dirty="0" err="1" smtClean="0"/>
              <a:t>row.children.length</a:t>
            </a:r>
            <a:r>
              <a:rPr lang="en-US" sz="2800" dirty="0" smtClean="0"/>
              <a:t> === 10)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   ++score;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smtClean="0">
                <a:solidFill>
                  <a:srgbClr val="660066"/>
                </a:solidFill>
              </a:rPr>
              <a:t>   // … row filled, update score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}}}</a:t>
            </a:r>
            <a:endParaRPr lang="en-US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83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Statement Coverage: </a:t>
            </a:r>
            <a:r>
              <a:rPr lang="en-US" dirty="0" smtClean="0">
                <a:solidFill>
                  <a:srgbClr val="0000FF"/>
                </a:solidFill>
              </a:rPr>
              <a:t>6</a:t>
            </a:r>
            <a:r>
              <a:rPr lang="en-US" dirty="0" smtClean="0">
                <a:solidFill>
                  <a:srgbClr val="000000"/>
                </a:solidFill>
              </a:rPr>
              <a:t> lines (2-7)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98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function</a:t>
            </a:r>
            <a:r>
              <a:rPr lang="en-US" sz="2800" dirty="0" smtClean="0"/>
              <a:t> </a:t>
            </a:r>
            <a:r>
              <a:rPr lang="en-US" sz="2800" dirty="0" err="1" smtClean="0"/>
              <a:t>checkRows</a:t>
            </a:r>
            <a:r>
              <a:rPr lang="en-US" sz="2800" dirty="0" smtClean="0"/>
              <a:t>()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 var </a:t>
            </a:r>
            <a:r>
              <a:rPr lang="en-US" sz="2800" dirty="0" smtClean="0"/>
              <a:t>field = </a:t>
            </a:r>
            <a:r>
              <a:rPr lang="en-US" sz="2800" dirty="0" err="1" smtClean="0"/>
              <a:t>getElementById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“field”</a:t>
            </a:r>
            <a:r>
              <a:rPr lang="en-US" sz="2800" dirty="0" smtClean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var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, row;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for</a:t>
            </a:r>
            <a:r>
              <a:rPr lang="en-US" sz="2800" dirty="0" smtClean="0"/>
              <a:t> (</a:t>
            </a:r>
            <a:r>
              <a:rPr lang="en-US" sz="2800" dirty="0" err="1" smtClean="0"/>
              <a:t>i</a:t>
            </a:r>
            <a:r>
              <a:rPr lang="en-US" sz="2800" dirty="0" smtClean="0"/>
              <a:t>=</a:t>
            </a:r>
            <a:r>
              <a:rPr lang="en-US" sz="2800" dirty="0" err="1" smtClean="0"/>
              <a:t>field.children.length</a:t>
            </a:r>
            <a:r>
              <a:rPr lang="en-US" sz="2800" dirty="0" smtClean="0"/>
              <a:t>; </a:t>
            </a:r>
            <a:r>
              <a:rPr lang="en-US" sz="2800" dirty="0" err="1" smtClean="0"/>
              <a:t>i</a:t>
            </a:r>
            <a:r>
              <a:rPr lang="en-US" sz="2800" dirty="0" smtClean="0"/>
              <a:t>--;)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 row = </a:t>
            </a:r>
            <a:r>
              <a:rPr lang="en-US" sz="2800" dirty="0" err="1" smtClean="0"/>
              <a:t>getElementById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“row”</a:t>
            </a:r>
            <a:r>
              <a:rPr lang="en-US" sz="2800" dirty="0" smtClean="0"/>
              <a:t>+</a:t>
            </a:r>
            <a:r>
              <a:rPr lang="en-US" sz="2800" dirty="0" err="1" smtClean="0"/>
              <a:t>i</a:t>
            </a:r>
            <a:r>
              <a:rPr lang="en-US" sz="2800" dirty="0" smtClean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smtClean="0">
                <a:solidFill>
                  <a:srgbClr val="0000FF"/>
                </a:solidFill>
              </a:rPr>
              <a:t> if </a:t>
            </a:r>
            <a:r>
              <a:rPr lang="en-US" sz="2800" dirty="0" smtClean="0"/>
              <a:t>(</a:t>
            </a:r>
            <a:r>
              <a:rPr lang="en-US" sz="2800" dirty="0" err="1" smtClean="0"/>
              <a:t>row.children.length</a:t>
            </a:r>
            <a:r>
              <a:rPr lang="en-US" sz="2800" dirty="0" smtClean="0"/>
              <a:t> === 10)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   ++score;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smtClean="0">
                <a:solidFill>
                  <a:srgbClr val="660066"/>
                </a:solidFill>
              </a:rPr>
              <a:t>   // … row filled, update score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}}}</a:t>
            </a:r>
            <a:endParaRPr lang="en-US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26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8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Branch Coverage: </a:t>
            </a:r>
            <a:r>
              <a:rPr lang="en-US" dirty="0" smtClean="0">
                <a:solidFill>
                  <a:srgbClr val="0000FF"/>
                </a:solidFill>
              </a:rPr>
              <a:t>2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>
                <a:solidFill>
                  <a:srgbClr val="0000FF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98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function</a:t>
            </a:r>
            <a:r>
              <a:rPr lang="en-US" sz="2800" dirty="0" smtClean="0"/>
              <a:t> </a:t>
            </a:r>
            <a:r>
              <a:rPr lang="en-US" sz="2800" dirty="0" err="1" smtClean="0"/>
              <a:t>checkRows</a:t>
            </a:r>
            <a:r>
              <a:rPr lang="en-US" sz="2800" dirty="0" smtClean="0"/>
              <a:t>()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 var </a:t>
            </a:r>
            <a:r>
              <a:rPr lang="en-US" sz="2800" dirty="0" smtClean="0"/>
              <a:t>field = </a:t>
            </a:r>
            <a:r>
              <a:rPr lang="en-US" sz="2800" dirty="0" err="1" smtClean="0"/>
              <a:t>getElementById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“field”</a:t>
            </a:r>
            <a:r>
              <a:rPr lang="en-US" sz="2800" dirty="0" smtClean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var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, row;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for</a:t>
            </a:r>
            <a:r>
              <a:rPr lang="en-US" sz="2800" dirty="0" smtClean="0"/>
              <a:t> (</a:t>
            </a:r>
            <a:r>
              <a:rPr lang="en-US" sz="2800" dirty="0" err="1" smtClean="0"/>
              <a:t>i</a:t>
            </a:r>
            <a:r>
              <a:rPr lang="en-US" sz="2800" dirty="0" smtClean="0"/>
              <a:t>=</a:t>
            </a:r>
            <a:r>
              <a:rPr lang="en-US" sz="2800" dirty="0" err="1" smtClean="0"/>
              <a:t>field.children.length</a:t>
            </a:r>
            <a:r>
              <a:rPr lang="en-US" sz="2800" dirty="0" smtClean="0"/>
              <a:t>; </a:t>
            </a:r>
            <a:r>
              <a:rPr lang="en-US" sz="2800" dirty="0" err="1" smtClean="0"/>
              <a:t>i</a:t>
            </a:r>
            <a:r>
              <a:rPr lang="en-US" sz="2800" dirty="0" smtClean="0"/>
              <a:t>--;)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 row = </a:t>
            </a:r>
            <a:r>
              <a:rPr lang="en-US" sz="2800" dirty="0" err="1" smtClean="0"/>
              <a:t>getElementById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“row”</a:t>
            </a:r>
            <a:r>
              <a:rPr lang="en-US" sz="2800" dirty="0" smtClean="0"/>
              <a:t>+</a:t>
            </a:r>
            <a:r>
              <a:rPr lang="en-US" sz="2800" dirty="0" err="1" smtClean="0"/>
              <a:t>i</a:t>
            </a:r>
            <a:r>
              <a:rPr lang="en-US" sz="2800" dirty="0" smtClean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smtClean="0">
                <a:solidFill>
                  <a:srgbClr val="0000FF"/>
                </a:solidFill>
              </a:rPr>
              <a:t> if </a:t>
            </a:r>
            <a:r>
              <a:rPr lang="en-US" sz="2800" dirty="0" smtClean="0"/>
              <a:t>(</a:t>
            </a:r>
            <a:r>
              <a:rPr lang="en-US" sz="2800" dirty="0" err="1" smtClean="0"/>
              <a:t>row.children.length</a:t>
            </a:r>
            <a:r>
              <a:rPr lang="en-US" sz="2800" dirty="0" smtClean="0"/>
              <a:t> === 10)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   ++score;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smtClean="0">
                <a:solidFill>
                  <a:srgbClr val="660066"/>
                </a:solidFill>
              </a:rPr>
              <a:t>   // … row filled, update score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}}}</a:t>
            </a:r>
            <a:endParaRPr lang="en-US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27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302716" y="4004974"/>
            <a:ext cx="23484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if</a:t>
            </a:r>
            <a:r>
              <a:rPr lang="en-US" sz="2400" dirty="0" smtClean="0"/>
              <a:t> statement </a:t>
            </a:r>
            <a:r>
              <a:rPr lang="en-US" dirty="0" smtClean="0">
                <a:solidFill>
                  <a:srgbClr val="262626"/>
                </a:solidFill>
              </a:rPr>
              <a:t>Line 6</a:t>
            </a:r>
          </a:p>
          <a:p>
            <a:r>
              <a:rPr lang="en-US" sz="2400" i="1" dirty="0" smtClean="0">
                <a:solidFill>
                  <a:srgbClr val="660066"/>
                </a:solidFill>
              </a:rPr>
              <a:t>True</a:t>
            </a:r>
            <a:r>
              <a:rPr lang="en-US" sz="2400" dirty="0" smtClean="0">
                <a:solidFill>
                  <a:srgbClr val="000000"/>
                </a:solidFill>
              </a:rPr>
              <a:t> &amp; </a:t>
            </a:r>
            <a:r>
              <a:rPr lang="en-US" sz="2400" i="1" dirty="0" smtClean="0">
                <a:solidFill>
                  <a:srgbClr val="660066"/>
                </a:solidFill>
              </a:rPr>
              <a:t>False</a:t>
            </a:r>
            <a:endParaRPr lang="en-US" sz="2400" dirty="0" smtClean="0"/>
          </a:p>
          <a:p>
            <a:endParaRPr lang="en-US" i="1" dirty="0">
              <a:solidFill>
                <a:srgbClr val="660066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02716" y="2461662"/>
            <a:ext cx="234846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for</a:t>
            </a:r>
            <a:r>
              <a:rPr lang="en-US" sz="2400" dirty="0" smtClean="0">
                <a:solidFill>
                  <a:srgbClr val="000000"/>
                </a:solidFill>
              </a:rPr>
              <a:t> loop</a:t>
            </a:r>
            <a:r>
              <a:rPr lang="en-US" sz="2400" dirty="0" smtClean="0">
                <a:solidFill>
                  <a:srgbClr val="0000FF"/>
                </a:solidFill>
              </a:rPr>
              <a:t>       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Line 4</a:t>
            </a:r>
          </a:p>
          <a:p>
            <a:r>
              <a:rPr lang="en-US" sz="2400" i="1" dirty="0" smtClean="0">
                <a:solidFill>
                  <a:srgbClr val="660066"/>
                </a:solidFill>
              </a:rPr>
              <a:t>Stay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&amp; </a:t>
            </a:r>
            <a:r>
              <a:rPr lang="en-US" sz="2400" i="1" dirty="0" smtClean="0">
                <a:solidFill>
                  <a:srgbClr val="660066"/>
                </a:solidFill>
              </a:rPr>
              <a:t>Break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branches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54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Coverage: </a:t>
            </a:r>
            <a:r>
              <a:rPr lang="en-US" dirty="0">
                <a:solidFill>
                  <a:srgbClr val="0000FF"/>
                </a:solidFill>
              </a:rPr>
              <a:t>41</a:t>
            </a:r>
            <a:r>
              <a:rPr lang="en-US" dirty="0">
                <a:solidFill>
                  <a:srgbClr val="000000"/>
                </a:solidFill>
              </a:rPr>
              <a:t> 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>
                <a:solidFill>
                  <a:schemeClr val="accent3"/>
                </a:solidFill>
              </a:rPr>
              <a:t>field</a:t>
            </a:r>
            <a:r>
              <a:rPr lang="en-US" dirty="0" smtClean="0"/>
              <a:t> has </a:t>
            </a:r>
            <a:r>
              <a:rPr lang="en-US" i="1" dirty="0" smtClean="0">
                <a:solidFill>
                  <a:schemeClr val="accent3"/>
                </a:solidFill>
              </a:rPr>
              <a:t>20</a:t>
            </a:r>
            <a:r>
              <a:rPr lang="en-US" dirty="0" smtClean="0"/>
              <a:t> children rows in original HTML</a:t>
            </a:r>
          </a:p>
          <a:p>
            <a:r>
              <a:rPr lang="en-US" dirty="0" smtClean="0"/>
              <a:t>Set # of rows for counting the # of paths:</a:t>
            </a:r>
            <a:br>
              <a:rPr lang="en-US" dirty="0" smtClean="0"/>
            </a:br>
            <a:r>
              <a:rPr lang="en-US" dirty="0" smtClean="0"/>
              <a:t>[</a:t>
            </a:r>
            <a:r>
              <a:rPr lang="en-US" i="1" dirty="0" smtClean="0">
                <a:solidFill>
                  <a:srgbClr val="9BBB59"/>
                </a:solidFill>
              </a:rPr>
              <a:t>20</a:t>
            </a:r>
            <a:r>
              <a:rPr lang="en-US" dirty="0" smtClean="0"/>
              <a:t> (</a:t>
            </a:r>
            <a:r>
              <a:rPr lang="en-US" i="1" dirty="0" smtClean="0">
                <a:solidFill>
                  <a:srgbClr val="660066"/>
                </a:solidFill>
              </a:rPr>
              <a:t>Stay</a:t>
            </a:r>
            <a:r>
              <a:rPr lang="en-US" dirty="0" smtClean="0"/>
              <a:t> </a:t>
            </a:r>
            <a:r>
              <a:rPr lang="en-US" dirty="0"/>
              <a:t>branch in </a:t>
            </a:r>
            <a:r>
              <a:rPr lang="en-US" dirty="0">
                <a:solidFill>
                  <a:srgbClr val="0000FF"/>
                </a:solidFill>
              </a:rPr>
              <a:t>for</a:t>
            </a:r>
            <a:r>
              <a:rPr lang="en-US" dirty="0"/>
              <a:t> loop) </a:t>
            </a:r>
            <a:br>
              <a:rPr lang="en-US" dirty="0"/>
            </a:br>
            <a:r>
              <a:rPr lang="en-US" dirty="0" smtClean="0"/>
              <a:t>* </a:t>
            </a:r>
            <a:r>
              <a:rPr lang="en-US" dirty="0"/>
              <a:t>2 </a:t>
            </a:r>
            <a:r>
              <a:rPr lang="en-US" dirty="0" smtClean="0"/>
              <a:t>(</a:t>
            </a:r>
            <a:r>
              <a:rPr lang="en-US" i="1" dirty="0" smtClean="0">
                <a:solidFill>
                  <a:srgbClr val="660066"/>
                </a:solidFill>
              </a:rPr>
              <a:t>True</a:t>
            </a:r>
            <a:r>
              <a:rPr lang="en-US" dirty="0" smtClean="0"/>
              <a:t> and</a:t>
            </a:r>
            <a:r>
              <a:rPr lang="en-US" dirty="0"/>
              <a:t> </a:t>
            </a:r>
            <a:r>
              <a:rPr lang="en-US" i="1" dirty="0" smtClean="0">
                <a:solidFill>
                  <a:srgbClr val="660066"/>
                </a:solidFill>
              </a:rPr>
              <a:t>False</a:t>
            </a:r>
            <a:r>
              <a:rPr lang="en-US" dirty="0" smtClean="0"/>
              <a:t> </a:t>
            </a:r>
            <a:r>
              <a:rPr lang="en-US" dirty="0"/>
              <a:t>branches in </a:t>
            </a:r>
            <a:r>
              <a:rPr lang="en-US" dirty="0">
                <a:solidFill>
                  <a:srgbClr val="0000FF"/>
                </a:solidFill>
              </a:rPr>
              <a:t>if</a:t>
            </a:r>
            <a:r>
              <a:rPr lang="en-US" dirty="0"/>
              <a:t> statement) </a:t>
            </a:r>
            <a:r>
              <a:rPr lang="en-US" dirty="0" smtClean="0"/>
              <a:t>]</a:t>
            </a:r>
            <a:br>
              <a:rPr lang="en-US" dirty="0" smtClean="0"/>
            </a:br>
            <a:r>
              <a:rPr lang="en-US" dirty="0" smtClean="0"/>
              <a:t>+ </a:t>
            </a:r>
            <a:r>
              <a:rPr lang="en-US" dirty="0"/>
              <a:t>1 </a:t>
            </a:r>
            <a:r>
              <a:rPr lang="en-US" dirty="0" smtClean="0"/>
              <a:t>(</a:t>
            </a:r>
            <a:r>
              <a:rPr lang="en-US" i="1" dirty="0" smtClean="0">
                <a:solidFill>
                  <a:srgbClr val="660066"/>
                </a:solidFill>
              </a:rPr>
              <a:t>Break</a:t>
            </a:r>
            <a:r>
              <a:rPr lang="en-US" dirty="0" smtClean="0"/>
              <a:t> branch of </a:t>
            </a:r>
            <a:r>
              <a:rPr lang="en-US" dirty="0" smtClean="0">
                <a:solidFill>
                  <a:srgbClr val="0000FF"/>
                </a:solidFill>
              </a:rPr>
              <a:t>for</a:t>
            </a:r>
            <a:r>
              <a:rPr lang="en-US" dirty="0" smtClean="0"/>
              <a:t> loop)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8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DOM Dependency Example: </a:t>
            </a:r>
            <a:r>
              <a:rPr lang="en-US" dirty="0" err="1" smtClean="0"/>
              <a:t>DOMtris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 descr="domtri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463" y="1533360"/>
            <a:ext cx="4635070" cy="4828198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48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i="1" dirty="0" smtClean="0"/>
              <a:t>Without HTML</a:t>
            </a:r>
            <a:r>
              <a:rPr lang="en-US" dirty="0" smtClean="0"/>
              <a:t>: blank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&lt;body&gt;</a:t>
            </a:r>
          </a:p>
          <a:p>
            <a:pPr marL="0" indent="0">
              <a:buNone/>
            </a:pPr>
            <a:r>
              <a:rPr lang="en-US" dirty="0" smtClean="0"/>
              <a:t>&lt;/body&gt;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72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 </a:t>
            </a:r>
            <a:r>
              <a:rPr lang="en-US" i="1" dirty="0" smtClean="0"/>
              <a:t>Existing HTML</a:t>
            </a:r>
            <a:r>
              <a:rPr lang="en-US" dirty="0" smtClean="0"/>
              <a:t>: Original Webpage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accent3"/>
                </a:solidFill>
              </a:rPr>
              <a:t>field</a:t>
            </a:r>
            <a:r>
              <a:rPr lang="en-US" i="1" dirty="0" smtClean="0"/>
              <a:t> has 20 rows.</a:t>
            </a:r>
          </a:p>
          <a:p>
            <a:r>
              <a:rPr lang="en-US" i="1" dirty="0" smtClean="0"/>
              <a:t>All rows have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zero</a:t>
            </a:r>
            <a:r>
              <a:rPr lang="en-US" i="1" dirty="0" smtClean="0"/>
              <a:t> </a:t>
            </a:r>
            <a:br>
              <a:rPr lang="en-US" i="1" dirty="0" smtClean="0"/>
            </a:br>
            <a:r>
              <a:rPr lang="en-US" i="1" dirty="0" smtClean="0"/>
              <a:t>children.</a:t>
            </a:r>
            <a:endParaRPr lang="en-US" i="1" dirty="0"/>
          </a:p>
          <a:p>
            <a:pPr marL="514350" indent="-514350">
              <a:buFont typeface="+mj-lt"/>
              <a:buAutoNum type="arabicPeriod"/>
            </a:pP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 descr="domtri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296" y="1528152"/>
            <a:ext cx="4635070" cy="482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148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 </a:t>
            </a:r>
            <a:r>
              <a:rPr lang="en-US" i="1" dirty="0" err="1" smtClean="0">
                <a:solidFill>
                  <a:schemeClr val="accent3"/>
                </a:solidFill>
              </a:rPr>
              <a:t>ConcolicDOM</a:t>
            </a:r>
            <a:r>
              <a:rPr lang="en-US" dirty="0" smtClean="0"/>
              <a:t>: generated </a:t>
            </a:r>
            <a:r>
              <a:rPr lang="en-US" dirty="0" smtClean="0">
                <a:solidFill>
                  <a:srgbClr val="0000FF"/>
                </a:solidFill>
              </a:rPr>
              <a:t>H</a:t>
            </a:r>
            <a:r>
              <a:rPr lang="en-US" dirty="0" smtClean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CC66"/>
                </a:solidFill>
              </a:rPr>
              <a:t>M</a:t>
            </a:r>
            <a:r>
              <a:rPr lang="en-US" dirty="0" smtClean="0">
                <a:solidFill>
                  <a:srgbClr val="00FF00"/>
                </a:solidFill>
              </a:rPr>
              <a:t>L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31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46205"/>
          <a:stretch/>
        </p:blipFill>
        <p:spPr>
          <a:xfrm>
            <a:off x="0" y="1531042"/>
            <a:ext cx="9144000" cy="2979479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4641261"/>
            <a:ext cx="8229600" cy="148490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Element with ID </a:t>
            </a:r>
            <a:r>
              <a:rPr lang="en-US" dirty="0" smtClean="0">
                <a:solidFill>
                  <a:srgbClr val="FF0000"/>
                </a:solidFill>
              </a:rPr>
              <a:t>“field”</a:t>
            </a:r>
            <a:r>
              <a:rPr lang="en-US" dirty="0" smtClean="0"/>
              <a:t>, has 1+ children.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Nomenclature</a:t>
            </a:r>
            <a:r>
              <a:rPr lang="en-US" i="1" dirty="0" smtClean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“row0”</a:t>
            </a:r>
            <a:r>
              <a:rPr lang="en-US" dirty="0" smtClean="0"/>
              <a:t>,</a:t>
            </a:r>
            <a:r>
              <a:rPr lang="en-US" i="1" dirty="0" smtClean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“row1”</a:t>
            </a:r>
            <a:r>
              <a:rPr lang="en-US" dirty="0" smtClean="0"/>
              <a:t>; 10 children.</a:t>
            </a:r>
          </a:p>
          <a:p>
            <a:r>
              <a:rPr lang="en-US" i="1" dirty="0" smtClean="0">
                <a:solidFill>
                  <a:schemeClr val="accent3"/>
                </a:solidFill>
              </a:rPr>
              <a:t>row0</a:t>
            </a:r>
            <a:r>
              <a:rPr lang="en-US" dirty="0" smtClean="0"/>
              <a:t> is not a child of </a:t>
            </a:r>
            <a:r>
              <a:rPr lang="en-US" i="1" dirty="0" smtClean="0">
                <a:solidFill>
                  <a:srgbClr val="9BBB59"/>
                </a:solidFill>
              </a:rPr>
              <a:t>field</a:t>
            </a:r>
            <a:r>
              <a:rPr lang="en-US" dirty="0" smtClean="0">
                <a:solidFill>
                  <a:srgbClr val="000000"/>
                </a:solidFill>
              </a:rPr>
              <a:t>: not in constraints.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391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Coverage</a:t>
            </a:r>
            <a:r>
              <a:rPr lang="en-US" dirty="0"/>
              <a:t> </a:t>
            </a:r>
            <a:r>
              <a:rPr lang="en-US" dirty="0" smtClean="0"/>
              <a:t>Summary: </a:t>
            </a:r>
            <a:r>
              <a:rPr lang="en-US" dirty="0" err="1" smtClean="0"/>
              <a:t>DOMtris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 smtClean="0"/>
              <a:t>Without HTML</a:t>
            </a:r>
            <a:r>
              <a:rPr lang="en-US" dirty="0" smtClean="0"/>
              <a:t> has low coverage</a:t>
            </a:r>
          </a:p>
          <a:p>
            <a:pPr lvl="1"/>
            <a:r>
              <a:rPr lang="en-US" sz="2000" dirty="0" smtClean="0"/>
              <a:t>1/6 (16%) statements; 0/4 (0%) branches; 0/41 (0%) paths</a:t>
            </a:r>
          </a:p>
          <a:p>
            <a:pPr lvl="1"/>
            <a:r>
              <a:rPr lang="en-US" sz="2000" dirty="0" smtClean="0"/>
              <a:t>1st statement of code is already a DOM operation: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line 2</a:t>
            </a:r>
            <a:r>
              <a:rPr lang="en-US" sz="2000" dirty="0" smtClean="0"/>
              <a:t>, </a:t>
            </a:r>
            <a:r>
              <a:rPr lang="en-US" sz="2000" dirty="0" err="1" smtClean="0"/>
              <a:t>getElementById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FF0000"/>
                </a:solidFill>
              </a:rPr>
              <a:t>“field”</a:t>
            </a:r>
            <a:r>
              <a:rPr lang="en-US" sz="2000" dirty="0" smtClean="0"/>
              <a:t>)</a:t>
            </a:r>
          </a:p>
          <a:p>
            <a:r>
              <a:rPr lang="en-US" i="1" dirty="0" smtClean="0"/>
              <a:t>Existing HTML </a:t>
            </a:r>
            <a:r>
              <a:rPr lang="en-US" dirty="0" smtClean="0"/>
              <a:t>has high </a:t>
            </a:r>
            <a:r>
              <a:rPr lang="en-US" dirty="0" err="1" smtClean="0"/>
              <a:t>stmt</a:t>
            </a:r>
            <a:r>
              <a:rPr lang="en-US" dirty="0" smtClean="0"/>
              <a:t>/branch coverage.</a:t>
            </a:r>
          </a:p>
          <a:p>
            <a:pPr lvl="1"/>
            <a:r>
              <a:rPr lang="en-US" sz="2000" dirty="0" smtClean="0"/>
              <a:t>5/6 (83%) statements; </a:t>
            </a:r>
            <a:r>
              <a:rPr lang="en-US" sz="2000" dirty="0"/>
              <a:t>3/4 (75%</a:t>
            </a:r>
            <a:r>
              <a:rPr lang="en-US" sz="2000" dirty="0" smtClean="0"/>
              <a:t>) branches; 1/41 (2.44%) paths</a:t>
            </a:r>
          </a:p>
          <a:p>
            <a:r>
              <a:rPr lang="en-US" i="1" dirty="0" err="1" smtClean="0">
                <a:solidFill>
                  <a:schemeClr val="accent3"/>
                </a:solidFill>
              </a:rPr>
              <a:t>ConcolicDOM</a:t>
            </a:r>
            <a:r>
              <a:rPr lang="en-US" dirty="0" smtClean="0"/>
              <a:t> achieved 100% </a:t>
            </a:r>
            <a:r>
              <a:rPr lang="en-US" dirty="0" smtClean="0"/>
              <a:t>coverage.</a:t>
            </a:r>
            <a:endParaRPr lang="en-US" dirty="0" smtClean="0"/>
          </a:p>
          <a:p>
            <a:pPr lvl="1"/>
            <a:r>
              <a:rPr lang="en-US" sz="2000" dirty="0" smtClean="0"/>
              <a:t>6/6 statements; 4/4 branches; 41/41 paths.</a:t>
            </a:r>
          </a:p>
          <a:p>
            <a:pPr lvl="1"/>
            <a:r>
              <a:rPr lang="en-US" sz="2000" dirty="0" smtClean="0"/>
              <a:t>Both conditions contain only DOM operations.</a:t>
            </a:r>
          </a:p>
          <a:p>
            <a:pPr lvl="1"/>
            <a:r>
              <a:rPr lang="en-US" sz="2000" dirty="0" smtClean="0"/>
              <a:t>Only </a:t>
            </a:r>
            <a:r>
              <a:rPr lang="en-US" sz="2000" i="1" dirty="0" err="1">
                <a:solidFill>
                  <a:schemeClr val="accent3"/>
                </a:solidFill>
              </a:rPr>
              <a:t>ConcolicDOM</a:t>
            </a:r>
            <a:r>
              <a:rPr lang="en-US" sz="2000" dirty="0"/>
              <a:t> </a:t>
            </a:r>
            <a:r>
              <a:rPr lang="en-US" sz="2000" dirty="0" smtClean="0"/>
              <a:t>is able to cover scoring functionality</a:t>
            </a:r>
            <a:br>
              <a:rPr lang="en-US" sz="2000" dirty="0" smtClean="0"/>
            </a:br>
            <a:r>
              <a:rPr lang="en-US" sz="2000" dirty="0" smtClean="0">
                <a:solidFill>
                  <a:srgbClr val="660066"/>
                </a:solidFill>
              </a:rPr>
              <a:t>++score;</a:t>
            </a:r>
            <a:r>
              <a:rPr lang="en-US" sz="2000" dirty="0" smtClean="0"/>
              <a:t> 	(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Line 7</a:t>
            </a:r>
            <a:r>
              <a:rPr lang="en-US" sz="2000" dirty="0" smtClean="0"/>
              <a:t>)</a:t>
            </a:r>
            <a:endParaRPr lang="en-US" sz="2000" dirty="0">
              <a:solidFill>
                <a:srgbClr val="66006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01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Related Work</a:t>
            </a:r>
            <a:br>
              <a:rPr lang="en-US" dirty="0" smtClean="0"/>
            </a:br>
            <a:r>
              <a:rPr lang="en-US" sz="2000" dirty="0" smtClean="0"/>
              <a:t>3 categories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Concolic</a:t>
            </a:r>
            <a:r>
              <a:rPr lang="en-US" dirty="0" smtClean="0"/>
              <a:t> Testing</a:t>
            </a:r>
          </a:p>
          <a:p>
            <a:pPr lvl="1"/>
            <a:r>
              <a:rPr lang="en-US" dirty="0" smtClean="0"/>
              <a:t>Numerous prior work: DART, CUTE, KLEE, etc.</a:t>
            </a:r>
          </a:p>
          <a:p>
            <a:pPr lvl="1"/>
            <a:r>
              <a:rPr lang="en-US" dirty="0" smtClean="0"/>
              <a:t>Dynamic language (both JS): Kudzu, </a:t>
            </a:r>
            <a:r>
              <a:rPr lang="en-US" dirty="0" err="1" smtClean="0"/>
              <a:t>Jalangi</a:t>
            </a:r>
            <a:endParaRPr lang="en-US" dirty="0" smtClean="0"/>
          </a:p>
          <a:p>
            <a:r>
              <a:rPr lang="en-US" dirty="0" smtClean="0"/>
              <a:t>Constraint Solvers</a:t>
            </a:r>
          </a:p>
          <a:p>
            <a:pPr lvl="1"/>
            <a:r>
              <a:rPr lang="en-US" dirty="0" err="1" smtClean="0"/>
              <a:t>Xpath</a:t>
            </a:r>
            <a:r>
              <a:rPr lang="en-US" dirty="0" smtClean="0"/>
              <a:t> solver, CVC solver</a:t>
            </a:r>
          </a:p>
          <a:p>
            <a:r>
              <a:rPr lang="en-US" dirty="0" smtClean="0"/>
              <a:t>Feedback Directed Testing in JavaScript</a:t>
            </a:r>
          </a:p>
          <a:p>
            <a:pPr lvl="1"/>
            <a:r>
              <a:rPr lang="en-US" dirty="0" smtClean="0"/>
              <a:t>Random testing: Artemis</a:t>
            </a:r>
          </a:p>
          <a:p>
            <a:pPr lvl="1"/>
            <a:r>
              <a:rPr lang="en-US" dirty="0" smtClean="0"/>
              <a:t>Mutation testing: </a:t>
            </a:r>
            <a:r>
              <a:rPr lang="en-US" dirty="0" err="1" smtClean="0"/>
              <a:t>Pythia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9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Related Work: </a:t>
            </a:r>
            <a:r>
              <a:rPr lang="en-US" dirty="0" err="1"/>
              <a:t>Concolic</a:t>
            </a:r>
            <a:r>
              <a:rPr lang="en-US" dirty="0"/>
              <a:t> Testing in 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Kudzu (</a:t>
            </a:r>
            <a:r>
              <a:rPr lang="en-US" dirty="0" err="1"/>
              <a:t>RegEx</a:t>
            </a:r>
            <a:r>
              <a:rPr lang="en-US" dirty="0"/>
              <a:t> solver)</a:t>
            </a:r>
          </a:p>
          <a:p>
            <a:pPr marL="857250" lvl="1" indent="-457200"/>
            <a:r>
              <a:rPr lang="en-US" dirty="0" smtClean="0"/>
              <a:t>Single dimensional </a:t>
            </a:r>
            <a:r>
              <a:rPr lang="en-US" dirty="0"/>
              <a:t>strings</a:t>
            </a:r>
          </a:p>
          <a:p>
            <a:pPr marL="857250" lvl="1" indent="-457200"/>
            <a:r>
              <a:rPr lang="en-US" dirty="0"/>
              <a:t>Infer Regex patterns</a:t>
            </a:r>
          </a:p>
          <a:p>
            <a:pPr marL="857250" lvl="1" indent="-457200"/>
            <a:r>
              <a:rPr lang="en-US" dirty="0"/>
              <a:t>Generate UI inputs </a:t>
            </a:r>
          </a:p>
          <a:p>
            <a:pPr marL="857250" lvl="1" indent="-457200"/>
            <a:r>
              <a:rPr lang="en-US" dirty="0"/>
              <a:t>Detect security vulnerabilities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Jalangi</a:t>
            </a:r>
            <a:r>
              <a:rPr lang="en-US" dirty="0"/>
              <a:t> </a:t>
            </a:r>
            <a:r>
              <a:rPr lang="en-US" sz="2400" dirty="0" smtClean="0"/>
              <a:t>(Shadow execution</a:t>
            </a:r>
            <a:r>
              <a:rPr lang="en-US" sz="2400" dirty="0"/>
              <a:t>)</a:t>
            </a:r>
          </a:p>
          <a:p>
            <a:pPr marL="857250" lvl="1" indent="-457200"/>
            <a:r>
              <a:rPr lang="en-US" dirty="0"/>
              <a:t>Selective record &amp; replay</a:t>
            </a:r>
          </a:p>
          <a:p>
            <a:pPr marL="857250" lvl="1" indent="-457200"/>
            <a:r>
              <a:rPr lang="en-US" dirty="0"/>
              <a:t>Manually define which variables are inputs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rgbClr val="9BBB59"/>
                </a:solidFill>
              </a:rPr>
              <a:t>DOM Solver</a:t>
            </a:r>
          </a:p>
          <a:p>
            <a:pPr lvl="1"/>
            <a:r>
              <a:rPr lang="en-US" dirty="0"/>
              <a:t>2D hierarchical trees</a:t>
            </a:r>
          </a:p>
          <a:p>
            <a:pPr lvl="1"/>
            <a:r>
              <a:rPr lang="en-US" dirty="0"/>
              <a:t>Infer Implicit DOM clues</a:t>
            </a:r>
          </a:p>
          <a:p>
            <a:pPr lvl="1"/>
            <a:r>
              <a:rPr lang="en-US" dirty="0"/>
              <a:t>Generate HTML</a:t>
            </a:r>
          </a:p>
          <a:p>
            <a:pPr lvl="1"/>
            <a:r>
              <a:rPr lang="en-US" dirty="0"/>
              <a:t>Test JavaScript code that contain DOM operations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Decorated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Execution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dirty="0"/>
              <a:t>DOM constraints from slice</a:t>
            </a:r>
          </a:p>
          <a:p>
            <a:pPr lvl="1"/>
            <a:r>
              <a:rPr lang="en-US" dirty="0"/>
              <a:t>Automatically infer which variables are inputs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93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Concolic</a:t>
            </a:r>
            <a:r>
              <a:rPr lang="en-US" dirty="0" smtClean="0"/>
              <a:t> approach to generate </a:t>
            </a:r>
            <a:r>
              <a:rPr lang="en-US" dirty="0">
                <a:solidFill>
                  <a:srgbClr val="0000FF"/>
                </a:solidFill>
              </a:rPr>
              <a:t>H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>
                <a:solidFill>
                  <a:srgbClr val="FFCC66"/>
                </a:solidFill>
              </a:rPr>
              <a:t>M</a:t>
            </a:r>
            <a:r>
              <a:rPr lang="en-US" dirty="0">
                <a:solidFill>
                  <a:srgbClr val="00FF00"/>
                </a:solidFill>
              </a:rPr>
              <a:t>L</a:t>
            </a:r>
            <a:endParaRPr lang="en-US" dirty="0" smtClean="0"/>
          </a:p>
          <a:p>
            <a:pPr lvl="1"/>
            <a:r>
              <a:rPr lang="en-US" sz="2000" dirty="0"/>
              <a:t>Test JavaScript code that contain </a:t>
            </a:r>
            <a:r>
              <a:rPr lang="en-US" sz="2000" i="1" dirty="0">
                <a:solidFill>
                  <a:srgbClr val="9BBB59"/>
                </a:solidFill>
              </a:rPr>
              <a:t>DOM</a:t>
            </a:r>
            <a:r>
              <a:rPr lang="en-US" sz="2000" dirty="0"/>
              <a:t> </a:t>
            </a:r>
            <a:r>
              <a:rPr lang="en-US" sz="2000" dirty="0" smtClean="0"/>
              <a:t>operations</a:t>
            </a:r>
          </a:p>
          <a:p>
            <a:pPr lvl="1"/>
            <a:r>
              <a:rPr lang="en-US" sz="2000" dirty="0" smtClean="0"/>
              <a:t>Generic, Browser Independent</a:t>
            </a:r>
          </a:p>
          <a:p>
            <a:r>
              <a:rPr lang="en-US" dirty="0" smtClean="0"/>
              <a:t>Future Work </a:t>
            </a:r>
          </a:p>
          <a:p>
            <a:pPr lvl="1"/>
            <a:r>
              <a:rPr lang="en-US" dirty="0" smtClean="0"/>
              <a:t>Solve DOM mutations, DOM attributes (strings)</a:t>
            </a:r>
          </a:p>
          <a:p>
            <a:pPr lvl="1"/>
            <a:r>
              <a:rPr lang="en-US" dirty="0" smtClean="0"/>
              <a:t>Apply technique to generate XML, in other programming languages: DOM is W3C standard.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Thank you Eric &amp; Ali.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92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(C) UBC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36</a:t>
            </a:fld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>
            <a:off x="1216489" y="1958576"/>
            <a:ext cx="593651" cy="1882268"/>
            <a:chOff x="1906954" y="2729958"/>
            <a:chExt cx="593651" cy="1882268"/>
          </a:xfrm>
        </p:grpSpPr>
        <p:sp>
          <p:nvSpPr>
            <p:cNvPr id="71" name="Rounded Rectangle 70"/>
            <p:cNvSpPr/>
            <p:nvPr/>
          </p:nvSpPr>
          <p:spPr>
            <a:xfrm>
              <a:off x="1937405" y="3817060"/>
              <a:ext cx="563200" cy="241200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elem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Straight Arrow Connector 71"/>
            <p:cNvCxnSpPr>
              <a:stCxn id="71" idx="0"/>
              <a:endCxn id="73" idx="2"/>
            </p:cNvCxnSpPr>
            <p:nvPr/>
          </p:nvCxnSpPr>
          <p:spPr>
            <a:xfrm flipH="1" flipV="1">
              <a:off x="2049498" y="3512050"/>
              <a:ext cx="169507" cy="305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ounded Rectangle 72"/>
            <p:cNvSpPr/>
            <p:nvPr/>
          </p:nvSpPr>
          <p:spPr>
            <a:xfrm>
              <a:off x="1937405" y="3269874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Straight Arrow Connector 73"/>
            <p:cNvCxnSpPr>
              <a:stCxn id="73" idx="0"/>
              <a:endCxn id="75" idx="2"/>
            </p:cNvCxnSpPr>
            <p:nvPr/>
          </p:nvCxnSpPr>
          <p:spPr>
            <a:xfrm flipV="1">
              <a:off x="2049498" y="2972134"/>
              <a:ext cx="163284" cy="297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ounded Rectangle 74"/>
            <p:cNvSpPr/>
            <p:nvPr/>
          </p:nvSpPr>
          <p:spPr>
            <a:xfrm>
              <a:off x="2100689" y="2729958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3"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1906954" y="4370050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77" name="Straight Arrow Connector 76"/>
            <p:cNvCxnSpPr>
              <a:stCxn id="76" idx="0"/>
              <a:endCxn id="71" idx="2"/>
            </p:cNvCxnSpPr>
            <p:nvPr/>
          </p:nvCxnSpPr>
          <p:spPr>
            <a:xfrm flipV="1">
              <a:off x="2019047" y="4058260"/>
              <a:ext cx="199958" cy="3117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1952178" y="4108349"/>
              <a:ext cx="121297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smtClean="0"/>
                <a:t>0</a:t>
              </a:r>
              <a:endParaRPr lang="en-CA" sz="1500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2041057" y="2504481"/>
            <a:ext cx="1233321" cy="1336363"/>
            <a:chOff x="3114744" y="1733432"/>
            <a:chExt cx="1233321" cy="1336363"/>
          </a:xfrm>
        </p:grpSpPr>
        <p:sp>
          <p:nvSpPr>
            <p:cNvPr id="80" name="Rounded Rectangle 79"/>
            <p:cNvSpPr/>
            <p:nvPr/>
          </p:nvSpPr>
          <p:spPr>
            <a:xfrm>
              <a:off x="3284251" y="2271080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3732623" y="2273123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3372116" y="2827619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83" name="Straight Arrow Connector 82"/>
            <p:cNvCxnSpPr>
              <a:stCxn id="82" idx="0"/>
              <a:endCxn id="80" idx="2"/>
            </p:cNvCxnSpPr>
            <p:nvPr/>
          </p:nvCxnSpPr>
          <p:spPr>
            <a:xfrm flipH="1" flipV="1">
              <a:off x="3396344" y="2513256"/>
              <a:ext cx="87865" cy="314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3434449" y="2565687"/>
              <a:ext cx="238455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smtClean="0"/>
                <a:t>-1</a:t>
              </a:r>
              <a:endParaRPr lang="en-CA" sz="1500" dirty="0"/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3508437" y="1733432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86" name="Straight Arrow Connector 85"/>
            <p:cNvCxnSpPr>
              <a:stCxn id="81" idx="0"/>
              <a:endCxn id="85" idx="2"/>
            </p:cNvCxnSpPr>
            <p:nvPr/>
          </p:nvCxnSpPr>
          <p:spPr>
            <a:xfrm flipH="1" flipV="1">
              <a:off x="3620530" y="1975608"/>
              <a:ext cx="224186" cy="2975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0" idx="0"/>
              <a:endCxn id="85" idx="2"/>
            </p:cNvCxnSpPr>
            <p:nvPr/>
          </p:nvCxnSpPr>
          <p:spPr>
            <a:xfrm flipV="1">
              <a:off x="3396344" y="1975608"/>
              <a:ext cx="224186" cy="295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3114744" y="2030002"/>
              <a:ext cx="329171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err="1" smtClean="0"/>
                <a:t>i</a:t>
              </a:r>
              <a:r>
                <a:rPr lang="en-US" sz="1500" dirty="0" smtClean="0"/>
                <a:t>(b)</a:t>
              </a:r>
              <a:endParaRPr lang="en-CA" sz="15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844716" y="2030002"/>
              <a:ext cx="503349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err="1" smtClean="0"/>
                <a:t>i</a:t>
              </a:r>
              <a:r>
                <a:rPr lang="en-US" sz="1500" dirty="0" smtClean="0"/>
                <a:t>(b)+1</a:t>
              </a:r>
              <a:endParaRPr lang="en-CA" sz="15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522317" y="1055547"/>
            <a:ext cx="2855264" cy="1976336"/>
            <a:chOff x="1522317" y="278047"/>
            <a:chExt cx="2855264" cy="1976336"/>
          </a:xfrm>
        </p:grpSpPr>
        <p:sp>
          <p:nvSpPr>
            <p:cNvPr id="91" name="Rounded Rectangle 90"/>
            <p:cNvSpPr/>
            <p:nvPr/>
          </p:nvSpPr>
          <p:spPr>
            <a:xfrm>
              <a:off x="2947504" y="278047"/>
              <a:ext cx="491412" cy="242176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CA" dirty="0" smtClean="0">
                  <a:solidFill>
                    <a:schemeClr val="tx1"/>
                  </a:solidFill>
                </a:rPr>
                <a:t>root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92" name="Straight Arrow Connector 91"/>
            <p:cNvCxnSpPr>
              <a:stCxn id="75" idx="0"/>
              <a:endCxn id="91" idx="2"/>
            </p:cNvCxnSpPr>
            <p:nvPr/>
          </p:nvCxnSpPr>
          <p:spPr>
            <a:xfrm flipV="1">
              <a:off x="1522317" y="520223"/>
              <a:ext cx="1670893" cy="667073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85" idx="0"/>
              <a:endCxn id="91" idx="2"/>
            </p:cNvCxnSpPr>
            <p:nvPr/>
          </p:nvCxnSpPr>
          <p:spPr>
            <a:xfrm flipV="1">
              <a:off x="2546843" y="520223"/>
              <a:ext cx="646367" cy="1212978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96" idx="0"/>
              <a:endCxn id="91" idx="2"/>
            </p:cNvCxnSpPr>
            <p:nvPr/>
          </p:nvCxnSpPr>
          <p:spPr>
            <a:xfrm flipH="1" flipV="1">
              <a:off x="3193210" y="520223"/>
              <a:ext cx="1184371" cy="173416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3117170" y="3031883"/>
            <a:ext cx="2123284" cy="814328"/>
            <a:chOff x="3117170" y="2254383"/>
            <a:chExt cx="2123284" cy="814328"/>
          </a:xfrm>
        </p:grpSpPr>
        <p:sp>
          <p:nvSpPr>
            <p:cNvPr id="96" name="Rounded Rectangle 95"/>
            <p:cNvSpPr/>
            <p:nvPr/>
          </p:nvSpPr>
          <p:spPr>
            <a:xfrm>
              <a:off x="4265488" y="2254383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grpSp>
          <p:nvGrpSpPr>
            <p:cNvPr id="97" name="Group 96"/>
            <p:cNvGrpSpPr/>
            <p:nvPr/>
          </p:nvGrpSpPr>
          <p:grpSpPr>
            <a:xfrm>
              <a:off x="4377581" y="2496559"/>
              <a:ext cx="862873" cy="572152"/>
              <a:chOff x="4684373" y="2608466"/>
              <a:chExt cx="862873" cy="572152"/>
            </a:xfrm>
          </p:grpSpPr>
          <p:sp>
            <p:nvSpPr>
              <p:cNvPr id="108" name="Rounded Rectangle 107"/>
              <p:cNvSpPr/>
              <p:nvPr/>
            </p:nvSpPr>
            <p:spPr>
              <a:xfrm>
                <a:off x="4986648" y="2938442"/>
                <a:ext cx="224186" cy="242176"/>
              </a:xfrm>
              <a:prstGeom prst="roundRect">
                <a:avLst/>
              </a:prstGeom>
              <a:noFill/>
              <a:ln w="31750">
                <a:solidFill>
                  <a:schemeClr val="accent3">
                    <a:lumMod val="75000"/>
                    <a:alpha val="97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C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Rounded Rectangle 108"/>
              <p:cNvSpPr/>
              <p:nvPr/>
            </p:nvSpPr>
            <p:spPr>
              <a:xfrm>
                <a:off x="5323060" y="2934265"/>
                <a:ext cx="224186" cy="242176"/>
              </a:xfrm>
              <a:prstGeom prst="roundRect">
                <a:avLst/>
              </a:prstGeom>
              <a:noFill/>
              <a:ln w="31750">
                <a:solidFill>
                  <a:schemeClr val="accent3">
                    <a:lumMod val="75000"/>
                    <a:alpha val="97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CA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0" name="Straight Arrow Connector 109"/>
              <p:cNvCxnSpPr>
                <a:stCxn id="109" idx="0"/>
                <a:endCxn id="96" idx="2"/>
              </p:cNvCxnSpPr>
              <p:nvPr/>
            </p:nvCxnSpPr>
            <p:spPr>
              <a:xfrm flipH="1" flipV="1">
                <a:off x="4684373" y="2608466"/>
                <a:ext cx="750780" cy="3257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>
                <a:stCxn id="108" idx="0"/>
                <a:endCxn id="96" idx="2"/>
              </p:cNvCxnSpPr>
              <p:nvPr/>
            </p:nvCxnSpPr>
            <p:spPr>
              <a:xfrm flipH="1" flipV="1">
                <a:off x="4684373" y="2608466"/>
                <a:ext cx="414368" cy="3299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/>
              <p:cNvSpPr txBox="1"/>
              <p:nvPr/>
            </p:nvSpPr>
            <p:spPr>
              <a:xfrm>
                <a:off x="5052412" y="2703629"/>
                <a:ext cx="169507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1500" dirty="0" smtClean="0"/>
                  <a:t>-2</a:t>
                </a:r>
                <a:endParaRPr lang="en-CA" sz="1500" dirty="0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5354293" y="2703473"/>
                <a:ext cx="176615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1500" dirty="0" smtClean="0"/>
                  <a:t>-1</a:t>
                </a:r>
                <a:endParaRPr lang="en-CA" sz="1500" dirty="0"/>
              </a:p>
            </p:txBody>
          </p:sp>
        </p:grpSp>
        <p:sp>
          <p:nvSpPr>
            <p:cNvPr id="98" name="Rounded Rectangle 97"/>
            <p:cNvSpPr/>
            <p:nvPr/>
          </p:nvSpPr>
          <p:spPr>
            <a:xfrm>
              <a:off x="3117170" y="2823849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3509558" y="2823235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100" name="Straight Arrow Connector 99"/>
            <p:cNvCxnSpPr>
              <a:stCxn id="99" idx="0"/>
              <a:endCxn id="96" idx="2"/>
            </p:cNvCxnSpPr>
            <p:nvPr/>
          </p:nvCxnSpPr>
          <p:spPr>
            <a:xfrm flipV="1">
              <a:off x="3621651" y="2496559"/>
              <a:ext cx="755930" cy="326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98" idx="0"/>
              <a:endCxn id="96" idx="2"/>
            </p:cNvCxnSpPr>
            <p:nvPr/>
          </p:nvCxnSpPr>
          <p:spPr>
            <a:xfrm flipV="1">
              <a:off x="3229263" y="2496559"/>
              <a:ext cx="1148318" cy="3272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3117170" y="2592403"/>
              <a:ext cx="164585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smtClean="0"/>
                <a:t>0</a:t>
              </a:r>
              <a:endParaRPr lang="en-CA" sz="15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509558" y="2592403"/>
              <a:ext cx="176615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smtClean="0"/>
                <a:t>1</a:t>
              </a:r>
              <a:endParaRPr lang="en-CA" sz="1500" dirty="0"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3911933" y="2818897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105" name="Straight Arrow Connector 104"/>
            <p:cNvCxnSpPr>
              <a:stCxn id="104" idx="0"/>
              <a:endCxn id="96" idx="2"/>
            </p:cNvCxnSpPr>
            <p:nvPr/>
          </p:nvCxnSpPr>
          <p:spPr>
            <a:xfrm flipV="1">
              <a:off x="4024026" y="2496559"/>
              <a:ext cx="353555" cy="3223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3869391" y="2588042"/>
              <a:ext cx="176615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smtClean="0"/>
                <a:t>2</a:t>
              </a:r>
              <a:endParaRPr lang="en-CA" sz="15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328875" y="2833702"/>
              <a:ext cx="176615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smtClean="0"/>
                <a:t>…</a:t>
              </a:r>
              <a:endParaRPr lang="en-CA" sz="1500" dirty="0"/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4046006" y="1004226"/>
            <a:ext cx="1618803" cy="122341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u="sng" dirty="0" smtClean="0"/>
              <a:t>Legend</a:t>
            </a:r>
          </a:p>
          <a:p>
            <a:pPr marL="87313" indent="-87313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000" dirty="0" smtClean="0"/>
              <a:t>Arrows point to the parent.</a:t>
            </a:r>
          </a:p>
          <a:p>
            <a:pPr marL="87313" indent="-87313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000" dirty="0" smtClean="0"/>
              <a:t>Numbers are child positions:</a:t>
            </a:r>
            <a:br>
              <a:rPr lang="en-US" sz="1000" dirty="0" smtClean="0"/>
            </a:br>
            <a:r>
              <a:rPr lang="en-US" sz="1000" dirty="0" smtClean="0"/>
              <a:t>0 </a:t>
            </a:r>
            <a:r>
              <a:rPr lang="en-US" sz="1000" dirty="0"/>
              <a:t>is the first </a:t>
            </a:r>
            <a:r>
              <a:rPr lang="en-US" sz="1000" dirty="0" smtClean="0"/>
              <a:t>child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 smtClean="0"/>
              <a:t>-1 is the last child</a:t>
            </a:r>
            <a:br>
              <a:rPr lang="en-US" sz="1000" dirty="0" smtClean="0"/>
            </a:br>
            <a:r>
              <a:rPr lang="en-US" sz="1000" dirty="0" smtClean="0"/>
              <a:t>-2 is the second last child.</a:t>
            </a:r>
          </a:p>
          <a:p>
            <a:pPr marL="87313" indent="-87313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000" dirty="0" err="1" smtClean="0"/>
              <a:t>i</a:t>
            </a:r>
            <a:r>
              <a:rPr lang="en-US" sz="1000" dirty="0" smtClean="0"/>
              <a:t>(b) is the child position of b.</a:t>
            </a:r>
            <a:endParaRPr lang="en-US" sz="1000" dirty="0"/>
          </a:p>
        </p:txBody>
      </p:sp>
      <p:grpSp>
        <p:nvGrpSpPr>
          <p:cNvPr id="115" name="Group 114"/>
          <p:cNvGrpSpPr/>
          <p:nvPr/>
        </p:nvGrpSpPr>
        <p:grpSpPr>
          <a:xfrm>
            <a:off x="6001394" y="1054800"/>
            <a:ext cx="1274782" cy="1865874"/>
            <a:chOff x="1491470" y="789472"/>
            <a:chExt cx="1274782" cy="1865874"/>
          </a:xfrm>
        </p:grpSpPr>
        <p:sp>
          <p:nvSpPr>
            <p:cNvPr id="116" name="Rounded Rectangle 115"/>
            <p:cNvSpPr/>
            <p:nvPr/>
          </p:nvSpPr>
          <p:spPr>
            <a:xfrm>
              <a:off x="1840591" y="2414146"/>
              <a:ext cx="563200" cy="241200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elem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117" name="Straight Arrow Connector 116"/>
            <p:cNvCxnSpPr>
              <a:stCxn id="116" idx="0"/>
              <a:endCxn id="118" idx="2"/>
            </p:cNvCxnSpPr>
            <p:nvPr/>
          </p:nvCxnSpPr>
          <p:spPr>
            <a:xfrm flipH="1" flipV="1">
              <a:off x="1952684" y="2109136"/>
              <a:ext cx="169507" cy="305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ounded Rectangle 117"/>
            <p:cNvSpPr/>
            <p:nvPr/>
          </p:nvSpPr>
          <p:spPr>
            <a:xfrm>
              <a:off x="1840591" y="1866960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CA" dirty="0" smtClean="0">
                  <a:solidFill>
                    <a:schemeClr val="tx1"/>
                  </a:solidFill>
                </a:rPr>
                <a:t>d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119" name="Straight Arrow Connector 118"/>
            <p:cNvCxnSpPr>
              <a:stCxn id="118" idx="0"/>
              <a:endCxn id="120" idx="2"/>
            </p:cNvCxnSpPr>
            <p:nvPr/>
          </p:nvCxnSpPr>
          <p:spPr>
            <a:xfrm flipV="1">
              <a:off x="1952684" y="1569220"/>
              <a:ext cx="163284" cy="297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ounded Rectangle 119"/>
            <p:cNvSpPr/>
            <p:nvPr/>
          </p:nvSpPr>
          <p:spPr>
            <a:xfrm>
              <a:off x="2003875" y="1327044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CA" dirty="0" smtClean="0">
                  <a:solidFill>
                    <a:schemeClr val="tx1"/>
                  </a:solidFill>
                </a:rPr>
                <a:t>b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121" name="Straight Arrow Connector 120"/>
            <p:cNvCxnSpPr>
              <a:stCxn id="120" idx="0"/>
              <a:endCxn id="122" idx="2"/>
            </p:cNvCxnSpPr>
            <p:nvPr/>
          </p:nvCxnSpPr>
          <p:spPr>
            <a:xfrm flipV="1">
              <a:off x="2115968" y="1031648"/>
              <a:ext cx="1564" cy="2953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ounded Rectangle 121"/>
            <p:cNvSpPr/>
            <p:nvPr/>
          </p:nvSpPr>
          <p:spPr>
            <a:xfrm>
              <a:off x="2005439" y="789472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CA" dirty="0" smtClean="0">
                  <a:solidFill>
                    <a:schemeClr val="tx1"/>
                  </a:solidFill>
                </a:rPr>
                <a:t>c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123" name="Straight Arrow Connector 122"/>
            <p:cNvCxnSpPr>
              <a:stCxn id="125" idx="0"/>
              <a:endCxn id="122" idx="2"/>
            </p:cNvCxnSpPr>
            <p:nvPr/>
          </p:nvCxnSpPr>
          <p:spPr>
            <a:xfrm flipV="1">
              <a:off x="1603563" y="1031648"/>
              <a:ext cx="513969" cy="296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29" idx="0"/>
              <a:endCxn id="122" idx="2"/>
            </p:cNvCxnSpPr>
            <p:nvPr/>
          </p:nvCxnSpPr>
          <p:spPr>
            <a:xfrm flipH="1" flipV="1">
              <a:off x="2117532" y="1031648"/>
              <a:ext cx="482724" cy="296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ounded Rectangle 124"/>
            <p:cNvSpPr/>
            <p:nvPr/>
          </p:nvSpPr>
          <p:spPr>
            <a:xfrm>
              <a:off x="1491470" y="1327658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522570" y="1107777"/>
              <a:ext cx="164585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smtClean="0"/>
                <a:t>0</a:t>
              </a:r>
              <a:endParaRPr lang="en-CA" sz="15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957221" y="1105215"/>
              <a:ext cx="164585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smtClean="0"/>
                <a:t>1</a:t>
              </a:r>
              <a:endParaRPr lang="en-CA" sz="15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2150707" y="1105971"/>
              <a:ext cx="164585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smtClean="0"/>
                <a:t>-2</a:t>
              </a:r>
              <a:endParaRPr lang="en-CA" sz="1500" dirty="0"/>
            </a:p>
          </p:txBody>
        </p:sp>
        <p:sp>
          <p:nvSpPr>
            <p:cNvPr id="129" name="Rounded Rectangle 128"/>
            <p:cNvSpPr/>
            <p:nvPr/>
          </p:nvSpPr>
          <p:spPr>
            <a:xfrm>
              <a:off x="2488163" y="1327658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408181" y="1108335"/>
              <a:ext cx="164585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smtClean="0"/>
                <a:t>2</a:t>
              </a:r>
              <a:endParaRPr lang="en-CA" sz="15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601667" y="1109091"/>
              <a:ext cx="164585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smtClean="0"/>
                <a:t>-1</a:t>
              </a:r>
              <a:endParaRPr lang="en-CA" sz="1500" dirty="0"/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2739405" y="775271"/>
            <a:ext cx="907610" cy="2308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500" dirty="0" smtClean="0"/>
              <a:t>Naïve DOM</a:t>
            </a:r>
            <a:endParaRPr lang="en-CA" sz="1500" dirty="0"/>
          </a:p>
        </p:txBody>
      </p:sp>
      <p:sp>
        <p:nvSpPr>
          <p:cNvPr id="133" name="TextBox 132"/>
          <p:cNvSpPr txBox="1"/>
          <p:nvPr/>
        </p:nvSpPr>
        <p:spPr>
          <a:xfrm>
            <a:off x="6119707" y="775271"/>
            <a:ext cx="996329" cy="2308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500" dirty="0" smtClean="0"/>
              <a:t>Solved DOM</a:t>
            </a:r>
            <a:endParaRPr lang="en-CA" sz="1500" dirty="0"/>
          </a:p>
        </p:txBody>
      </p:sp>
      <p:grpSp>
        <p:nvGrpSpPr>
          <p:cNvPr id="3" name="Group 2"/>
          <p:cNvGrpSpPr/>
          <p:nvPr/>
        </p:nvGrpSpPr>
        <p:grpSpPr>
          <a:xfrm>
            <a:off x="2136576" y="5537457"/>
            <a:ext cx="602829" cy="795426"/>
            <a:chOff x="2136576" y="5537457"/>
            <a:chExt cx="602829" cy="795426"/>
          </a:xfrm>
        </p:grpSpPr>
        <p:sp>
          <p:nvSpPr>
            <p:cNvPr id="68" name="Rounded Rectangle 67"/>
            <p:cNvSpPr/>
            <p:nvPr/>
          </p:nvSpPr>
          <p:spPr>
            <a:xfrm>
              <a:off x="2176205" y="5537457"/>
              <a:ext cx="563200" cy="241200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elem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2136576" y="6090707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CA" dirty="0" smtClean="0">
                  <a:solidFill>
                    <a:schemeClr val="tx1"/>
                  </a:solidFill>
                </a:rPr>
                <a:t>d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134" name="Straight Arrow Connector 133"/>
            <p:cNvCxnSpPr>
              <a:stCxn id="69" idx="0"/>
              <a:endCxn id="68" idx="2"/>
            </p:cNvCxnSpPr>
            <p:nvPr/>
          </p:nvCxnSpPr>
          <p:spPr>
            <a:xfrm flipV="1">
              <a:off x="2248669" y="5778657"/>
              <a:ext cx="209136" cy="3120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2205620" y="5794910"/>
              <a:ext cx="121297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smtClean="0"/>
                <a:t>0</a:t>
              </a:r>
              <a:endParaRPr lang="en-CA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676891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44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checking for filled rows: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Line 6-7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98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function</a:t>
            </a:r>
            <a:r>
              <a:rPr lang="en-US" sz="2800" dirty="0" smtClean="0"/>
              <a:t> </a:t>
            </a:r>
            <a:r>
              <a:rPr lang="en-US" sz="2800" dirty="0" err="1" smtClean="0"/>
              <a:t>checkRows</a:t>
            </a:r>
            <a:r>
              <a:rPr lang="en-US" sz="2800" dirty="0" smtClean="0"/>
              <a:t>()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 var </a:t>
            </a:r>
            <a:r>
              <a:rPr lang="en-US" sz="2800" dirty="0" smtClean="0"/>
              <a:t>field = </a:t>
            </a:r>
            <a:r>
              <a:rPr lang="en-US" sz="2800" dirty="0" err="1" smtClean="0"/>
              <a:t>getElementById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“field”</a:t>
            </a:r>
            <a:r>
              <a:rPr lang="en-US" sz="2800" dirty="0" smtClean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var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, row;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for</a:t>
            </a:r>
            <a:r>
              <a:rPr lang="en-US" sz="2800" dirty="0" smtClean="0"/>
              <a:t> (</a:t>
            </a:r>
            <a:r>
              <a:rPr lang="en-US" sz="2800" dirty="0" err="1" smtClean="0"/>
              <a:t>i</a:t>
            </a:r>
            <a:r>
              <a:rPr lang="en-US" sz="2800" dirty="0" smtClean="0"/>
              <a:t>=</a:t>
            </a:r>
            <a:r>
              <a:rPr lang="en-US" sz="2800" dirty="0" err="1" smtClean="0"/>
              <a:t>field.children.length</a:t>
            </a:r>
            <a:r>
              <a:rPr lang="en-US" sz="2800" dirty="0" smtClean="0"/>
              <a:t>; </a:t>
            </a:r>
            <a:r>
              <a:rPr lang="en-US" sz="2800" dirty="0" err="1" smtClean="0"/>
              <a:t>i</a:t>
            </a:r>
            <a:r>
              <a:rPr lang="en-US" sz="2800" dirty="0" smtClean="0"/>
              <a:t>--;)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 row = </a:t>
            </a:r>
            <a:r>
              <a:rPr lang="en-US" sz="2800" dirty="0" err="1" smtClean="0"/>
              <a:t>getElementById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“row”</a:t>
            </a:r>
            <a:r>
              <a:rPr lang="en-US" sz="2800" dirty="0" smtClean="0"/>
              <a:t>+</a:t>
            </a:r>
            <a:r>
              <a:rPr lang="en-US" sz="2800" dirty="0" err="1" smtClean="0"/>
              <a:t>i</a:t>
            </a:r>
            <a:r>
              <a:rPr lang="en-US" sz="2800" dirty="0" smtClean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smtClean="0">
                <a:solidFill>
                  <a:srgbClr val="0000FF"/>
                </a:solidFill>
              </a:rPr>
              <a:t> if </a:t>
            </a:r>
            <a:r>
              <a:rPr lang="en-US" sz="2800" dirty="0" smtClean="0"/>
              <a:t>(</a:t>
            </a:r>
            <a:r>
              <a:rPr lang="en-US" sz="2800" dirty="0" err="1" smtClean="0"/>
              <a:t>row.children.length</a:t>
            </a:r>
            <a:r>
              <a:rPr lang="en-US" sz="2800" dirty="0" smtClean="0"/>
              <a:t> === 10)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   ++score;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smtClean="0">
                <a:solidFill>
                  <a:srgbClr val="660066"/>
                </a:solidFill>
              </a:rPr>
              <a:t>   // … row filled, update score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}}}</a:t>
            </a:r>
            <a:endParaRPr lang="en-US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223" y="3743006"/>
            <a:ext cx="5614014" cy="2383157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6339246" y="5436270"/>
            <a:ext cx="2707270" cy="456736"/>
          </a:xfrm>
          <a:prstGeom prst="roundRect">
            <a:avLst/>
          </a:prstGeom>
          <a:noFill/>
          <a:ln w="63500">
            <a:solidFill>
              <a:srgbClr val="FFCC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51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Conditions (</a:t>
            </a:r>
            <a:r>
              <a:rPr lang="en-US" dirty="0" smtClean="0">
                <a:solidFill>
                  <a:srgbClr val="0000FF"/>
                </a:solidFill>
              </a:rPr>
              <a:t>if</a:t>
            </a:r>
            <a:r>
              <a:rPr lang="en-US" dirty="0" smtClean="0"/>
              <a:t>, loops) have </a:t>
            </a:r>
            <a:r>
              <a:rPr lang="en-US" dirty="0" smtClean="0">
                <a:solidFill>
                  <a:srgbClr val="660066"/>
                </a:solidFill>
              </a:rPr>
              <a:t>branches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98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function</a:t>
            </a:r>
            <a:r>
              <a:rPr lang="en-US" sz="2800" dirty="0" smtClean="0"/>
              <a:t> </a:t>
            </a:r>
            <a:r>
              <a:rPr lang="en-US" sz="2800" dirty="0" err="1" smtClean="0"/>
              <a:t>checkRows</a:t>
            </a:r>
            <a:r>
              <a:rPr lang="en-US" sz="2800" dirty="0" smtClean="0"/>
              <a:t>()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 var </a:t>
            </a:r>
            <a:r>
              <a:rPr lang="en-US" sz="2800" dirty="0" smtClean="0"/>
              <a:t>field = </a:t>
            </a:r>
            <a:r>
              <a:rPr lang="en-US" sz="2800" dirty="0" err="1" smtClean="0"/>
              <a:t>getElementById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“field”</a:t>
            </a:r>
            <a:r>
              <a:rPr lang="en-US" sz="2800" dirty="0" smtClean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var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, row;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for</a:t>
            </a:r>
            <a:r>
              <a:rPr lang="en-US" sz="2800" dirty="0" smtClean="0"/>
              <a:t> (</a:t>
            </a:r>
            <a:r>
              <a:rPr lang="en-US" sz="2800" dirty="0" err="1" smtClean="0"/>
              <a:t>i</a:t>
            </a:r>
            <a:r>
              <a:rPr lang="en-US" sz="2800" dirty="0" smtClean="0"/>
              <a:t>=</a:t>
            </a:r>
            <a:r>
              <a:rPr lang="en-US" sz="2800" dirty="0" err="1" smtClean="0"/>
              <a:t>field.children.length</a:t>
            </a:r>
            <a:r>
              <a:rPr lang="en-US" sz="2800" dirty="0" smtClean="0"/>
              <a:t>; </a:t>
            </a:r>
            <a:r>
              <a:rPr lang="en-US" sz="2800" dirty="0" err="1" smtClean="0"/>
              <a:t>i</a:t>
            </a:r>
            <a:r>
              <a:rPr lang="en-US" sz="2800" dirty="0" smtClean="0"/>
              <a:t>--;)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 row = </a:t>
            </a:r>
            <a:r>
              <a:rPr lang="en-US" sz="2800" dirty="0" err="1" smtClean="0"/>
              <a:t>getElementById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“row”</a:t>
            </a:r>
            <a:r>
              <a:rPr lang="en-US" sz="2800" dirty="0" smtClean="0"/>
              <a:t>+</a:t>
            </a:r>
            <a:r>
              <a:rPr lang="en-US" sz="2800" dirty="0" err="1" smtClean="0"/>
              <a:t>i</a:t>
            </a:r>
            <a:r>
              <a:rPr lang="en-US" sz="2800" dirty="0" smtClean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smtClean="0">
                <a:solidFill>
                  <a:srgbClr val="0000FF"/>
                </a:solidFill>
              </a:rPr>
              <a:t> if </a:t>
            </a:r>
            <a:r>
              <a:rPr lang="en-US" sz="2800" dirty="0" smtClean="0"/>
              <a:t>(</a:t>
            </a:r>
            <a:r>
              <a:rPr lang="en-US" sz="2800" dirty="0" err="1" smtClean="0"/>
              <a:t>row.children.length</a:t>
            </a:r>
            <a:r>
              <a:rPr lang="en-US" sz="2800" dirty="0" smtClean="0"/>
              <a:t> === 10)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   ++score;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smtClean="0">
                <a:solidFill>
                  <a:srgbClr val="660066"/>
                </a:solidFill>
              </a:rPr>
              <a:t>   // … row filled, update score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}}}</a:t>
            </a:r>
            <a:endParaRPr lang="en-US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302716" y="4004974"/>
            <a:ext cx="23484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if</a:t>
            </a:r>
            <a:r>
              <a:rPr lang="en-US" sz="2400" dirty="0" smtClean="0"/>
              <a:t> statement </a:t>
            </a:r>
            <a:r>
              <a:rPr lang="en-US" dirty="0" smtClean="0">
                <a:solidFill>
                  <a:srgbClr val="262626"/>
                </a:solidFill>
              </a:rPr>
              <a:t>Line 6</a:t>
            </a:r>
          </a:p>
          <a:p>
            <a:r>
              <a:rPr lang="en-US" sz="2400" i="1" dirty="0" smtClean="0">
                <a:solidFill>
                  <a:srgbClr val="660066"/>
                </a:solidFill>
              </a:rPr>
              <a:t>True</a:t>
            </a:r>
            <a:r>
              <a:rPr lang="en-US" sz="2400" dirty="0" smtClean="0">
                <a:solidFill>
                  <a:srgbClr val="000000"/>
                </a:solidFill>
              </a:rPr>
              <a:t> &amp; </a:t>
            </a:r>
            <a:r>
              <a:rPr lang="en-US" sz="2400" i="1" dirty="0" smtClean="0">
                <a:solidFill>
                  <a:srgbClr val="660066"/>
                </a:solidFill>
              </a:rPr>
              <a:t>False</a:t>
            </a:r>
            <a:endParaRPr lang="en-US" sz="2400" dirty="0" smtClean="0"/>
          </a:p>
          <a:p>
            <a:endParaRPr lang="en-US" i="1" dirty="0">
              <a:solidFill>
                <a:srgbClr val="660066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Also: </a:t>
            </a:r>
            <a:r>
              <a:rPr lang="en-US" i="1" dirty="0" smtClean="0">
                <a:solidFill>
                  <a:srgbClr val="660066"/>
                </a:solidFill>
              </a:rPr>
              <a:t>Else If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02716" y="2461662"/>
            <a:ext cx="234846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for</a:t>
            </a:r>
            <a:r>
              <a:rPr lang="en-US" sz="2400" dirty="0" smtClean="0">
                <a:solidFill>
                  <a:srgbClr val="000000"/>
                </a:solidFill>
              </a:rPr>
              <a:t> loop</a:t>
            </a:r>
            <a:r>
              <a:rPr lang="en-US" sz="2400" dirty="0" smtClean="0">
                <a:solidFill>
                  <a:srgbClr val="0000FF"/>
                </a:solidFill>
              </a:rPr>
              <a:t>       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Line 4</a:t>
            </a:r>
          </a:p>
          <a:p>
            <a:r>
              <a:rPr lang="en-US" sz="2400" i="1" dirty="0" smtClean="0">
                <a:solidFill>
                  <a:srgbClr val="660066"/>
                </a:solidFill>
              </a:rPr>
              <a:t>Stay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&amp; </a:t>
            </a:r>
            <a:r>
              <a:rPr lang="en-US" sz="2400" i="1" dirty="0" smtClean="0">
                <a:solidFill>
                  <a:srgbClr val="660066"/>
                </a:solidFill>
              </a:rPr>
              <a:t>Break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branches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172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62626"/>
                </a:solidFill>
              </a:rPr>
              <a:t>To cover</a:t>
            </a:r>
            <a:r>
              <a:rPr lang="en-US" dirty="0" smtClean="0">
                <a:solidFill>
                  <a:srgbClr val="660066"/>
                </a:solidFill>
              </a:rPr>
              <a:t> </a:t>
            </a:r>
            <a:r>
              <a:rPr lang="en-US" i="1" dirty="0" smtClean="0">
                <a:solidFill>
                  <a:srgbClr val="660066"/>
                </a:solidFill>
              </a:rPr>
              <a:t>True</a:t>
            </a:r>
            <a:r>
              <a:rPr lang="en-US" dirty="0" smtClean="0"/>
              <a:t> branch of </a:t>
            </a:r>
            <a:r>
              <a:rPr lang="en-US" dirty="0" smtClean="0">
                <a:solidFill>
                  <a:srgbClr val="0000FF"/>
                </a:solidFill>
              </a:rPr>
              <a:t>if</a:t>
            </a:r>
            <a:r>
              <a:rPr lang="en-US" dirty="0" smtClean="0"/>
              <a:t> @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Line 6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chemeClr val="accent3"/>
                </a:solidFill>
              </a:rPr>
              <a:t>DOM</a:t>
            </a:r>
            <a:r>
              <a:rPr lang="en-US" dirty="0" smtClean="0"/>
              <a:t> tree must satisfy constraints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98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function</a:t>
            </a:r>
            <a:r>
              <a:rPr lang="en-US" sz="2800" dirty="0" smtClean="0"/>
              <a:t> </a:t>
            </a:r>
            <a:r>
              <a:rPr lang="en-US" sz="2800" dirty="0" err="1" smtClean="0"/>
              <a:t>checkRows</a:t>
            </a:r>
            <a:r>
              <a:rPr lang="en-US" sz="2800" dirty="0" smtClean="0"/>
              <a:t>()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 var </a:t>
            </a:r>
            <a:r>
              <a:rPr lang="en-US" sz="2800" dirty="0" smtClean="0"/>
              <a:t>field = </a:t>
            </a:r>
            <a:r>
              <a:rPr lang="en-US" sz="2800" dirty="0" err="1" smtClean="0"/>
              <a:t>getElementById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“field”</a:t>
            </a:r>
            <a:r>
              <a:rPr lang="en-US" sz="2800" dirty="0" smtClean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var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, row;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for</a:t>
            </a:r>
            <a:r>
              <a:rPr lang="en-US" sz="2800" dirty="0" smtClean="0"/>
              <a:t> (</a:t>
            </a:r>
            <a:r>
              <a:rPr lang="en-US" sz="2800" dirty="0" err="1" smtClean="0"/>
              <a:t>i</a:t>
            </a:r>
            <a:r>
              <a:rPr lang="en-US" sz="2800" dirty="0" smtClean="0"/>
              <a:t>=</a:t>
            </a:r>
            <a:r>
              <a:rPr lang="en-US" sz="2800" dirty="0" err="1" smtClean="0"/>
              <a:t>field.children.length</a:t>
            </a:r>
            <a:r>
              <a:rPr lang="en-US" sz="2800" dirty="0" smtClean="0"/>
              <a:t>; </a:t>
            </a:r>
            <a:r>
              <a:rPr lang="en-US" sz="2800" dirty="0" err="1" smtClean="0"/>
              <a:t>i</a:t>
            </a:r>
            <a:r>
              <a:rPr lang="en-US" sz="2800" dirty="0" smtClean="0"/>
              <a:t>--;)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 row = </a:t>
            </a:r>
            <a:r>
              <a:rPr lang="en-US" sz="2800" dirty="0" err="1" smtClean="0"/>
              <a:t>getElementById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“row”</a:t>
            </a:r>
            <a:r>
              <a:rPr lang="en-US" sz="2800" dirty="0" smtClean="0"/>
              <a:t>+</a:t>
            </a:r>
            <a:r>
              <a:rPr lang="en-US" sz="2800" dirty="0" err="1" smtClean="0"/>
              <a:t>i</a:t>
            </a:r>
            <a:r>
              <a:rPr lang="en-US" sz="2800" dirty="0" smtClean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smtClean="0">
                <a:solidFill>
                  <a:srgbClr val="0000FF"/>
                </a:solidFill>
              </a:rPr>
              <a:t> if </a:t>
            </a:r>
            <a:r>
              <a:rPr lang="en-US" sz="2800" dirty="0" smtClean="0"/>
              <a:t>(</a:t>
            </a:r>
            <a:r>
              <a:rPr lang="en-US" sz="2800" dirty="0" err="1" smtClean="0"/>
              <a:t>row.children.length</a:t>
            </a:r>
            <a:r>
              <a:rPr lang="en-US" sz="2800" dirty="0" smtClean="0"/>
              <a:t> === 10)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   ++score;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smtClean="0">
                <a:solidFill>
                  <a:srgbClr val="660066"/>
                </a:solidFill>
              </a:rPr>
              <a:t>   // … row filled, update score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}}}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302716" y="1596508"/>
            <a:ext cx="2348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Element with ID </a:t>
            </a:r>
            <a:r>
              <a:rPr lang="en-US" sz="2400" dirty="0" smtClean="0">
                <a:solidFill>
                  <a:srgbClr val="FF0000"/>
                </a:solidFill>
              </a:rPr>
              <a:t>“field”       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Line 2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00806" y="3500322"/>
            <a:ext cx="23484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ID nomenclature </a:t>
            </a:r>
            <a:r>
              <a:rPr lang="en-US" sz="2400" dirty="0" smtClean="0">
                <a:solidFill>
                  <a:srgbClr val="FF0000"/>
                </a:solidFill>
              </a:rPr>
              <a:t>“row0”</a:t>
            </a:r>
            <a:r>
              <a:rPr lang="en-US" sz="2400" dirty="0" smtClean="0"/>
              <a:t>,</a:t>
            </a:r>
            <a:r>
              <a:rPr lang="en-US" sz="2400" dirty="0" smtClean="0">
                <a:solidFill>
                  <a:srgbClr val="FF0000"/>
                </a:solidFill>
              </a:rPr>
              <a:t> “row1”</a:t>
            </a:r>
          </a:p>
          <a:p>
            <a:r>
              <a:rPr lang="en-US" dirty="0" smtClean="0">
                <a:solidFill>
                  <a:srgbClr val="262626"/>
                </a:solidFill>
              </a:rPr>
              <a:t>Line 5</a:t>
            </a:r>
            <a:endParaRPr lang="en-US" dirty="0">
              <a:solidFill>
                <a:srgbClr val="26262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02716" y="2539642"/>
            <a:ext cx="2348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field </a:t>
            </a:r>
            <a:r>
              <a:rPr lang="en-US" sz="2400" dirty="0" smtClean="0"/>
              <a:t>has 1+ children    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Line 4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00806" y="4761074"/>
            <a:ext cx="2348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row </a:t>
            </a:r>
            <a:r>
              <a:rPr lang="en-US" sz="2400" i="1" dirty="0" smtClean="0">
                <a:solidFill>
                  <a:srgbClr val="000000"/>
                </a:solidFill>
              </a:rPr>
              <a:t>has 10</a:t>
            </a:r>
            <a:r>
              <a:rPr lang="en-US" sz="2400" dirty="0" smtClean="0"/>
              <a:t> children      </a:t>
            </a:r>
            <a:r>
              <a:rPr lang="en-US" dirty="0" smtClean="0">
                <a:solidFill>
                  <a:srgbClr val="262626"/>
                </a:solidFill>
              </a:rPr>
              <a:t>Line 6</a:t>
            </a:r>
            <a:endParaRPr lang="en-US" dirty="0">
              <a:solidFill>
                <a:srgbClr val="26262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570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if </a:t>
            </a:r>
            <a:r>
              <a:rPr lang="en-US" i="1" dirty="0" smtClean="0">
                <a:solidFill>
                  <a:srgbClr val="9BBB59"/>
                </a:solidFill>
              </a:rPr>
              <a:t>DOM</a:t>
            </a:r>
            <a:r>
              <a:rPr lang="en-US" dirty="0" smtClean="0"/>
              <a:t> tree is not satisfied?</a:t>
            </a:r>
            <a:br>
              <a:rPr lang="en-US" dirty="0" smtClean="0"/>
            </a:br>
            <a:r>
              <a:rPr lang="en-US" dirty="0" smtClean="0"/>
              <a:t>(e.g. field is </a:t>
            </a:r>
            <a:r>
              <a:rPr lang="en-US" dirty="0" smtClean="0">
                <a:solidFill>
                  <a:srgbClr val="0000FF"/>
                </a:solidFill>
              </a:rPr>
              <a:t>null</a:t>
            </a:r>
            <a:r>
              <a:rPr lang="en-US" dirty="0" smtClean="0"/>
              <a:t>)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98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function</a:t>
            </a:r>
            <a:r>
              <a:rPr lang="en-US" sz="2800" dirty="0" smtClean="0"/>
              <a:t> </a:t>
            </a:r>
            <a:r>
              <a:rPr lang="en-US" sz="2800" dirty="0" err="1" smtClean="0"/>
              <a:t>checkRows</a:t>
            </a:r>
            <a:r>
              <a:rPr lang="en-US" sz="2800" dirty="0" smtClean="0"/>
              <a:t>()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 var </a:t>
            </a:r>
            <a:r>
              <a:rPr lang="en-US" sz="2800" dirty="0" smtClean="0"/>
              <a:t>field = </a:t>
            </a:r>
            <a:r>
              <a:rPr lang="en-US" sz="2800" dirty="0" err="1" smtClean="0"/>
              <a:t>getElementById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“field”</a:t>
            </a:r>
            <a:r>
              <a:rPr lang="en-US" sz="2800" dirty="0" smtClean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1">
                    <a:alpha val="38000"/>
                  </a:schemeClr>
                </a:solidFill>
              </a:rPr>
              <a:t>var </a:t>
            </a:r>
            <a:r>
              <a:rPr lang="en-US" sz="2800" dirty="0" err="1" smtClean="0">
                <a:solidFill>
                  <a:schemeClr val="accent1">
                    <a:alpha val="38000"/>
                  </a:schemeClr>
                </a:solidFill>
              </a:rPr>
              <a:t>i</a:t>
            </a:r>
            <a:r>
              <a:rPr lang="en-US" sz="2800" dirty="0" smtClean="0">
                <a:solidFill>
                  <a:schemeClr val="accent1">
                    <a:alpha val="38000"/>
                  </a:schemeClr>
                </a:solidFill>
              </a:rPr>
              <a:t>, row;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1">
                    <a:alpha val="38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1">
                    <a:alpha val="38000"/>
                  </a:schemeClr>
                </a:solidFill>
              </a:rPr>
              <a:t> for (</a:t>
            </a:r>
            <a:r>
              <a:rPr lang="en-US" sz="2800" dirty="0" err="1" smtClean="0">
                <a:solidFill>
                  <a:schemeClr val="accent1">
                    <a:alpha val="38000"/>
                  </a:schemeClr>
                </a:solidFill>
              </a:rPr>
              <a:t>i</a:t>
            </a:r>
            <a:r>
              <a:rPr lang="en-US" sz="2800" dirty="0" smtClean="0">
                <a:solidFill>
                  <a:schemeClr val="accent1">
                    <a:alpha val="38000"/>
                  </a:schemeClr>
                </a:solidFill>
              </a:rPr>
              <a:t>=</a:t>
            </a:r>
            <a:r>
              <a:rPr lang="en-US" sz="2800" dirty="0" err="1" smtClean="0">
                <a:solidFill>
                  <a:schemeClr val="accent1">
                    <a:alpha val="38000"/>
                  </a:schemeClr>
                </a:solidFill>
              </a:rPr>
              <a:t>field.children.length</a:t>
            </a:r>
            <a:r>
              <a:rPr lang="en-US" sz="2800" dirty="0" smtClean="0">
                <a:solidFill>
                  <a:schemeClr val="accent1">
                    <a:alpha val="38000"/>
                  </a:schemeClr>
                </a:solidFill>
              </a:rPr>
              <a:t>; </a:t>
            </a:r>
            <a:r>
              <a:rPr lang="en-US" sz="2800" dirty="0" err="1" smtClean="0">
                <a:solidFill>
                  <a:schemeClr val="accent1">
                    <a:alpha val="38000"/>
                  </a:schemeClr>
                </a:solidFill>
              </a:rPr>
              <a:t>i</a:t>
            </a:r>
            <a:r>
              <a:rPr lang="en-US" sz="2800" dirty="0" smtClean="0">
                <a:solidFill>
                  <a:schemeClr val="accent1">
                    <a:alpha val="38000"/>
                  </a:schemeClr>
                </a:solidFill>
              </a:rPr>
              <a:t>--;)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1">
                    <a:alpha val="38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1">
                    <a:alpha val="38000"/>
                  </a:schemeClr>
                </a:solidFill>
              </a:rPr>
              <a:t>   row = </a:t>
            </a:r>
            <a:r>
              <a:rPr lang="en-US" sz="2800" dirty="0" err="1" smtClean="0">
                <a:solidFill>
                  <a:schemeClr val="accent1">
                    <a:alpha val="38000"/>
                  </a:schemeClr>
                </a:solidFill>
              </a:rPr>
              <a:t>getElementById</a:t>
            </a:r>
            <a:r>
              <a:rPr lang="en-US" sz="2800" dirty="0" smtClean="0">
                <a:solidFill>
                  <a:schemeClr val="accent1">
                    <a:alpha val="38000"/>
                  </a:schemeClr>
                </a:solidFill>
              </a:rPr>
              <a:t>(“row”+</a:t>
            </a:r>
            <a:r>
              <a:rPr lang="en-US" sz="2800" dirty="0" err="1" smtClean="0">
                <a:solidFill>
                  <a:schemeClr val="accent1">
                    <a:alpha val="38000"/>
                  </a:schemeClr>
                </a:solidFill>
              </a:rPr>
              <a:t>i</a:t>
            </a:r>
            <a:r>
              <a:rPr lang="en-US" sz="2800" dirty="0" smtClean="0">
                <a:solidFill>
                  <a:schemeClr val="accent1">
                    <a:alpha val="38000"/>
                  </a:schemeClr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1">
                    <a:alpha val="38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1">
                    <a:alpha val="38000"/>
                  </a:schemeClr>
                </a:solidFill>
              </a:rPr>
              <a:t>   if (</a:t>
            </a:r>
            <a:r>
              <a:rPr lang="en-US" sz="2800" dirty="0" err="1" smtClean="0">
                <a:solidFill>
                  <a:schemeClr val="accent1">
                    <a:alpha val="38000"/>
                  </a:schemeClr>
                </a:solidFill>
              </a:rPr>
              <a:t>row.children.length</a:t>
            </a:r>
            <a:r>
              <a:rPr lang="en-US" sz="2800" dirty="0" smtClean="0">
                <a:solidFill>
                  <a:schemeClr val="accent1">
                    <a:alpha val="38000"/>
                  </a:schemeClr>
                </a:solidFill>
              </a:rPr>
              <a:t> === 10)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1">
                    <a:alpha val="38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1">
                    <a:alpha val="38000"/>
                  </a:schemeClr>
                </a:solidFill>
              </a:rPr>
              <a:t>     ++score;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1">
                    <a:alpha val="38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1">
                    <a:alpha val="38000"/>
                  </a:schemeClr>
                </a:solidFill>
              </a:rPr>
              <a:t>     // … row filled, update score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accent1">
                    <a:alpha val="38000"/>
                  </a:schemeClr>
                </a:solidFill>
              </a:rPr>
              <a:t>}}</a:t>
            </a:r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1417638"/>
            <a:ext cx="2438400" cy="2438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0346" y="2580145"/>
            <a:ext cx="4066476" cy="40664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2045" y="3687763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352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 cover </a:t>
            </a:r>
            <a:r>
              <a:rPr lang="en-US" i="1" dirty="0" smtClean="0">
                <a:solidFill>
                  <a:srgbClr val="660066"/>
                </a:solidFill>
              </a:rPr>
              <a:t>False</a:t>
            </a:r>
            <a:r>
              <a:rPr lang="en-US" dirty="0" smtClean="0">
                <a:solidFill>
                  <a:srgbClr val="660066"/>
                </a:solidFill>
              </a:rPr>
              <a:t> </a:t>
            </a:r>
            <a:r>
              <a:rPr lang="en-US" dirty="0" smtClean="0"/>
              <a:t>branch of </a:t>
            </a:r>
            <a:r>
              <a:rPr lang="en-US" dirty="0" smtClean="0">
                <a:solidFill>
                  <a:srgbClr val="0000FF"/>
                </a:solidFill>
              </a:rPr>
              <a:t>if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Different, Unique DOM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98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function</a:t>
            </a:r>
            <a:r>
              <a:rPr lang="en-US" sz="2800" dirty="0" smtClean="0"/>
              <a:t> </a:t>
            </a:r>
            <a:r>
              <a:rPr lang="en-US" sz="2800" dirty="0" err="1" smtClean="0"/>
              <a:t>checkRows</a:t>
            </a:r>
            <a:r>
              <a:rPr lang="en-US" sz="2800" dirty="0" smtClean="0"/>
              <a:t>()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 var </a:t>
            </a:r>
            <a:r>
              <a:rPr lang="en-US" sz="2800" dirty="0" smtClean="0"/>
              <a:t>field = </a:t>
            </a:r>
            <a:r>
              <a:rPr lang="en-US" sz="2800" dirty="0" err="1" smtClean="0"/>
              <a:t>getElementById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“field”</a:t>
            </a:r>
            <a:r>
              <a:rPr lang="en-US" sz="2800" dirty="0" smtClean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var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, row;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for</a:t>
            </a:r>
            <a:r>
              <a:rPr lang="en-US" sz="2800" dirty="0" smtClean="0"/>
              <a:t> (</a:t>
            </a:r>
            <a:r>
              <a:rPr lang="en-US" sz="2800" dirty="0" err="1" smtClean="0"/>
              <a:t>i</a:t>
            </a:r>
            <a:r>
              <a:rPr lang="en-US" sz="2800" dirty="0" smtClean="0"/>
              <a:t>=</a:t>
            </a:r>
            <a:r>
              <a:rPr lang="en-US" sz="2800" dirty="0" err="1" smtClean="0"/>
              <a:t>field.children.length</a:t>
            </a:r>
            <a:r>
              <a:rPr lang="en-US" sz="2800" dirty="0" smtClean="0"/>
              <a:t>; </a:t>
            </a:r>
            <a:r>
              <a:rPr lang="en-US" sz="2800" dirty="0" err="1" smtClean="0"/>
              <a:t>i</a:t>
            </a:r>
            <a:r>
              <a:rPr lang="en-US" sz="2800" dirty="0" smtClean="0"/>
              <a:t>--;)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 row = </a:t>
            </a:r>
            <a:r>
              <a:rPr lang="en-US" sz="2800" dirty="0" err="1" smtClean="0"/>
              <a:t>getElementById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“row”</a:t>
            </a:r>
            <a:r>
              <a:rPr lang="en-US" sz="2800" dirty="0" smtClean="0"/>
              <a:t>+</a:t>
            </a:r>
            <a:r>
              <a:rPr lang="en-US" sz="2800" dirty="0" err="1" smtClean="0"/>
              <a:t>i</a:t>
            </a:r>
            <a:r>
              <a:rPr lang="en-US" sz="2800" dirty="0" smtClean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smtClean="0">
                <a:solidFill>
                  <a:srgbClr val="0000FF"/>
                </a:solidFill>
              </a:rPr>
              <a:t> if </a:t>
            </a:r>
            <a:r>
              <a:rPr lang="en-US" sz="2800" dirty="0" smtClean="0"/>
              <a:t>(</a:t>
            </a:r>
            <a:r>
              <a:rPr lang="en-US" sz="2800" dirty="0" err="1" smtClean="0"/>
              <a:t>row.children.length</a:t>
            </a:r>
            <a:r>
              <a:rPr lang="en-US" sz="2800" dirty="0" smtClean="0"/>
              <a:t> === 10)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   ++score;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smtClean="0">
                <a:solidFill>
                  <a:srgbClr val="660066"/>
                </a:solidFill>
              </a:rPr>
              <a:t>   // … row filled, update score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}}}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302716" y="1407128"/>
            <a:ext cx="2348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Element with ID </a:t>
            </a:r>
            <a:r>
              <a:rPr lang="en-US" sz="2400" dirty="0" smtClean="0">
                <a:solidFill>
                  <a:srgbClr val="FF0000"/>
                </a:solidFill>
              </a:rPr>
              <a:t>“field”       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Line 2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00806" y="3444622"/>
            <a:ext cx="23484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ID nomenclature </a:t>
            </a:r>
            <a:r>
              <a:rPr lang="en-US" sz="2400" dirty="0" smtClean="0">
                <a:solidFill>
                  <a:srgbClr val="FF0000"/>
                </a:solidFill>
              </a:rPr>
              <a:t>“row0”</a:t>
            </a:r>
            <a:r>
              <a:rPr lang="en-US" sz="2400" dirty="0" smtClean="0"/>
              <a:t>,</a:t>
            </a:r>
            <a:r>
              <a:rPr lang="en-US" sz="2400" dirty="0" smtClean="0">
                <a:solidFill>
                  <a:srgbClr val="FF0000"/>
                </a:solidFill>
              </a:rPr>
              <a:t> “row1”</a:t>
            </a:r>
          </a:p>
          <a:p>
            <a:r>
              <a:rPr lang="en-US" dirty="0" smtClean="0">
                <a:solidFill>
                  <a:srgbClr val="404040"/>
                </a:solidFill>
              </a:rPr>
              <a:t>Line 5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02716" y="2461662"/>
            <a:ext cx="2348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field </a:t>
            </a:r>
            <a:r>
              <a:rPr lang="en-US" sz="2400" dirty="0" smtClean="0"/>
              <a:t>has 1+ children     </a:t>
            </a:r>
            <a:r>
              <a:rPr lang="en-US" dirty="0" smtClean="0">
                <a:solidFill>
                  <a:srgbClr val="404040"/>
                </a:solidFill>
              </a:rPr>
              <a:t>Line 4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00806" y="4738794"/>
            <a:ext cx="2348464" cy="830997"/>
          </a:xfrm>
          <a:prstGeom prst="rect">
            <a:avLst/>
          </a:prstGeom>
          <a:noFill/>
          <a:ln w="15875"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row </a:t>
            </a:r>
            <a:r>
              <a:rPr lang="en-US" sz="2400" i="1" dirty="0" smtClean="0"/>
              <a:t>cannot</a:t>
            </a:r>
            <a:r>
              <a:rPr lang="en-US" sz="2400" dirty="0" smtClean="0"/>
              <a:t> have children      </a:t>
            </a:r>
            <a:r>
              <a:rPr lang="en-US" dirty="0" smtClean="0">
                <a:solidFill>
                  <a:srgbClr val="404040"/>
                </a:solidFill>
              </a:rPr>
              <a:t>Line 6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75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Apply </a:t>
            </a:r>
            <a:r>
              <a:rPr lang="en-US" i="1" dirty="0" err="1" smtClean="0">
                <a:solidFill>
                  <a:schemeClr val="accent3"/>
                </a:solidFill>
              </a:rPr>
              <a:t>Concolic</a:t>
            </a:r>
            <a:r>
              <a:rPr lang="en-US" dirty="0" smtClean="0"/>
              <a:t> Techniques to </a:t>
            </a:r>
            <a:br>
              <a:rPr lang="en-US" dirty="0" smtClean="0"/>
            </a:br>
            <a:r>
              <a:rPr lang="en-US" dirty="0" smtClean="0"/>
              <a:t>Generate </a:t>
            </a:r>
            <a:r>
              <a:rPr lang="en-US" i="1" dirty="0" smtClean="0">
                <a:solidFill>
                  <a:srgbClr val="9BBB59"/>
                </a:solidFill>
              </a:rPr>
              <a:t>DOM</a:t>
            </a:r>
            <a:r>
              <a:rPr lang="en-US" dirty="0" smtClean="0"/>
              <a:t>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Automatic</a:t>
            </a:r>
          </a:p>
          <a:p>
            <a:pPr marL="914400" lvl="1" indent="-514350"/>
            <a:r>
              <a:rPr lang="en-US" dirty="0" smtClean="0"/>
              <a:t># of DOM trees (and # of execution paths) can grow </a:t>
            </a:r>
            <a:r>
              <a:rPr lang="en-US" i="1" dirty="0" smtClean="0"/>
              <a:t>exponentially </a:t>
            </a:r>
            <a:r>
              <a:rPr lang="en-US" dirty="0" smtClean="0"/>
              <a:t>with the # of branching conditions</a:t>
            </a:r>
          </a:p>
          <a:p>
            <a:pPr marL="914400" lvl="1" indent="-514350"/>
            <a:r>
              <a:rPr lang="en-US" dirty="0" smtClean="0"/>
              <a:t>Manual generation is too labor intensive.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Systematic</a:t>
            </a:r>
          </a:p>
          <a:p>
            <a:pPr marL="896938" lvl="1" indent="-465138"/>
            <a:r>
              <a:rPr lang="en-US" dirty="0" smtClean="0"/>
              <a:t>Specific execution path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Precise DOM tree</a:t>
            </a:r>
          </a:p>
          <a:p>
            <a:pPr marL="896938" lvl="1" indent="-465138"/>
            <a:r>
              <a:rPr lang="en-US" dirty="0" smtClean="0"/>
              <a:t>Random DOM may not meet </a:t>
            </a:r>
            <a:r>
              <a:rPr lang="en-US" i="1" dirty="0" smtClean="0"/>
              <a:t>precision</a:t>
            </a:r>
            <a:r>
              <a:rPr lang="en-US" dirty="0" smtClean="0"/>
              <a:t> by chance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81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5240</TotalTime>
  <Words>2306</Words>
  <Application>Microsoft Macintosh PowerPoint</Application>
  <PresentationFormat>On-screen Show (4:3)</PresentationFormat>
  <Paragraphs>476</Paragraphs>
  <Slides>38</Slides>
  <Notes>21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ConcolicDOM Concolic Generation of HTML  for Testing JavaScript </vt:lpstr>
      <vt:lpstr>Motivation: Why HTML for testing JS?</vt:lpstr>
      <vt:lpstr>DOM Dependency Example: DOMtris</vt:lpstr>
      <vt:lpstr>checking for filled rows: Line 6-7</vt:lpstr>
      <vt:lpstr>Conditions (if, loops) have branches</vt:lpstr>
      <vt:lpstr>To cover True branch of if @ Line 6   DOM tree must satisfy constraints</vt:lpstr>
      <vt:lpstr>What if DOM tree is not satisfied? (e.g. field is null)  error</vt:lpstr>
      <vt:lpstr>To cover False branch of if  Different, Unique DOM tree</vt:lpstr>
      <vt:lpstr>Apply Concolic Techniques to  Generate DOM trees</vt:lpstr>
      <vt:lpstr>Challenges</vt:lpstr>
      <vt:lpstr>4-5. DOM Solver:  More Complicated Example</vt:lpstr>
      <vt:lpstr>Background: Each DOM operation is a Clue to the Overall DOM tree</vt:lpstr>
      <vt:lpstr>4. Logic constraints can be Interdependent</vt:lpstr>
      <vt:lpstr>5. 2D Structure &amp; Implicit Clues</vt:lpstr>
      <vt:lpstr>DOM Solver: Solved DOM tree</vt:lpstr>
      <vt:lpstr>Approach</vt:lpstr>
      <vt:lpstr>Example: DOM Solver &amp; CVC</vt:lpstr>
      <vt:lpstr>Encode DOM Constraints into CVC Asserts</vt:lpstr>
      <vt:lpstr>Model General DOM Policies  into CVC Functions &amp; Quantifiers</vt:lpstr>
      <vt:lpstr>Quantifying Parent-Child Relationship</vt:lpstr>
      <vt:lpstr>Quantifying Order of Children</vt:lpstr>
      <vt:lpstr>childrenLength: (Node) -&gt; INT;</vt:lpstr>
      <vt:lpstr>HTML Generated</vt:lpstr>
      <vt:lpstr>Implementation Utilizing Open Technologies and Industry Standards</vt:lpstr>
      <vt:lpstr>Compare Coverage</vt:lpstr>
      <vt:lpstr>Compare Coverage: DOMtris</vt:lpstr>
      <vt:lpstr>Statement Coverage: 6 lines (2-7)</vt:lpstr>
      <vt:lpstr>Branch Coverage: 2 + 2 branches</vt:lpstr>
      <vt:lpstr>Path Coverage: 41 paths</vt:lpstr>
      <vt:lpstr>1. Without HTML: blank page</vt:lpstr>
      <vt:lpstr>2. Existing HTML: Original Webpage </vt:lpstr>
      <vt:lpstr>3. ConcolicDOM: generated HTML</vt:lpstr>
      <vt:lpstr>Coverage Summary: DOMtris</vt:lpstr>
      <vt:lpstr>Related Work 3 categories</vt:lpstr>
      <vt:lpstr>Related Work: Concolic Testing in JS</vt:lpstr>
      <vt:lpstr>Conclusion</vt:lpstr>
      <vt:lpstr>PowerPoint Presentation</vt:lpstr>
      <vt:lpstr>PowerPoint Presentation</vt:lpstr>
    </vt:vector>
  </TitlesOfParts>
  <Company>UBC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Concolic DOM</dc:title>
  <dc:creator>James Lo</dc:creator>
  <cp:lastModifiedBy>James Lo</cp:lastModifiedBy>
  <cp:revision>868</cp:revision>
  <dcterms:created xsi:type="dcterms:W3CDTF">2014-02-04T23:57:13Z</dcterms:created>
  <dcterms:modified xsi:type="dcterms:W3CDTF">2014-02-21T23:55:16Z</dcterms:modified>
</cp:coreProperties>
</file>