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5" r:id="rId3"/>
    <p:sldId id="257" r:id="rId4"/>
    <p:sldId id="259" r:id="rId5"/>
    <p:sldId id="258" r:id="rId6"/>
    <p:sldId id="261" r:id="rId7"/>
    <p:sldId id="268" r:id="rId8"/>
    <p:sldId id="273" r:id="rId9"/>
    <p:sldId id="269" r:id="rId10"/>
    <p:sldId id="271" r:id="rId11"/>
    <p:sldId id="274" r:id="rId12"/>
    <p:sldId id="275" r:id="rId13"/>
    <p:sldId id="276" r:id="rId14"/>
    <p:sldId id="277" r:id="rId15"/>
    <p:sldId id="270" r:id="rId16"/>
    <p:sldId id="281" r:id="rId17"/>
    <p:sldId id="282" r:id="rId18"/>
    <p:sldId id="279" r:id="rId19"/>
    <p:sldId id="262" r:id="rId20"/>
    <p:sldId id="260" r:id="rId21"/>
    <p:sldId id="264" r:id="rId22"/>
    <p:sldId id="267" r:id="rId23"/>
    <p:sldId id="289" r:id="rId24"/>
    <p:sldId id="287" r:id="rId25"/>
    <p:sldId id="283" r:id="rId26"/>
    <p:sldId id="284" r:id="rId27"/>
    <p:sldId id="285" r:id="rId28"/>
    <p:sldId id="286" r:id="rId29"/>
    <p:sldId id="278" r:id="rId30"/>
    <p:sldId id="266" r:id="rId31"/>
    <p:sldId id="27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 autoAdjust="0"/>
    <p:restoredTop sz="72655" autoAdjust="0"/>
  </p:normalViewPr>
  <p:slideViewPr>
    <p:cSldViewPr>
      <p:cViewPr varScale="1">
        <p:scale>
          <a:sx n="56" d="100"/>
          <a:sy n="56" d="100"/>
        </p:scale>
        <p:origin x="2213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31F9A-C6D5-4EB2-9441-7E80231123F5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C61F1-C4D7-4183-9419-26D6C7EA2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Have to report some memory usage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 smtClean="0"/>
              <a:t>OpenMP</a:t>
            </a:r>
            <a:r>
              <a:rPr lang="en-CA" dirty="0" smtClean="0"/>
              <a:t> ARM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41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4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Contribution (Novelty)</a:t>
            </a:r>
          </a:p>
          <a:p>
            <a:r>
              <a:rPr lang="en-CA" dirty="0" smtClean="0"/>
              <a:t>Technical Merit</a:t>
            </a:r>
          </a:p>
          <a:p>
            <a:r>
              <a:rPr lang="en-CA" dirty="0" smtClean="0"/>
              <a:t>Overall presentation</a:t>
            </a:r>
          </a:p>
          <a:p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Apply and adapt the SAG algorithm into iterative optimization for matrix factorization (MF).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Extend the general SAG algorithm into a specialized SAG algorithm (SAG-MF) for better space complexity in memory overhead.</a:t>
            </a:r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Parallelize both the SAG-general and SAG-MF, specifically for matrix factorization</a:t>
            </a:r>
            <a:r>
              <a:rPr lang="en-CA" baseline="0" dirty="0" smtClean="0"/>
              <a:t> tasks.</a:t>
            </a:r>
            <a:endParaRPr lang="en-CA" dirty="0" smtClean="0"/>
          </a:p>
          <a:p>
            <a:pPr marL="228600" indent="-228600">
              <a:buFont typeface="+mj-lt"/>
              <a:buAutoNum type="arabicPeriod"/>
            </a:pPr>
            <a:r>
              <a:rPr lang="en-CA" dirty="0" smtClean="0"/>
              <a:t>Through extensive evaluation, demonstrated that the general SAG and SAG-MF algorithms yield both faster and better convergence across various objective functions.</a:t>
            </a:r>
          </a:p>
          <a:p>
            <a:pPr marL="228600" indent="-2286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C61F1-C4D7-4183-9419-26D6C7EA2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9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0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95751-F7ED-4DC6-B252-D061684897A9}" type="datetimeFigureOut">
              <a:rPr lang="en-US" smtClean="0"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4AEC-A1B4-4FC0-A57D-9093080B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den.ibm.com/cs/people/peterh/dsgdTechRep.pdf" TargetMode="External"/><Relationship Id="rId2" Type="http://schemas.openxmlformats.org/officeDocument/2006/relationships/hyperlink" Target="https://github.com/ScottSallinen/Gradient-Descent-Comparis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exas.edu/~cjhsieh/icdm-pmf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Faster &amp; Better </a:t>
            </a:r>
            <a:r>
              <a:rPr lang="en-US" dirty="0"/>
              <a:t>C</a:t>
            </a:r>
            <a:r>
              <a:rPr lang="en-US" dirty="0" smtClean="0"/>
              <a:t>onvergence in </a:t>
            </a:r>
            <a:r>
              <a:rPr lang="en-US" smtClean="0"/>
              <a:t>Matrix Factorization using </a:t>
            </a:r>
            <a:r>
              <a:rPr lang="en-US" dirty="0" smtClean="0"/>
              <a:t>SAG-MF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</a:t>
            </a:r>
            <a:r>
              <a:rPr lang="en-CA" dirty="0" smtClean="0"/>
              <a:t>SAG-MF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 + 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smtClean="0"/>
              <a:t>)*</a:t>
            </a:r>
            <a:r>
              <a:rPr lang="en-US" i="1" dirty="0" err="1" smtClean="0"/>
              <a:t>nDims</a:t>
            </a:r>
            <a:r>
              <a:rPr lang="en-US" dirty="0" smtClean="0"/>
              <a:t>)?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Chain rule: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e>
                          </m:acc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𝑡𝑟𝑎𝑛𝑠𝑝𝑜𝑠𝑒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r>
                  <a:rPr lang="en-CA" dirty="0"/>
                  <a:t>Store only 3 </a:t>
                </a:r>
                <a:r>
                  <a:rPr lang="en-CA" dirty="0" smtClean="0"/>
                  <a:t>matrixes: runtime doesn’t change!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 smtClean="0"/>
                  <a:t>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CA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nRows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)</a:t>
                </a: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CA" dirty="0" smtClean="0"/>
                  <a:t>		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l-GR" dirty="0" smtClean="0">
                    <a:latin typeface="+mj-lt"/>
                  </a:rPr>
                  <a:t> </a:t>
                </a:r>
                <a:r>
                  <a:rPr lang="en-CA" dirty="0" smtClean="0"/>
                  <a:t>O(</a:t>
                </a:r>
                <a:r>
                  <a:rPr lang="en-CA" i="1" dirty="0" err="1" smtClean="0"/>
                  <a:t>nDims</a:t>
                </a:r>
                <a:r>
                  <a:rPr lang="en-CA" dirty="0" smtClean="0"/>
                  <a:t> * </a:t>
                </a:r>
                <a:r>
                  <a:rPr lang="en-CA" i="1" dirty="0" err="1" smtClean="0"/>
                  <a:t>nCols</a:t>
                </a:r>
                <a:r>
                  <a:rPr lang="en-CA" dirty="0" smtClean="0"/>
                  <a:t>)		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80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Wait a minute … is that it?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Problem: </a:t>
            </a:r>
            <a:r>
              <a:rPr lang="en-CA" i="1" dirty="0" smtClean="0"/>
              <a:t>U</a:t>
            </a:r>
            <a:r>
              <a:rPr lang="en-CA" dirty="0" smtClean="0"/>
              <a:t> &amp; </a:t>
            </a:r>
            <a:r>
              <a:rPr lang="en-CA" i="1" dirty="0" smtClean="0"/>
              <a:t>V</a:t>
            </a:r>
            <a:r>
              <a:rPr lang="en-CA" dirty="0" smtClean="0"/>
              <a:t> are different at each iteration</a:t>
            </a:r>
          </a:p>
          <a:p>
            <a:pPr lvl="1"/>
            <a:r>
              <a:rPr lang="en-CA" dirty="0" smtClean="0"/>
              <a:t>Optimization is to get the best possible </a:t>
            </a:r>
            <a:r>
              <a:rPr lang="en-CA" i="1" dirty="0" smtClean="0"/>
              <a:t>U</a:t>
            </a:r>
            <a:r>
              <a:rPr lang="en-CA" dirty="0" smtClean="0"/>
              <a:t>, </a:t>
            </a:r>
            <a:r>
              <a:rPr lang="en-CA" i="1" dirty="0" smtClean="0"/>
              <a:t>V</a:t>
            </a:r>
          </a:p>
          <a:p>
            <a:r>
              <a:rPr lang="en-CA" dirty="0" smtClean="0"/>
              <a:t>Solution: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data point, store the most recent iteration </a:t>
            </a:r>
            <a:r>
              <a:rPr lang="en-CA" i="1" dirty="0" smtClean="0"/>
              <a:t>t</a:t>
            </a:r>
            <a:r>
              <a:rPr lang="en-CA" dirty="0" smtClean="0"/>
              <a:t> that the data point was sampled: </a:t>
            </a:r>
            <a:r>
              <a:rPr lang="en-US" dirty="0" smtClean="0"/>
              <a:t>θ(</a:t>
            </a:r>
            <a:r>
              <a:rPr lang="en-US" i="1" dirty="0" smtClean="0"/>
              <a:t>N</a:t>
            </a:r>
            <a:r>
              <a:rPr lang="en-US" dirty="0" smtClean="0"/>
              <a:t>) space</a:t>
            </a:r>
          </a:p>
          <a:p>
            <a:pPr marL="914400" lvl="1" indent="-514350"/>
            <a:r>
              <a:rPr lang="en-US" dirty="0" smtClean="0"/>
              <a:t>Sample with replacement </a:t>
            </a:r>
          </a:p>
          <a:p>
            <a:pPr marL="914400" lvl="1" indent="-514350"/>
            <a:r>
              <a:rPr lang="en-US" dirty="0" smtClean="0"/>
              <a:t>We need only the most recent sampled </a:t>
            </a:r>
            <a:r>
              <a:rPr lang="en-US" i="1" dirty="0" err="1" smtClean="0"/>
              <a:t>Ui</a:t>
            </a:r>
            <a:r>
              <a:rPr lang="en-US" dirty="0" smtClean="0"/>
              <a:t>, </a:t>
            </a:r>
            <a:r>
              <a:rPr lang="en-US" i="1" dirty="0" err="1" smtClean="0"/>
              <a:t>Vj</a:t>
            </a:r>
            <a:endParaRPr lang="en-US" i="1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∀ iteration </a:t>
            </a:r>
            <a:r>
              <a:rPr lang="en-CA" i="1" dirty="0" smtClean="0"/>
              <a:t>t</a:t>
            </a:r>
            <a:r>
              <a:rPr lang="en-CA" dirty="0" smtClean="0"/>
              <a:t>, store the </a:t>
            </a:r>
            <a:r>
              <a:rPr lang="en-CA" i="1" dirty="0" err="1" smtClean="0"/>
              <a:t>Ui</a:t>
            </a:r>
            <a:r>
              <a:rPr lang="en-CA" dirty="0" smtClean="0"/>
              <a:t>, </a:t>
            </a:r>
            <a:r>
              <a:rPr lang="en-CA" i="1" dirty="0" err="1" smtClean="0"/>
              <a:t>Vj</a:t>
            </a:r>
            <a:r>
              <a:rPr lang="en-CA" dirty="0" smtClean="0"/>
              <a:t> sampled at iteration </a:t>
            </a:r>
            <a:r>
              <a:rPr lang="en-CA" i="1" dirty="0" smtClean="0"/>
              <a:t>t</a:t>
            </a:r>
            <a:r>
              <a:rPr lang="en-CA" dirty="0" smtClean="0"/>
              <a:t>: </a:t>
            </a:r>
            <a:r>
              <a:rPr lang="en-US" dirty="0" smtClean="0"/>
              <a:t>θ(</a:t>
            </a:r>
            <a:r>
              <a:rPr lang="en-US" i="1" dirty="0" err="1" smtClean="0"/>
              <a:t>nMems</a:t>
            </a:r>
            <a:r>
              <a:rPr lang="en-US" dirty="0" smtClean="0"/>
              <a:t> * </a:t>
            </a:r>
            <a:r>
              <a:rPr lang="en-US" i="1" dirty="0" err="1" smtClean="0"/>
              <a:t>nDims</a:t>
            </a:r>
            <a:r>
              <a:rPr lang="en-US" dirty="0" smtClean="0"/>
              <a:t>) space</a:t>
            </a:r>
          </a:p>
          <a:p>
            <a:r>
              <a:rPr lang="en-US" dirty="0" smtClean="0"/>
              <a:t>Total: θ(</a:t>
            </a:r>
            <a:r>
              <a:rPr lang="en-US" i="1" dirty="0" smtClean="0"/>
              <a:t>N</a:t>
            </a:r>
            <a:r>
              <a:rPr lang="en-US" dirty="0" smtClean="0"/>
              <a:t>+(</a:t>
            </a:r>
            <a:r>
              <a:rPr lang="en-US" i="1" dirty="0" err="1" smtClean="0"/>
              <a:t>nRows</a:t>
            </a:r>
            <a:r>
              <a:rPr lang="en-US" dirty="0" err="1" smtClean="0"/>
              <a:t>+</a:t>
            </a:r>
            <a:r>
              <a:rPr lang="en-US" i="1" dirty="0" err="1" smtClean="0"/>
              <a:t>nCols</a:t>
            </a:r>
            <a:r>
              <a:rPr lang="en-US" dirty="0" err="1" smtClean="0">
                <a:solidFill>
                  <a:srgbClr val="00B050"/>
                </a:solidFill>
              </a:rPr>
              <a:t>+</a:t>
            </a:r>
            <a:r>
              <a:rPr lang="en-US" i="1" dirty="0" err="1" smtClean="0">
                <a:solidFill>
                  <a:srgbClr val="00B050"/>
                </a:solidFill>
              </a:rPr>
              <a:t>nMems</a:t>
            </a:r>
            <a:r>
              <a:rPr lang="en-US" dirty="0" smtClean="0"/>
              <a:t>)*</a:t>
            </a:r>
            <a:r>
              <a:rPr lang="en-US" dirty="0" err="1" smtClean="0"/>
              <a:t>nDims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CA" i="1" dirty="0" smtClean="0"/>
          </a:p>
          <a:p>
            <a:pPr marL="514350" indent="-514350">
              <a:buFont typeface="+mj-lt"/>
              <a:buAutoNum type="arabicPeriod"/>
            </a:pPr>
            <a:endParaRPr lang="en-CA" dirty="0" smtClean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254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 smtClean="0"/>
              <a:t>nMems</a:t>
            </a:r>
            <a:r>
              <a:rPr lang="en-CA" dirty="0" smtClean="0"/>
              <a:t> = </a:t>
            </a:r>
            <a:r>
              <a:rPr lang="en-CA" i="1" dirty="0" smtClean="0"/>
              <a:t>min</a:t>
            </a:r>
            <a:r>
              <a:rPr lang="en-CA" dirty="0" smtClean="0"/>
              <a:t>{</a:t>
            </a:r>
            <a:r>
              <a:rPr lang="en-CA" i="1" dirty="0" smtClean="0"/>
              <a:t>t</a:t>
            </a:r>
            <a:r>
              <a:rPr lang="en-CA" dirty="0" smtClean="0"/>
              <a:t>, </a:t>
            </a:r>
            <a:r>
              <a:rPr lang="en-CA" i="1" dirty="0" smtClean="0"/>
              <a:t>N</a:t>
            </a:r>
            <a:r>
              <a:rPr lang="en-CA" dirty="0" smtClean="0"/>
              <a:t>}</a:t>
            </a:r>
            <a:br>
              <a:rPr lang="en-CA" dirty="0" smtClean="0"/>
            </a:br>
            <a:r>
              <a:rPr lang="en-CA" sz="3100" dirty="0"/>
              <a:t>C</a:t>
            </a:r>
            <a:r>
              <a:rPr lang="en-CA" sz="3100" dirty="0" smtClean="0"/>
              <a:t>an we assume </a:t>
            </a:r>
            <a:r>
              <a:rPr lang="en-CA" sz="3100" i="1" dirty="0" err="1" smtClean="0"/>
              <a:t>nMems</a:t>
            </a:r>
            <a:r>
              <a:rPr lang="en-CA" sz="3100" dirty="0" smtClean="0"/>
              <a:t> is much less than </a:t>
            </a:r>
            <a:r>
              <a:rPr lang="en-CA" sz="3100" i="1" dirty="0" smtClean="0"/>
              <a:t>N</a:t>
            </a:r>
            <a:r>
              <a:rPr lang="en-CA" sz="3100" dirty="0" smtClean="0"/>
              <a:t>?</a:t>
            </a:r>
            <a:endParaRPr lang="en-CA" sz="31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A" dirty="0" smtClean="0"/>
                  <a:t>Upper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: </a:t>
                </a:r>
                <a:r>
                  <a:rPr lang="en-CA" i="1" dirty="0" smtClean="0"/>
                  <a:t>N</a:t>
                </a:r>
              </a:p>
              <a:p>
                <a:pPr marL="457200" lvl="1" indent="0">
                  <a:buNone/>
                </a:pPr>
                <a:r>
                  <a:rPr lang="en-CA" dirty="0" smtClean="0"/>
                  <a:t>If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 is close to N, use general SAG</a:t>
                </a:r>
              </a:p>
              <a:p>
                <a:pPr marL="457200" lvl="1" indent="0">
                  <a:buNone/>
                </a:pPr>
                <a:r>
                  <a:rPr lang="en-CA" i="1" dirty="0" smtClean="0"/>
                  <a:t>t</a:t>
                </a:r>
                <a:r>
                  <a:rPr lang="en-CA" dirty="0" smtClean="0"/>
                  <a:t> = # of independent samples (with replacement)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= lower bound of </a:t>
                </a:r>
                <a:r>
                  <a:rPr lang="en-CA" i="1" dirty="0" smtClean="0"/>
                  <a:t>t</a:t>
                </a:r>
              </a:p>
              <a:p>
                <a:r>
                  <a:rPr lang="en-CA" dirty="0" smtClean="0"/>
                  <a:t>Lower Bound of </a:t>
                </a:r>
                <a:r>
                  <a:rPr lang="en-CA" i="1" dirty="0" smtClean="0"/>
                  <a:t>t: </a:t>
                </a:r>
                <a:r>
                  <a:rPr lang="en-CA" dirty="0" smtClean="0"/>
                  <a:t>look at convergence rate</a:t>
                </a:r>
                <a:r>
                  <a:rPr lang="en-CA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CA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CA" b="0" i="1" dirty="0" smtClean="0">
                  <a:latin typeface="Cambria Math" panose="02040503050406030204" pitchFamily="18" charset="0"/>
                </a:endParaRPr>
              </a:p>
              <a:p>
                <a:r>
                  <a:rPr lang="en-CA" b="0" dirty="0" smtClean="0">
                    <a:latin typeface="+mj-lt"/>
                  </a:rPr>
                  <a:t>Expectation of error at iteration </a:t>
                </a:r>
                <a:r>
                  <a:rPr lang="en-CA" b="0" i="1" dirty="0" smtClean="0">
                    <a:latin typeface="+mj-lt"/>
                  </a:rPr>
                  <a:t>t</a:t>
                </a:r>
                <a:r>
                  <a:rPr lang="en-CA" b="0" dirty="0" smtClean="0">
                    <a:latin typeface="+mj-lt"/>
                  </a:rPr>
                  <a:t> </a:t>
                </a:r>
              </a:p>
              <a:p>
                <a:r>
                  <a:rPr lang="en-CA" dirty="0" smtClean="0">
                    <a:latin typeface="+mj-lt"/>
                  </a:rPr>
                  <a:t>Error </a:t>
                </a:r>
                <a:r>
                  <a:rPr lang="en-CA" dirty="0">
                    <a:latin typeface="+mj-lt"/>
                  </a:rPr>
                  <a:t>=</a:t>
                </a:r>
                <a:r>
                  <a:rPr lang="en-CA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CA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endParaRPr lang="en-CA" b="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CA" b="0" i="1" dirty="0" smtClean="0">
                  <a:latin typeface="+mj-lt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CA" dirty="0" smtClean="0"/>
                  <a:t>Lower bound: </a:t>
                </a:r>
                <a:r>
                  <a:rPr lang="en-CA" i="1" dirty="0" err="1" smtClean="0"/>
                  <a:t>nMems</a:t>
                </a:r>
                <a:r>
                  <a:rPr lang="en-CA" dirty="0" smtClean="0"/>
                  <a:t> </a:t>
                </a:r>
                <a:r>
                  <a:rPr lang="en-CA" dirty="0"/>
                  <a:t>= min{</a:t>
                </a:r>
                <a:r>
                  <a:rPr lang="en-CA" i="1" dirty="0"/>
                  <a:t>t</a:t>
                </a:r>
                <a:r>
                  <a:rPr lang="en-CA" dirty="0"/>
                  <a:t>,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}</a:t>
                </a:r>
                <a:br>
                  <a:rPr lang="en-CA" dirty="0" smtClean="0"/>
                </a:br>
                <a:r>
                  <a:rPr lang="en-CA" sz="2900" dirty="0"/>
                  <a:t>Let epsilon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900" dirty="0"/>
                  <a:t>be the tolerance of error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t="-7447" b="-117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CA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𝑛𝑀𝑒𝑚𝑠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6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4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4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l-GR" sz="4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l-GR" sz="4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6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CA" sz="4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4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CA" sz="3400" i="1" dirty="0">
                  <a:latin typeface="+mj-lt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i="1" dirty="0" smtClean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9715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62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i="1" dirty="0" err="1"/>
              <a:t>nMems</a:t>
            </a:r>
            <a:r>
              <a:rPr lang="en-CA" dirty="0"/>
              <a:t> = min{</a:t>
            </a:r>
            <a:r>
              <a:rPr lang="en-CA" i="1" dirty="0"/>
              <a:t>t</a:t>
            </a:r>
            <a:r>
              <a:rPr lang="en-CA" dirty="0"/>
              <a:t>, </a:t>
            </a:r>
            <a:r>
              <a:rPr lang="en-CA" i="1" dirty="0"/>
              <a:t>N</a:t>
            </a:r>
            <a:r>
              <a:rPr lang="en-CA" dirty="0"/>
              <a:t>}</a:t>
            </a:r>
            <a:br>
              <a:rPr lang="en-CA" dirty="0"/>
            </a:br>
            <a:r>
              <a:rPr lang="en-CA" sz="3600" dirty="0" smtClean="0"/>
              <a:t>So lower </a:t>
            </a:r>
            <a:r>
              <a:rPr lang="en-CA" sz="3600" dirty="0"/>
              <a:t>bound </a:t>
            </a:r>
            <a:r>
              <a:rPr lang="en-CA" sz="3600" dirty="0" smtClean="0"/>
              <a:t>doesn’t </a:t>
            </a:r>
            <a:r>
              <a:rPr lang="en-CA" sz="3600" i="1" dirty="0" err="1"/>
              <a:t>nMems</a:t>
            </a:r>
            <a:r>
              <a:rPr lang="en-CA" sz="3600" dirty="0"/>
              <a:t> </a:t>
            </a:r>
            <a:r>
              <a:rPr lang="en-CA" sz="3600" dirty="0" smtClean="0"/>
              <a:t>depend </a:t>
            </a:r>
            <a:r>
              <a:rPr lang="en-CA" sz="3600" dirty="0"/>
              <a:t>on </a:t>
            </a:r>
            <a:r>
              <a:rPr lang="en-CA" sz="3600" i="1" dirty="0"/>
              <a:t>N</a:t>
            </a:r>
            <a:r>
              <a:rPr lang="en-CA" sz="3600" dirty="0"/>
              <a:t>?</a:t>
            </a:r>
            <a:br>
              <a:rPr lang="en-CA" sz="3600" dirty="0"/>
            </a:br>
            <a:endParaRPr lang="en-CA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In each iteration </a:t>
                </a:r>
                <a:r>
                  <a:rPr lang="en-CA" i="1" dirty="0" smtClean="0"/>
                  <a:t>t</a:t>
                </a:r>
                <a:r>
                  <a:rPr lang="en-CA" dirty="0" smtClean="0"/>
                  <a:t>, we sample 1 data point</a:t>
                </a:r>
              </a:p>
              <a:p>
                <a:pPr lvl="1"/>
                <a:r>
                  <a:rPr lang="en-CA" dirty="0" smtClean="0"/>
                  <a:t>sample with replacement</a:t>
                </a:r>
              </a:p>
              <a:p>
                <a:r>
                  <a:rPr lang="en-CA" dirty="0" smtClean="0"/>
                  <a:t># of iterations = # of data points sampled</a:t>
                </a:r>
              </a:p>
              <a:p>
                <a:r>
                  <a:rPr lang="en-CA" dirty="0" smtClean="0"/>
                  <a:t>Larger </a:t>
                </a:r>
                <a:r>
                  <a:rPr lang="en-CA" i="1" dirty="0" smtClean="0"/>
                  <a:t>N</a:t>
                </a:r>
                <a:r>
                  <a:rPr lang="en-CA" dirty="0" smtClean="0"/>
                  <a:t> or more data that we can sample, means we can let epsilon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 smtClean="0"/>
                  <a:t>to be smaller.</a:t>
                </a:r>
              </a:p>
              <a:p>
                <a:r>
                  <a:rPr lang="en-CA" dirty="0" smtClean="0"/>
                  <a:t>If we have a good enough epsilon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CA" dirty="0" smtClean="0"/>
                  <a:t>, we can just iteratively optimize our approximation on a sampled subset of the data: filter data </a:t>
                </a:r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9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59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Space Complexity of SAG-MF</a:t>
            </a:r>
            <a:r>
              <a:rPr lang="en-CA" dirty="0" smtClean="0"/>
              <a:t>:</a:t>
            </a:r>
            <a:br>
              <a:rPr lang="en-CA" dirty="0" smtClean="0"/>
            </a:br>
            <a:r>
              <a:rPr lang="en-US" sz="4000" dirty="0" smtClean="0"/>
              <a:t>θ(N +(</a:t>
            </a:r>
            <a:r>
              <a:rPr lang="en-US" sz="4000" dirty="0" err="1" smtClean="0"/>
              <a:t>nRows</a:t>
            </a:r>
            <a:r>
              <a:rPr lang="en-US" sz="4000" dirty="0"/>
              <a:t> </a:t>
            </a:r>
            <a:r>
              <a:rPr lang="en-US" sz="4000" dirty="0" smtClean="0"/>
              <a:t>+</a:t>
            </a:r>
            <a:r>
              <a:rPr lang="en-US" sz="4000" dirty="0" err="1" smtClean="0"/>
              <a:t>nCols</a:t>
            </a:r>
            <a:r>
              <a:rPr lang="en-US" sz="4000" dirty="0" smtClean="0"/>
              <a:t> +</a:t>
            </a:r>
            <a:r>
              <a:rPr lang="en-US" sz="4000" dirty="0" err="1" smtClean="0"/>
              <a:t>nMems</a:t>
            </a:r>
            <a:r>
              <a:rPr lang="en-US" sz="4000" dirty="0" smtClean="0"/>
              <a:t>)*</a:t>
            </a:r>
            <a:r>
              <a:rPr lang="en-US" sz="4000" dirty="0" err="1" smtClean="0"/>
              <a:t>nDims</a:t>
            </a:r>
            <a:r>
              <a:rPr lang="en-US" sz="4000" dirty="0" smtClean="0"/>
              <a:t>)</a:t>
            </a: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CA" dirty="0" smtClean="0"/>
                  <a:t>Norm-based Regularization: </a:t>
                </a:r>
              </a:p>
              <a:p>
                <a:pPr marL="0" indent="0" algn="ctr">
                  <a:buNone/>
                </a:pPr>
                <a:r>
                  <a:rPr lang="en-CA" dirty="0" smtClean="0"/>
                  <a:t>Zero additional memory required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CA" dirty="0" smtClean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>
                  <a:latin typeface="+mj-lt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𝑑𝑟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dirty="0">
                  <a:latin typeface="Cambria Math"/>
                  <a:ea typeface="Cambria Math"/>
                </a:endParaRPr>
              </a:p>
              <a:p>
                <a:r>
                  <a:rPr lang="en-US" dirty="0" smtClean="0">
                    <a:ea typeface="Cambria Math"/>
                  </a:rPr>
                  <a:t>may store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 smtClean="0"/>
                  <a:t> if </a:t>
                </a:r>
                <a:r>
                  <a:rPr lang="el-GR" i="1" dirty="0" smtClean="0"/>
                  <a:t>λ</a:t>
                </a:r>
                <a:r>
                  <a:rPr lang="en-CA" dirty="0"/>
                  <a:t> </a:t>
                </a:r>
                <a:r>
                  <a:rPr lang="en-CA" dirty="0" smtClean="0"/>
                  <a:t>varies depending on </a:t>
                </a:r>
                <a:r>
                  <a:rPr lang="en-CA" i="1" dirty="0" smtClean="0"/>
                  <a:t>t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b="-20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Actual </a:t>
            </a:r>
            <a:r>
              <a:rPr lang="en-CA" dirty="0" err="1"/>
              <a:t>I</a:t>
            </a:r>
            <a:r>
              <a:rPr lang="en-CA" dirty="0" err="1" smtClean="0"/>
              <a:t>mpl</a:t>
            </a:r>
            <a:r>
              <a:rPr lang="en-CA" dirty="0" smtClean="0"/>
              <a:t>: SAG-MF forgetful</a:t>
            </a:r>
            <a:br>
              <a:rPr lang="en-CA" dirty="0" smtClean="0"/>
            </a:br>
            <a:r>
              <a:rPr lang="en-US" dirty="0"/>
              <a:t>θ</a:t>
            </a:r>
            <a:r>
              <a:rPr lang="en-US" dirty="0" smtClean="0"/>
              <a:t>((</a:t>
            </a:r>
            <a:r>
              <a:rPr lang="en-US" dirty="0" err="1"/>
              <a:t>nRows</a:t>
            </a:r>
            <a:r>
              <a:rPr lang="en-US" dirty="0"/>
              <a:t> +</a:t>
            </a:r>
            <a:r>
              <a:rPr lang="en-US" dirty="0" err="1"/>
              <a:t>nCols</a:t>
            </a:r>
            <a:r>
              <a:rPr lang="en-US" dirty="0"/>
              <a:t> +</a:t>
            </a:r>
            <a:r>
              <a:rPr lang="en-US" dirty="0" err="1"/>
              <a:t>nMems</a:t>
            </a:r>
            <a:r>
              <a:rPr lang="en-US" dirty="0"/>
              <a:t>)*</a:t>
            </a:r>
            <a:r>
              <a:rPr lang="en-US" dirty="0" err="1"/>
              <a:t>nDims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Only SAG_U, SAG_V at t=0 can be compressed</a:t>
            </a:r>
          </a:p>
          <a:p>
            <a:pPr lvl="1"/>
            <a:r>
              <a:rPr lang="en-CA" dirty="0" smtClean="0"/>
              <a:t>Because at t=0, we are accessing all data-points</a:t>
            </a:r>
          </a:p>
          <a:p>
            <a:r>
              <a:rPr lang="en-CA" dirty="0" smtClean="0"/>
              <a:t>Store only </a:t>
            </a:r>
            <a:r>
              <a:rPr lang="en-CA" dirty="0"/>
              <a:t>U, V at </a:t>
            </a:r>
            <a:r>
              <a:rPr lang="en-CA" dirty="0" smtClean="0"/>
              <a:t>t=0: U_0, V_0</a:t>
            </a:r>
          </a:p>
          <a:p>
            <a:r>
              <a:rPr lang="en-CA" dirty="0" smtClean="0"/>
              <a:t>Re-compute gradients(Ui_0, Vj_0) on the fly</a:t>
            </a:r>
          </a:p>
          <a:p>
            <a:r>
              <a:rPr lang="en-CA" dirty="0" smtClean="0"/>
              <a:t>Big-O runtime does not change</a:t>
            </a:r>
          </a:p>
          <a:p>
            <a:r>
              <a:rPr lang="en-CA" dirty="0" smtClean="0"/>
              <a:t>Works well when (</a:t>
            </a:r>
            <a:r>
              <a:rPr lang="en-CA" dirty="0" err="1" smtClean="0"/>
              <a:t>nMems</a:t>
            </a:r>
            <a:r>
              <a:rPr lang="en-CA" dirty="0" smtClean="0"/>
              <a:t>=t) &lt;&lt; N</a:t>
            </a:r>
          </a:p>
          <a:p>
            <a:r>
              <a:rPr lang="en-CA" dirty="0"/>
              <a:t>SAG-MF may still be better than SAG-</a:t>
            </a:r>
            <a:r>
              <a:rPr lang="en-CA" dirty="0" err="1"/>
              <a:t>MFforgetful</a:t>
            </a:r>
            <a:r>
              <a:rPr lang="en-CA" dirty="0"/>
              <a:t> when objective function is expensive (e.g. </a:t>
            </a:r>
            <a:r>
              <a:rPr lang="en-CA" dirty="0" err="1"/>
              <a:t>CLiMF</a:t>
            </a:r>
            <a:r>
              <a:rPr lang="en-CA" dirty="0" smtClean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098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 enable Fine-Tuning: SAG-MF buffered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What if we don’t want to re-compute everything?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re-compute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random data points (</a:t>
            </a:r>
            <a:r>
              <a:rPr lang="en-US" i="1" dirty="0" err="1" smtClean="0"/>
              <a:t>i</a:t>
            </a:r>
            <a:r>
              <a:rPr lang="en-US" dirty="0" smtClean="0"/>
              <a:t>, </a:t>
            </a:r>
            <a:r>
              <a:rPr lang="en-US" i="1" dirty="0" smtClean="0"/>
              <a:t>j</a:t>
            </a:r>
            <a:r>
              <a:rPr lang="en-US" dirty="0" smtClean="0"/>
              <a:t>)’s that we are going to visit in the next </a:t>
            </a:r>
            <a:r>
              <a:rPr lang="en-US" i="1" dirty="0" err="1" smtClean="0"/>
              <a:t>nBufs</a:t>
            </a:r>
            <a:r>
              <a:rPr lang="en-US" dirty="0" smtClean="0"/>
              <a:t>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After first iteration, store the gradients </a:t>
            </a:r>
            <a:r>
              <a:rPr lang="en-US" i="1" dirty="0" err="1" smtClean="0"/>
              <a:t>dUi</a:t>
            </a:r>
            <a:r>
              <a:rPr lang="en-US" dirty="0" smtClean="0"/>
              <a:t>, </a:t>
            </a:r>
            <a:r>
              <a:rPr lang="en-US" i="1" dirty="0" err="1" smtClean="0"/>
              <a:t>dVj</a:t>
            </a:r>
            <a:r>
              <a:rPr lang="en-US" dirty="0" smtClean="0"/>
              <a:t> of these random data points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Use </a:t>
            </a:r>
            <a:r>
              <a:rPr lang="en-US" sz="3200" i="1" dirty="0" err="1" smtClean="0"/>
              <a:t>nBufs</a:t>
            </a:r>
            <a:r>
              <a:rPr lang="en-US" sz="3200" dirty="0" smtClean="0"/>
              <a:t> to tune </a:t>
            </a:r>
            <a:r>
              <a:rPr lang="en-US" sz="3200" i="1" dirty="0" err="1" smtClean="0">
                <a:solidFill>
                  <a:schemeClr val="accent3"/>
                </a:solidFill>
              </a:rPr>
              <a:t>nMems</a:t>
            </a:r>
            <a:r>
              <a:rPr lang="en-US" sz="3200" dirty="0" smtClean="0"/>
              <a:t> = </a:t>
            </a:r>
            <a:r>
              <a:rPr lang="en-US" sz="3200" dirty="0" smtClean="0">
                <a:solidFill>
                  <a:schemeClr val="accent3"/>
                </a:solidFill>
              </a:rPr>
              <a:t>max{</a:t>
            </a:r>
            <a:r>
              <a:rPr lang="en-US" sz="3200" i="1" dirty="0" err="1" smtClean="0">
                <a:solidFill>
                  <a:schemeClr val="accent6"/>
                </a:solidFill>
              </a:rPr>
              <a:t>nBufs</a:t>
            </a:r>
            <a:r>
              <a:rPr lang="en-US" sz="3200" dirty="0" smtClean="0"/>
              <a:t>,</a:t>
            </a:r>
            <a:r>
              <a:rPr lang="en-US" sz="3200" i="1" dirty="0" smtClean="0">
                <a:solidFill>
                  <a:schemeClr val="accent6"/>
                </a:solidFill>
              </a:rPr>
              <a:t> </a:t>
            </a:r>
            <a:r>
              <a:rPr lang="en-US" sz="3200" dirty="0" smtClean="0"/>
              <a:t>min{</a:t>
            </a:r>
            <a:r>
              <a:rPr lang="en-US" sz="3200" i="1" dirty="0" smtClean="0"/>
              <a:t>t</a:t>
            </a:r>
            <a:r>
              <a:rPr lang="en-US" sz="3200" dirty="0" smtClean="0"/>
              <a:t>,</a:t>
            </a:r>
            <a:r>
              <a:rPr lang="en-US" sz="3200" i="1" dirty="0" smtClean="0"/>
              <a:t> N</a:t>
            </a:r>
            <a:r>
              <a:rPr lang="en-US" sz="3200" dirty="0" smtClean="0"/>
              <a:t>}</a:t>
            </a:r>
            <a:r>
              <a:rPr lang="en-US" sz="3200" dirty="0" smtClean="0">
                <a:solidFill>
                  <a:schemeClr val="accent3"/>
                </a:solidFill>
              </a:rPr>
              <a:t>}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2600" dirty="0" smtClean="0"/>
              <a:t>O((</a:t>
            </a:r>
            <a:r>
              <a:rPr lang="en-US" sz="2600" i="1" dirty="0" err="1" smtClean="0"/>
              <a:t>nRows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/>
              <a:t>nCols</a:t>
            </a:r>
            <a:r>
              <a:rPr lang="en-US" sz="2600" i="1" dirty="0" smtClean="0"/>
              <a:t> </a:t>
            </a:r>
            <a:r>
              <a:rPr lang="en-US" sz="2600" dirty="0" smtClean="0"/>
              <a:t>+ </a:t>
            </a:r>
            <a:r>
              <a:rPr lang="en-US" sz="2600" i="1" dirty="0" err="1" smtClean="0">
                <a:solidFill>
                  <a:schemeClr val="accent3"/>
                </a:solidFill>
              </a:rPr>
              <a:t>nMems</a:t>
            </a:r>
            <a:r>
              <a:rPr lang="en-US" sz="2600" dirty="0" smtClean="0"/>
              <a:t>)*</a:t>
            </a:r>
            <a:r>
              <a:rPr lang="en-US" sz="2600" i="1" dirty="0" err="1" smtClean="0"/>
              <a:t>nDims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0</a:t>
            </a:r>
            <a:r>
              <a:rPr lang="en-US" dirty="0" smtClean="0"/>
              <a:t>: SAG-MF forgetful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nBufs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: SAG-MF general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Allocate buffer size </a:t>
            </a:r>
            <a:r>
              <a:rPr lang="en-US" i="1" dirty="0" err="1" smtClean="0">
                <a:solidFill>
                  <a:schemeClr val="accent6"/>
                </a:solidFill>
              </a:rPr>
              <a:t>nBufs</a:t>
            </a:r>
            <a:r>
              <a:rPr lang="en-US" dirty="0" smtClean="0"/>
              <a:t> = min{</a:t>
            </a:r>
            <a:r>
              <a:rPr lang="en-US" i="1" dirty="0" err="1" smtClean="0"/>
              <a:t>nAvail</a:t>
            </a:r>
            <a:r>
              <a:rPr lang="en-US" dirty="0" smtClean="0"/>
              <a:t>, E[</a:t>
            </a:r>
            <a:r>
              <a:rPr lang="en-US" i="1" dirty="0" smtClean="0"/>
              <a:t>t</a:t>
            </a:r>
            <a:r>
              <a:rPr lang="en-US" dirty="0" smtClean="0"/>
              <a:t>]} based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E[</a:t>
            </a:r>
            <a:r>
              <a:rPr lang="en-US" i="1" dirty="0" smtClean="0"/>
              <a:t>t</a:t>
            </a:r>
            <a:r>
              <a:rPr lang="en-US" dirty="0" smtClean="0"/>
              <a:t>] = Expected # of iterations, based on </a:t>
            </a:r>
            <a:r>
              <a:rPr lang="el-GR" i="1" dirty="0" smtClean="0">
                <a:latin typeface="Arial"/>
                <a:cs typeface="Arial"/>
              </a:rPr>
              <a:t>ε</a:t>
            </a:r>
            <a:endParaRPr lang="en-US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i="1" dirty="0" err="1" smtClean="0"/>
              <a:t>nAvail</a:t>
            </a:r>
            <a:r>
              <a:rPr lang="en-US" dirty="0" smtClean="0"/>
              <a:t> = Availability of memory</a:t>
            </a:r>
          </a:p>
        </p:txBody>
      </p:sp>
    </p:spTree>
    <p:extLst>
      <p:ext uri="{BB962C8B-B14F-4D97-AF65-F5344CB8AC3E}">
        <p14:creationId xmlns:p14="http://schemas.microsoft.com/office/powerpoint/2010/main" val="12104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98010"/>
              </p:ext>
            </p:extLst>
          </p:nvPr>
        </p:nvGraphicFramePr>
        <p:xfrm>
          <a:off x="251520" y="1397000"/>
          <a:ext cx="86409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440160"/>
                <a:gridCol w="1368152"/>
                <a:gridCol w="41044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 of Gradient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#</a:t>
                      </a:r>
                      <a:r>
                        <a:rPr lang="en-CA" baseline="0" dirty="0" smtClean="0"/>
                        <a:t> of samples per Iteration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Expected  # of Iterations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Space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Complexity on</a:t>
                      </a:r>
                    </a:p>
                    <a:p>
                      <a:pPr algn="ctr"/>
                      <a:r>
                        <a:rPr lang="en-CA" dirty="0" smtClean="0"/>
                        <a:t>Memory Overhead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Full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Stochastic</a:t>
                      </a:r>
                      <a:endParaRPr lang="en-CA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O(1)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0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SAG-general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O(N*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SAG-MF</a:t>
                      </a:r>
                      <a:endParaRPr lang="en-CA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O((</a:t>
                      </a:r>
                      <a:r>
                        <a:rPr lang="en-CA" dirty="0" err="1" smtClean="0"/>
                        <a:t>nRows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 +</a:t>
                      </a:r>
                      <a:r>
                        <a:rPr lang="en-CA" dirty="0" err="1" smtClean="0"/>
                        <a:t>nCols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dirty="0" smtClean="0"/>
                        <a:t>+</a:t>
                      </a:r>
                      <a:r>
                        <a:rPr lang="en-CA" dirty="0" err="1" smtClean="0"/>
                        <a:t>nMems</a:t>
                      </a:r>
                      <a:r>
                        <a:rPr lang="en-CA" dirty="0" smtClean="0"/>
                        <a:t>)*</a:t>
                      </a:r>
                      <a:r>
                        <a:rPr lang="en-CA" dirty="0" err="1" smtClean="0"/>
                        <a:t>nDims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 marL="0" marR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Matrix Factorization?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MF is the central component of </a:t>
            </a:r>
          </a:p>
          <a:p>
            <a:pPr lvl="1"/>
            <a:r>
              <a:rPr lang="en-CA" dirty="0" smtClean="0"/>
              <a:t>many model-based </a:t>
            </a:r>
            <a:r>
              <a:rPr lang="en-CA" dirty="0" err="1" smtClean="0"/>
              <a:t>RecSys</a:t>
            </a:r>
            <a:r>
              <a:rPr lang="en-CA" dirty="0" smtClean="0"/>
              <a:t>: collaborative filtering</a:t>
            </a:r>
          </a:p>
          <a:p>
            <a:pPr lvl="1"/>
            <a:r>
              <a:rPr lang="en-CA" dirty="0" smtClean="0"/>
              <a:t>many Unsupervised Learning methods: PCA, ICA...</a:t>
            </a:r>
          </a:p>
          <a:p>
            <a:r>
              <a:rPr lang="en-CA" dirty="0" smtClean="0"/>
              <a:t>Can we do MF faster, and better?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86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Research Questions</a:t>
            </a:r>
            <a:br>
              <a:rPr lang="en-US" dirty="0" smtClean="0"/>
            </a:br>
            <a:r>
              <a:rPr lang="en-US" sz="2400" dirty="0" smtClean="0"/>
              <a:t>*SAG = SAG-general &amp; SAG-MF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Compared  to Full, Stochastic gradient,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*SAG converge more quickly?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give lower error after convergence?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SAG work in different objective functions?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Does SAG work with different datasets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2777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RQ#3: Objective 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/>
              <a:t>L2: </a:t>
            </a:r>
            <a:r>
              <a:rPr lang="en-US" sz="2000" dirty="0" smtClean="0"/>
              <a:t>square </a:t>
            </a:r>
            <a:r>
              <a:rPr lang="en-US" sz="2000" dirty="0"/>
              <a:t>loss</a:t>
            </a:r>
          </a:p>
          <a:p>
            <a:r>
              <a:rPr lang="en-US" dirty="0" err="1" smtClean="0"/>
              <a:t>CLiMF</a:t>
            </a:r>
            <a:r>
              <a:rPr lang="en-US" dirty="0" smtClean="0"/>
              <a:t>: </a:t>
            </a:r>
            <a:r>
              <a:rPr lang="en-US" sz="2000" dirty="0" smtClean="0"/>
              <a:t>ordinal logistic </a:t>
            </a:r>
            <a:endParaRPr lang="en-US" sz="2000" dirty="0"/>
          </a:p>
          <a:p>
            <a:r>
              <a:rPr lang="en-US" dirty="0" err="1" smtClean="0"/>
              <a:t>CofiRank</a:t>
            </a:r>
            <a:r>
              <a:rPr lang="en-US" dirty="0" smtClean="0"/>
              <a:t>: </a:t>
            </a:r>
            <a:r>
              <a:rPr lang="en-US" sz="2000" dirty="0" smtClean="0"/>
              <a:t>SVM-like </a:t>
            </a:r>
            <a:r>
              <a:rPr lang="en-US" sz="2000" dirty="0" smtClean="0"/>
              <a:t>loss</a:t>
            </a:r>
            <a:br>
              <a:rPr lang="en-US" sz="2000" dirty="0" smtClean="0"/>
            </a:br>
            <a:r>
              <a:rPr lang="en-US" sz="2000" dirty="0" smtClean="0"/>
              <a:t>aka Max Margin MF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Binary </a:t>
            </a:r>
            <a:r>
              <a:rPr lang="en-US" dirty="0"/>
              <a:t>Data: Implicit feedback</a:t>
            </a:r>
            <a:endParaRPr lang="en-US" dirty="0" smtClean="0"/>
          </a:p>
          <a:p>
            <a:r>
              <a:rPr lang="en-US" dirty="0" err="1" smtClean="0"/>
              <a:t>Epinions</a:t>
            </a:r>
            <a:endParaRPr lang="en-US" dirty="0" smtClean="0"/>
          </a:p>
          <a:p>
            <a:r>
              <a:rPr lang="en-US" dirty="0" smtClean="0"/>
              <a:t>Digg</a:t>
            </a:r>
            <a:endParaRPr lang="en-US" dirty="0"/>
          </a:p>
          <a:p>
            <a:r>
              <a:rPr lang="en-US" dirty="0" smtClean="0"/>
              <a:t>IMDB</a:t>
            </a:r>
          </a:p>
          <a:p>
            <a:r>
              <a:rPr lang="en-US" dirty="0" smtClean="0"/>
              <a:t>Live Journal</a:t>
            </a:r>
          </a:p>
          <a:p>
            <a:r>
              <a:rPr lang="en-US" dirty="0" smtClean="0"/>
              <a:t>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2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 SAG(-SML supervised machine learning): </a:t>
            </a:r>
            <a:r>
              <a:rPr lang="en-CA" dirty="0" err="1" smtClean="0"/>
              <a:t>OpenMP</a:t>
            </a:r>
            <a:r>
              <a:rPr lang="en-CA" dirty="0" smtClean="0"/>
              <a:t>, C/C++ (w. Scott </a:t>
            </a:r>
            <a:r>
              <a:rPr lang="en-CA" dirty="0" err="1" smtClean="0"/>
              <a:t>Sallinen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Does faster/better convergence really give better recommendations?</a:t>
            </a:r>
          </a:p>
          <a:p>
            <a:pPr marL="514350" indent="-514350">
              <a:buFont typeface="+mj-lt"/>
              <a:buAutoNum type="arabicPeriod"/>
            </a:pPr>
            <a:r>
              <a:rPr lang="en-CA" i="1" dirty="0" err="1" smtClean="0"/>
              <a:t>mixNmatchMF</a:t>
            </a:r>
            <a:r>
              <a:rPr lang="en-CA" dirty="0" smtClean="0"/>
              <a:t>: allow data-scientists to quickly mix and match MF algorithms for quick iteration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SAG-MF+ and Parallel SAG-MF+: use even less space for running MF on GPUs</a:t>
            </a:r>
          </a:p>
        </p:txBody>
      </p:sp>
    </p:spTree>
    <p:extLst>
      <p:ext uri="{BB962C8B-B14F-4D97-AF65-F5344CB8AC3E}">
        <p14:creationId xmlns:p14="http://schemas.microsoft.com/office/powerpoint/2010/main" val="1896972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/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𝑛𝑅𝑜𝑤𝑠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𝑛𝐷𝑖𝑚𝑠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𝑛𝐶𝑜𝑙𝑠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Descent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smtClean="0"/>
              <a:t>L2, MMMF</a:t>
            </a:r>
          </a:p>
          <a:p>
            <a:r>
              <a:rPr lang="en-CA" dirty="0" smtClean="0"/>
              <a:t>Step size	= -0.0001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 smtClean="0"/>
              <a:t>	= +0.001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 smtClean="0"/>
              <a:t>	= +0.001;</a:t>
            </a:r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CA" dirty="0" smtClean="0"/>
              <a:t>Gradient Ascent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 err="1" smtClean="0"/>
              <a:t>CLiMF</a:t>
            </a:r>
            <a:endParaRPr lang="en-CA" dirty="0" smtClean="0"/>
          </a:p>
          <a:p>
            <a:r>
              <a:rPr lang="en-CA" dirty="0"/>
              <a:t>Step </a:t>
            </a:r>
            <a:r>
              <a:rPr lang="en-CA" dirty="0" smtClean="0"/>
              <a:t>size	= +0.0001</a:t>
            </a:r>
            <a:r>
              <a:rPr lang="en-CA" dirty="0"/>
              <a:t>;</a:t>
            </a:r>
          </a:p>
          <a:p>
            <a:r>
              <a:rPr lang="en-CA" dirty="0" err="1" smtClean="0"/>
              <a:t>LambdaU</a:t>
            </a:r>
            <a:r>
              <a:rPr lang="en-CA" dirty="0"/>
              <a:t>	</a:t>
            </a:r>
            <a:r>
              <a:rPr lang="en-CA" dirty="0" smtClean="0"/>
              <a:t>= -0.001</a:t>
            </a:r>
            <a:endParaRPr lang="en-CA" dirty="0"/>
          </a:p>
          <a:p>
            <a:r>
              <a:rPr lang="en-CA" dirty="0" err="1" smtClean="0"/>
              <a:t>LambdaV</a:t>
            </a:r>
            <a:r>
              <a:rPr lang="en-CA" dirty="0"/>
              <a:t>	</a:t>
            </a:r>
            <a:r>
              <a:rPr lang="en-CA" dirty="0" smtClean="0"/>
              <a:t>= -0.001;</a:t>
            </a:r>
          </a:p>
          <a:p>
            <a:r>
              <a:rPr lang="en-CA" dirty="0" err="1" smtClean="0"/>
              <a:t>nDims</a:t>
            </a:r>
            <a:r>
              <a:rPr lang="en-CA" dirty="0" smtClean="0"/>
              <a:t>	= 5;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4541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(implemented, not evaluated)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Binary</a:t>
            </a:r>
            <a:r>
              <a:rPr lang="en-US" dirty="0" smtClean="0"/>
              <a:t> Data</a:t>
            </a:r>
            <a:endParaRPr lang="en-US" dirty="0" smtClean="0"/>
          </a:p>
          <a:p>
            <a:r>
              <a:rPr lang="en-US" dirty="0"/>
              <a:t>WR-MF:</a:t>
            </a:r>
            <a:r>
              <a:rPr lang="en-US" sz="2000" dirty="0"/>
              <a:t> </a:t>
            </a:r>
            <a:r>
              <a:rPr lang="en-US" sz="2000" dirty="0" smtClean="0"/>
              <a:t>Weighted Regularized Matrix Factorization (Hu et al.)</a:t>
            </a:r>
            <a:endParaRPr lang="en-US" sz="2000" dirty="0"/>
          </a:p>
          <a:p>
            <a:r>
              <a:rPr lang="en-US" dirty="0" smtClean="0"/>
              <a:t>MNAR: </a:t>
            </a:r>
            <a:r>
              <a:rPr lang="en-US" sz="2000" dirty="0" smtClean="0"/>
              <a:t>Missing Not At Random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(available, </a:t>
            </a:r>
            <a:r>
              <a:rPr lang="en-US" dirty="0"/>
              <a:t>not evaluated)</a:t>
            </a:r>
          </a:p>
          <a:p>
            <a:pPr marL="0" indent="0" algn="ctr">
              <a:buNone/>
            </a:pPr>
            <a:r>
              <a:rPr lang="en-US" dirty="0" smtClean="0"/>
              <a:t>Binary Data</a:t>
            </a:r>
          </a:p>
          <a:p>
            <a:r>
              <a:rPr lang="en-US" dirty="0" smtClean="0"/>
              <a:t>Datasets are full scale</a:t>
            </a:r>
          </a:p>
          <a:p>
            <a:r>
              <a:rPr lang="en-US" dirty="0" smtClean="0"/>
              <a:t>Amazon-2008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sk</a:t>
            </a:r>
            <a:r>
              <a:rPr lang="en-US" dirty="0" smtClean="0"/>
              <a:t> domain crawl 2005</a:t>
            </a:r>
          </a:p>
          <a:p>
            <a:r>
              <a:rPr lang="en-US" dirty="0" smtClean="0"/>
              <a:t>Patent citations</a:t>
            </a:r>
          </a:p>
          <a:p>
            <a:r>
              <a:rPr lang="en-US" dirty="0" smtClean="0"/>
              <a:t>Paper citations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14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Numerical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RQ#3: Objective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</a:t>
            </a:r>
            <a:r>
              <a:rPr lang="en-US" dirty="0" smtClean="0"/>
              <a:t>Data</a:t>
            </a:r>
          </a:p>
          <a:p>
            <a:r>
              <a:rPr lang="en-US" dirty="0" err="1" smtClean="0"/>
              <a:t>GAPfm</a:t>
            </a:r>
            <a:r>
              <a:rPr lang="en-US" dirty="0" smtClean="0"/>
              <a:t>: </a:t>
            </a:r>
            <a:r>
              <a:rPr lang="en-US" sz="2000" dirty="0" smtClean="0"/>
              <a:t>Graded </a:t>
            </a:r>
            <a:r>
              <a:rPr lang="en-US" sz="2000" dirty="0" err="1" smtClean="0"/>
              <a:t>Avg</a:t>
            </a:r>
            <a:r>
              <a:rPr lang="en-US" sz="2000" dirty="0" smtClean="0"/>
              <a:t> Precision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RQ#4: Datasets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(coming soon)</a:t>
            </a:r>
          </a:p>
          <a:p>
            <a:pPr marL="0" indent="0" algn="ctr">
              <a:buNone/>
            </a:pPr>
            <a:r>
              <a:rPr lang="en-US" dirty="0" smtClean="0"/>
              <a:t>Numerical </a:t>
            </a:r>
            <a:r>
              <a:rPr lang="en-US" dirty="0" smtClean="0"/>
              <a:t>Data</a:t>
            </a:r>
          </a:p>
          <a:p>
            <a:r>
              <a:rPr lang="en-US" dirty="0" err="1" smtClean="0"/>
              <a:t>MovieLens</a:t>
            </a:r>
            <a:endParaRPr lang="en-US" dirty="0" smtClean="0"/>
          </a:p>
          <a:p>
            <a:r>
              <a:rPr lang="en-US" smtClean="0"/>
              <a:t>NetFlix (still have yet to parse it from .txt files)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64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Other approaches to reduce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 we’ve focused on using only algorithmic approaches to address the challenge with space complexity</a:t>
            </a:r>
          </a:p>
          <a:p>
            <a:r>
              <a:rPr lang="en-US" dirty="0" smtClean="0"/>
              <a:t>Could there be other approaches?</a:t>
            </a:r>
          </a:p>
          <a:p>
            <a:pPr lvl="1"/>
            <a:r>
              <a:rPr lang="en-US" dirty="0" smtClean="0"/>
              <a:t>Scientific computing: numerical optimization for sparse matrices</a:t>
            </a:r>
          </a:p>
          <a:p>
            <a:pPr lvl="1"/>
            <a:r>
              <a:rPr lang="en-US" dirty="0" smtClean="0"/>
              <a:t>System: represent sparse matrices better in memory?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SAG and Parallel SAG for Supervised ML</a:t>
            </a:r>
          </a:p>
          <a:p>
            <a:pPr marL="857250" lvl="1" indent="-457200"/>
            <a:r>
              <a:rPr lang="en-US" sz="1600" dirty="0" smtClean="0">
                <a:hlinkClick r:id="rId2"/>
              </a:rPr>
              <a:t>https://github.com/ScottSallinen/Gradient-Descent-Comparison</a:t>
            </a:r>
            <a:endParaRPr lang="en-US" sz="1600" dirty="0"/>
          </a:p>
          <a:p>
            <a:pPr marL="857250" lvl="1" indent="-457200"/>
            <a:r>
              <a:rPr lang="en-US" sz="1600" dirty="0" smtClean="0"/>
              <a:t>Parallel SAG: format is comparison &amp; evaluation</a:t>
            </a:r>
          </a:p>
          <a:p>
            <a:pPr marL="857250" lvl="1" indent="-457200"/>
            <a:r>
              <a:rPr lang="en-US" sz="1600" dirty="0" smtClean="0"/>
              <a:t>SAG-MF: format is similar to SKIM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Alternating Least Squares</a:t>
            </a:r>
          </a:p>
          <a:p>
            <a:pPr marL="857250" lvl="1" indent="-457200"/>
            <a:r>
              <a:rPr lang="en-US" sz="1600" dirty="0" smtClean="0"/>
              <a:t>Orthogonal to gradient descent or ascent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Distributed or Parallel methods</a:t>
            </a:r>
          </a:p>
          <a:p>
            <a:pPr marL="857250" lvl="1" indent="-457200"/>
            <a:r>
              <a:rPr lang="en-US" sz="1600" dirty="0" smtClean="0"/>
              <a:t>Don’t deal with SAG, don’t deal with memory (no need)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Distributed Stochastic Gradient Descent</a:t>
            </a:r>
            <a:br>
              <a:rPr lang="en-US" sz="1600" dirty="0" smtClean="0"/>
            </a:br>
            <a:r>
              <a:rPr lang="en-US" sz="1600" dirty="0" smtClean="0"/>
              <a:t>Large Scale Matrix Factorization with Distributed Stochastic Gradient Descent</a:t>
            </a:r>
            <a:br>
              <a:rPr lang="en-US" sz="1600" dirty="0" smtClean="0"/>
            </a:b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www.almaden.ibm.com/cs/people/peterh/dsgdTechRep.pdf</a:t>
            </a:r>
            <a:r>
              <a:rPr lang="en-US" sz="1600" dirty="0" smtClean="0"/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Parallel Coordinate Descent</a:t>
            </a:r>
            <a:br>
              <a:rPr lang="en-US" sz="1600" dirty="0" smtClean="0"/>
            </a:br>
            <a:r>
              <a:rPr lang="en-US" sz="1600" dirty="0" smtClean="0"/>
              <a:t>Scalable </a:t>
            </a:r>
            <a:r>
              <a:rPr lang="en-US" sz="1600" dirty="0"/>
              <a:t>Coordinate Descent Approaches to Parallel Matrix Factorization </a:t>
            </a:r>
            <a:r>
              <a:rPr lang="en-US" sz="1600" dirty="0" smtClean="0"/>
              <a:t>for Recommender Systems</a:t>
            </a:r>
            <a:br>
              <a:rPr lang="en-US" sz="1600" dirty="0" smtClean="0"/>
            </a:br>
            <a:r>
              <a:rPr lang="en-US" sz="1600" dirty="0" smtClean="0">
                <a:hlinkClick r:id="rId4"/>
              </a:rPr>
              <a:t>http</a:t>
            </a:r>
            <a:r>
              <a:rPr lang="en-US" sz="1600" dirty="0">
                <a:hlinkClick r:id="rId4"/>
              </a:rPr>
              <a:t>://www.cs.utexas.edu/~</a:t>
            </a:r>
            <a:r>
              <a:rPr lang="en-US" sz="1600" dirty="0" smtClean="0">
                <a:hlinkClick r:id="rId4"/>
              </a:rPr>
              <a:t>cjhsieh/icdm-pmf.pdf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953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Contributions</a:t>
            </a:r>
            <a:br>
              <a:rPr lang="en-US" dirty="0" smtClean="0"/>
            </a:br>
            <a:r>
              <a:rPr lang="en-US" sz="2900" dirty="0" smtClean="0"/>
              <a:t>To the best of our knowledge, we are the first to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Adapt the Stochastic Average Gradient (SAG) method from Supervised Machine Learning into Matrix Factorization.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Extend, specialize and parallelize SAG into a series of SAG-MF algorithms for utilizing the SAG method in Matrix Factorization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Extensively evaluated and compared SAG-MF across multiple objective functions and large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Demonstrated that SAG-MF can yield faster and better convergence in matrix factorization.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Contributions</a:t>
            </a:r>
            <a:br>
              <a:rPr lang="en-CA" dirty="0" smtClean="0"/>
            </a:br>
            <a:r>
              <a:rPr lang="en-CA" sz="2400" dirty="0"/>
              <a:t>We are the first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Apply and adapt the SAG method from supervised machine learning into MF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Extend </a:t>
            </a:r>
            <a:r>
              <a:rPr lang="en-CA" dirty="0" smtClean="0"/>
              <a:t>SAG-general into specialized SAG-MF for better space complexity in memory overhead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Parallelize both the SAG-general and SAG-MF specifically for MF tasks.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Through extensive evaluation, demonstrated that SAG-general and SAG-MF yield faster and better convergence rate </a:t>
            </a:r>
            <a:r>
              <a:rPr lang="en-CA" dirty="0"/>
              <a:t>across </a:t>
            </a:r>
            <a:r>
              <a:rPr lang="en-CA" dirty="0" smtClean="0"/>
              <a:t>various objective </a:t>
            </a:r>
            <a:r>
              <a:rPr lang="en-CA" dirty="0"/>
              <a:t>functions</a:t>
            </a:r>
            <a:r>
              <a:rPr lang="en-CA" dirty="0" smtClean="0"/>
              <a:t>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04170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Faster Matrix Factorization?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Don’t rec-sys run offline? Yes, But… </a:t>
            </a:r>
            <a:r>
              <a:rPr lang="en-US" i="1" dirty="0" smtClean="0"/>
              <a:t>“</a:t>
            </a:r>
            <a:r>
              <a:rPr lang="en-US" i="1" u="sng" dirty="0" smtClean="0"/>
              <a:t>Speed</a:t>
            </a:r>
            <a:r>
              <a:rPr lang="en-US" i="1" dirty="0" smtClean="0"/>
              <a:t> is everything”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As a data scientist,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Getting the right formula may not be trivial.</a:t>
            </a:r>
          </a:p>
          <a:p>
            <a:pPr lvl="1"/>
            <a:r>
              <a:rPr lang="en-US" sz="2400" dirty="0" smtClean="0"/>
              <a:t>May require multiple trials of experimentation</a:t>
            </a:r>
          </a:p>
          <a:p>
            <a:pPr lvl="1"/>
            <a:r>
              <a:rPr lang="en-US" sz="2400" dirty="0" smtClean="0"/>
              <a:t>Formula: objective function e.g. </a:t>
            </a:r>
            <a:r>
              <a:rPr lang="en-US" sz="2400" dirty="0" err="1" smtClean="0"/>
              <a:t>CLiMF</a:t>
            </a:r>
            <a:r>
              <a:rPr lang="en-US" sz="2400" dirty="0" smtClean="0"/>
              <a:t>, MNAR, </a:t>
            </a:r>
            <a:r>
              <a:rPr lang="en-US" sz="2400" dirty="0" err="1" smtClean="0"/>
              <a:t>GAPfm</a:t>
            </a:r>
            <a:r>
              <a:rPr lang="en-US" sz="2400" dirty="0" smtClean="0"/>
              <a:t>, etc.</a:t>
            </a:r>
          </a:p>
          <a:p>
            <a:pPr lvl="1"/>
            <a:r>
              <a:rPr lang="en-US" sz="2400" dirty="0" smtClean="0"/>
              <a:t>Fine-tuning parameters: step size, regularization…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 life-cycles are shortening</a:t>
            </a:r>
          </a:p>
          <a:p>
            <a:pPr lvl="1"/>
            <a:r>
              <a:rPr lang="en-US" sz="2400" dirty="0" smtClean="0"/>
              <a:t>Past: multi-month phases (e.g. Waterfall)</a:t>
            </a:r>
          </a:p>
          <a:p>
            <a:pPr lvl="1"/>
            <a:r>
              <a:rPr lang="en-US" sz="2400" dirty="0" smtClean="0"/>
              <a:t>Now: 2 week spins (e.g. Agile, </a:t>
            </a:r>
            <a:r>
              <a:rPr lang="en-US" sz="2400" i="1" dirty="0" smtClean="0"/>
              <a:t>“move </a:t>
            </a:r>
            <a:r>
              <a:rPr lang="en-US" sz="2400" i="1" u="sng" dirty="0" smtClean="0"/>
              <a:t>Fast</a:t>
            </a:r>
            <a:r>
              <a:rPr lang="en-US" sz="2400" i="1" dirty="0" smtClean="0"/>
              <a:t> &amp; break things”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Datasets are getting larger</a:t>
            </a:r>
          </a:p>
          <a:p>
            <a:pPr lvl="1"/>
            <a:r>
              <a:rPr lang="en-US" sz="2400" dirty="0" smtClean="0"/>
              <a:t>Growth of data &gt; increase of processor speed.</a:t>
            </a:r>
          </a:p>
          <a:p>
            <a:pPr lvl="1"/>
            <a:r>
              <a:rPr lang="en-US" sz="2400" dirty="0" smtClean="0"/>
              <a:t>Larger datasets take longer to run, even for linear algorithm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34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Does faster/better convergence give better recommendations?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 far we focused only on getting faster &amp; better convergence thru SAG-MF</a:t>
            </a:r>
          </a:p>
          <a:p>
            <a:r>
              <a:rPr lang="en-CA" dirty="0" smtClean="0"/>
              <a:t>Intuition makes sense that faster/better convergence leads to better recommendations.</a:t>
            </a:r>
          </a:p>
          <a:p>
            <a:r>
              <a:rPr lang="en-CA" dirty="0" smtClean="0"/>
              <a:t>But… to what extend does faster or better convergence correlated with </a:t>
            </a:r>
          </a:p>
          <a:p>
            <a:pPr lvl="1"/>
            <a:r>
              <a:rPr lang="en-CA" dirty="0" smtClean="0"/>
              <a:t>higher </a:t>
            </a:r>
            <a:r>
              <a:rPr lang="en-CA" dirty="0"/>
              <a:t>productivity </a:t>
            </a:r>
            <a:r>
              <a:rPr lang="en-CA" dirty="0" smtClean="0"/>
              <a:t>of data scientists, or</a:t>
            </a:r>
          </a:p>
          <a:p>
            <a:pPr lvl="1"/>
            <a:r>
              <a:rPr lang="en-CA" dirty="0" smtClean="0"/>
              <a:t>better recommendations? </a:t>
            </a:r>
          </a:p>
          <a:p>
            <a:r>
              <a:rPr lang="en-CA" dirty="0" smtClean="0"/>
              <a:t>Is there a sufficient, or “good-enough” bound</a:t>
            </a:r>
          </a:p>
          <a:p>
            <a:r>
              <a:rPr lang="en-CA" dirty="0" smtClean="0"/>
              <a:t>Approach: plug converged approx. into metrics, and compare: MRR, P@5, 1-call@5, etc.</a:t>
            </a:r>
          </a:p>
        </p:txBody>
      </p:sp>
    </p:spTree>
    <p:extLst>
      <p:ext uri="{BB962C8B-B14F-4D97-AF65-F5344CB8AC3E}">
        <p14:creationId xmlns:p14="http://schemas.microsoft.com/office/powerpoint/2010/main" val="29242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SAG-MF+</a:t>
            </a:r>
            <a:br>
              <a:rPr lang="en-CA" dirty="0" smtClean="0"/>
            </a:br>
            <a:r>
              <a:rPr lang="en-CA" dirty="0" smtClean="0"/>
              <a:t>What if N is big ~ </a:t>
            </a:r>
            <a:r>
              <a:rPr lang="en-CA" dirty="0" err="1" smtClean="0"/>
              <a:t>nRows</a:t>
            </a:r>
            <a:r>
              <a:rPr lang="en-CA" dirty="0" smtClean="0"/>
              <a:t>*</a:t>
            </a:r>
            <a:r>
              <a:rPr lang="en-CA" dirty="0" err="1" smtClean="0"/>
              <a:t>nCols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1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Better Matrix Factorization?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Better MF: error is lower after convergence</a:t>
            </a:r>
          </a:p>
          <a:p>
            <a:r>
              <a:rPr lang="en-US" dirty="0" smtClean="0"/>
              <a:t>Error: absolute(approximation – optimum)</a:t>
            </a:r>
          </a:p>
          <a:p>
            <a:r>
              <a:rPr lang="en-US" dirty="0" smtClean="0"/>
              <a:t>Lower error often leads to*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higher chance of higher accuracy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rec-sys: higher click-thru rate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 higher profits $$$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*Assumption made by all rec-sys papers that utilize iterative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Opportunity:</a:t>
            </a:r>
            <a:br>
              <a:rPr lang="en-US" sz="3100" dirty="0" smtClean="0"/>
            </a:br>
            <a:r>
              <a:rPr lang="en-US" dirty="0" smtClean="0"/>
              <a:t>Stochastic Average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Memory-based Stochastic Gradient Descent</a:t>
            </a:r>
          </a:p>
          <a:p>
            <a:pPr lvl="1"/>
            <a:r>
              <a:rPr lang="en-US" dirty="0" smtClean="0"/>
              <a:t>Start: full gradient descent: all N data points.</a:t>
            </a:r>
          </a:p>
          <a:p>
            <a:pPr lvl="1"/>
            <a:r>
              <a:rPr lang="en-US" dirty="0" smtClean="0"/>
              <a:t>Iteration: update gradient of </a:t>
            </a:r>
            <a:r>
              <a:rPr lang="en-US" i="1" dirty="0" smtClean="0"/>
              <a:t>b </a:t>
            </a:r>
            <a:r>
              <a:rPr lang="en-US" dirty="0" smtClean="0"/>
              <a:t>random sample points; b = batch size</a:t>
            </a:r>
          </a:p>
          <a:p>
            <a:r>
              <a:rPr lang="en-US" dirty="0" smtClean="0"/>
              <a:t>Theory is sound: best of both worlds</a:t>
            </a:r>
          </a:p>
          <a:p>
            <a:pPr lvl="1"/>
            <a:r>
              <a:rPr lang="en-US" dirty="0" smtClean="0"/>
              <a:t>Fast Convergence: similar to Full gradient</a:t>
            </a:r>
          </a:p>
          <a:p>
            <a:pPr lvl="1"/>
            <a:r>
              <a:rPr lang="en-US" dirty="0" smtClean="0"/>
              <a:t>O(1) samples per iteration: similar to Stochastic</a:t>
            </a:r>
          </a:p>
          <a:p>
            <a:pPr lvl="1"/>
            <a:r>
              <a:rPr lang="en-US" dirty="0" smtClean="0"/>
              <a:t>Faster &amp; Better convergence evaluated in supervised Logistic Regression, Support Vector Machines (SVM)</a:t>
            </a:r>
          </a:p>
          <a:p>
            <a:r>
              <a:rPr lang="en-US" dirty="0" smtClean="0"/>
              <a:t>Hypothesis: can SAG bring faster/better MF?</a:t>
            </a:r>
          </a:p>
        </p:txBody>
      </p:sp>
    </p:spTree>
    <p:extLst>
      <p:ext uri="{BB962C8B-B14F-4D97-AF65-F5344CB8AC3E}">
        <p14:creationId xmlns:p14="http://schemas.microsoft.com/office/powerpoint/2010/main" val="17360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Space Complexity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θ(</a:t>
            </a:r>
            <a:r>
              <a:rPr lang="en-US" i="1" smtClean="0"/>
              <a:t>N</a:t>
            </a:r>
            <a:r>
              <a:rPr lang="en-US" smtClean="0"/>
              <a:t>*</a:t>
            </a:r>
            <a:r>
              <a:rPr lang="en-US" i="1" dirty="0" err="1" smtClean="0"/>
              <a:t>nDims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dirty="0" smtClean="0"/>
                  <a:t>SAG: gradient of </a:t>
                </a:r>
                <a:r>
                  <a:rPr lang="en-US" sz="2800" i="1" dirty="0" smtClean="0"/>
                  <a:t>N</a:t>
                </a:r>
                <a:r>
                  <a:rPr lang="en-US" sz="2800" dirty="0" smtClean="0"/>
                  <a:t> data points in memory</a:t>
                </a:r>
              </a:p>
              <a:p>
                <a:r>
                  <a:rPr lang="en-US" sz="2800" i="1" dirty="0" smtClean="0">
                    <a:latin typeface="+mj-lt"/>
                  </a:rPr>
                  <a:t>N </a:t>
                </a:r>
                <a:r>
                  <a:rPr lang="en-US" sz="2800" dirty="0" smtClean="0">
                    <a:latin typeface="+mj-lt"/>
                  </a:rPr>
                  <a:t>= number of non-zero entries , </a:t>
                </a:r>
                <a:r>
                  <a:rPr lang="en-US" sz="2800" i="1" dirty="0" smtClean="0">
                    <a:latin typeface="+mj-lt"/>
                  </a:rPr>
                  <a:t>N</a:t>
                </a:r>
                <a:r>
                  <a:rPr lang="en-US" sz="2800" dirty="0" smtClean="0">
                    <a:latin typeface="+mj-lt"/>
                  </a:rPr>
                  <a:t> ≤ (</a:t>
                </a:r>
                <a:r>
                  <a:rPr lang="en-US" sz="2800" i="1" dirty="0" err="1" smtClean="0">
                    <a:latin typeface="+mj-lt"/>
                  </a:rPr>
                  <a:t>nRows</a:t>
                </a:r>
                <a:r>
                  <a:rPr lang="en-US" sz="2800" dirty="0" smtClean="0">
                    <a:latin typeface="+mj-lt"/>
                  </a:rPr>
                  <a:t> x </a:t>
                </a:r>
                <a:r>
                  <a:rPr lang="en-US" sz="2800" i="1" dirty="0" err="1" smtClean="0">
                    <a:latin typeface="+mj-lt"/>
                  </a:rPr>
                  <a:t>nCols</a:t>
                </a:r>
                <a:r>
                  <a:rPr lang="en-US" sz="2800" dirty="0" smtClean="0">
                    <a:latin typeface="+mj-lt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optimization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𝑛𝑅𝑜𝑤𝑠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𝑛𝐶𝑜𝑙𝑠</m:t>
                                </m:r>
                              </m:sup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CA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Each gradient is a vector of size </a:t>
                </a:r>
                <a:r>
                  <a:rPr lang="en-US" sz="2800" dirty="0" err="1" smtClean="0"/>
                  <a:t>nDims</a:t>
                </a:r>
                <a:r>
                  <a:rPr lang="en-US" sz="2800" dirty="0" smtClean="0"/>
                  <a:t>:</a:t>
                </a:r>
                <a:endParaRPr lang="en-US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=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1 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𝑟𝑜𝑤</m:t>
                      </m:r>
                    </m:oMath>
                  </m:oMathPara>
                </a14:m>
                <a:endParaRPr lang="en-CA" i="1" dirty="0" smtClean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𝑆𝐴𝐺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𝑑𝑓</m:t>
                          </m:r>
                        </m:num>
                        <m:den>
                          <m:r>
                            <a:rPr lang="en-CA" i="1" dirty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  <m:r>
                        <a:rPr lang="en-CA" i="1" dirty="0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𝑛𝐷𝑖𝑚𝑠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CA" i="1" dirty="0">
                          <a:latin typeface="Cambria Math" panose="02040503050406030204" pitchFamily="18" charset="0"/>
                          <a:ea typeface="Cambria Math"/>
                        </a:rPr>
                        <m:t> 1 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𝑐𝑜𝑙𝑢𝑚𝑛</m:t>
                      </m:r>
                    </m:oMath>
                  </m:oMathPara>
                </a14:m>
                <a:endParaRPr lang="en-CA" i="1" dirty="0">
                  <a:latin typeface="Cambria Math"/>
                  <a:ea typeface="Cambria Math"/>
                </a:endParaRP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 r="-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1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Space Complexity matters?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 smtClean="0"/>
              <a:t>Does space complexity not matter anymore?</a:t>
            </a:r>
          </a:p>
          <a:p>
            <a:r>
              <a:rPr lang="en-CA" dirty="0" smtClean="0"/>
              <a:t>Many OS’s support 100+ GBs of RAM</a:t>
            </a:r>
          </a:p>
          <a:p>
            <a:r>
              <a:rPr lang="en-CA" dirty="0" smtClean="0"/>
              <a:t>Large scale SSD is cheaper</a:t>
            </a:r>
          </a:p>
          <a:p>
            <a:r>
              <a:rPr lang="en-CA" dirty="0" smtClean="0"/>
              <a:t>Distributed memory: </a:t>
            </a:r>
            <a:r>
              <a:rPr lang="en-CA" dirty="0" err="1" smtClean="0"/>
              <a:t>Memcache</a:t>
            </a:r>
            <a:endParaRPr lang="en-CA" dirty="0" smtClean="0"/>
          </a:p>
          <a:p>
            <a:r>
              <a:rPr lang="en-CA" dirty="0" smtClean="0"/>
              <a:t>Ultra-fast fibre optic Intranet…</a:t>
            </a:r>
            <a:br>
              <a:rPr lang="en-CA" dirty="0" smtClean="0"/>
            </a:b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44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Space Complexity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CA" dirty="0"/>
              <a:t>Space vs. time trade-off still applies to scale performance on analyzing Big Data</a:t>
            </a:r>
          </a:p>
          <a:p>
            <a:r>
              <a:rPr lang="en-CA" dirty="0"/>
              <a:t>CPU/GPU: cache is still </a:t>
            </a:r>
            <a:r>
              <a:rPr lang="en-CA" dirty="0" smtClean="0"/>
              <a:t>limited, page faults</a:t>
            </a:r>
            <a:endParaRPr lang="en-CA" dirty="0"/>
          </a:p>
          <a:p>
            <a:r>
              <a:rPr lang="en-CA" dirty="0"/>
              <a:t>RAM/</a:t>
            </a:r>
            <a:r>
              <a:rPr lang="en-CA" dirty="0" err="1"/>
              <a:t>memcache</a:t>
            </a:r>
            <a:r>
              <a:rPr lang="en-CA" dirty="0"/>
              <a:t>: it still takes time to transfer data from memory into processor</a:t>
            </a:r>
          </a:p>
          <a:p>
            <a:r>
              <a:rPr lang="en-CA" dirty="0"/>
              <a:t>GPU: many cores share the same cache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94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Space Complexity of SAG-MF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>
                    <a:latin typeface="+mj-lt"/>
                  </a:rPr>
                  <a:t>Notice that we’re doing dot product in MF: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  <m:sub/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𝑛𝑅𝑜𝑤𝑠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𝑛𝐷𝑖𝑚𝑠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𝑛𝐶𝑜𝑙𝑠</m:t>
                        </m:r>
                      </m:sub>
                    </m:sSub>
                  </m:oMath>
                </a14:m>
                <a:endParaRPr lang="en-US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mr>
                    </m:m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𝑛𝑅𝑜𝑤𝑠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CA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𝑛𝐶𝑜𝑙𝑠</m:t>
                            </m:r>
                          </m:sup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acc>
                              <m:accPr>
                                <m:chr m:val="̅"/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CA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CA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𝑛𝐷𝑖𝑚𝑠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+mj-lt"/>
                  </a:rPr>
                  <a:t> is an 1x1 scalar</a:t>
                </a:r>
              </a:p>
              <a:p>
                <a:endParaRPr lang="en-US" dirty="0" smtClean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endParaRPr lang="en-CA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33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1490</Words>
  <Application>Microsoft Office PowerPoint</Application>
  <PresentationFormat>On-screen Show (4:3)</PresentationFormat>
  <Paragraphs>263</Paragraphs>
  <Slides>31</Slides>
  <Notes>6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Faster &amp; Better Convergence in Matrix Factorization using SAG-MF</vt:lpstr>
      <vt:lpstr>Why Matrix Factorization?</vt:lpstr>
      <vt:lpstr>Why Faster Matrix Factorization?</vt:lpstr>
      <vt:lpstr>Why Better Matrix Factorization?</vt:lpstr>
      <vt:lpstr>Opportunity: Stochastic Average Gradient</vt:lpstr>
      <vt:lpstr>Space Complexity θ(N*nDims)</vt:lpstr>
      <vt:lpstr>Why Space Complexity matters?</vt:lpstr>
      <vt:lpstr>Why Space Complexity matters?</vt:lpstr>
      <vt:lpstr>Space Complexity of SAG-MF</vt:lpstr>
      <vt:lpstr>Space Complexity of SAG-MF θ(N + (nRows+nCols)*nDims)?</vt:lpstr>
      <vt:lpstr>Wait a minute … is that it?</vt:lpstr>
      <vt:lpstr>nMems = min{t, N} Can we assume nMems is much less than N?</vt:lpstr>
      <vt:lpstr>Lower bound: nMems = min{t, N} Let epsilon ε be the tolerance of error </vt:lpstr>
      <vt:lpstr>nMems = min{t, N} So lower bound doesn’t nMems depend on N? </vt:lpstr>
      <vt:lpstr>Space Complexity of SAG-MF: θ(N +(nRows +nCols +nMems)*nDims)</vt:lpstr>
      <vt:lpstr>Actual Impl: SAG-MF forgetful θ((nRows +nCols +nMems)*nDims)</vt:lpstr>
      <vt:lpstr>To enable Fine-Tuning: SAG-MF buffered What if we don’t want to re-compute everything?</vt:lpstr>
      <vt:lpstr>Summary</vt:lpstr>
      <vt:lpstr>Parallelization</vt:lpstr>
      <vt:lpstr>Evaluation: Research Questions *SAG = SAG-general &amp; SAG-MF</vt:lpstr>
      <vt:lpstr>Evaluation</vt:lpstr>
      <vt:lpstr>Ongoing Work</vt:lpstr>
      <vt:lpstr>M ̂_ =U_(nRows x nDims)∗V_(nDims x nCols)</vt:lpstr>
      <vt:lpstr>Ongoing Work</vt:lpstr>
      <vt:lpstr>Future Work: Numerical Data</vt:lpstr>
      <vt:lpstr>Future Work:  Other approaches to reduce memory</vt:lpstr>
      <vt:lpstr>Related Work</vt:lpstr>
      <vt:lpstr>Contributions To the best of our knowledge, we are the first to</vt:lpstr>
      <vt:lpstr>Contributions We are the first to </vt:lpstr>
      <vt:lpstr>Does faster/better convergence give better recommendations?</vt:lpstr>
      <vt:lpstr>SAG-MF+ What if N is big ~ nRows*nCols?</vt:lpstr>
    </vt:vector>
  </TitlesOfParts>
  <Company>UBC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root</dc:creator>
  <cp:lastModifiedBy>James Lo</cp:lastModifiedBy>
  <cp:revision>798</cp:revision>
  <dcterms:created xsi:type="dcterms:W3CDTF">2014-11-28T20:07:33Z</dcterms:created>
  <dcterms:modified xsi:type="dcterms:W3CDTF">2014-12-08T15:45:13Z</dcterms:modified>
</cp:coreProperties>
</file>