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65" r:id="rId3"/>
    <p:sldId id="321" r:id="rId4"/>
    <p:sldId id="322" r:id="rId5"/>
    <p:sldId id="328" r:id="rId6"/>
    <p:sldId id="259" r:id="rId7"/>
    <p:sldId id="257" r:id="rId8"/>
    <p:sldId id="314" r:id="rId9"/>
    <p:sldId id="315" r:id="rId10"/>
    <p:sldId id="258" r:id="rId11"/>
    <p:sldId id="261" r:id="rId12"/>
    <p:sldId id="312" r:id="rId13"/>
    <p:sldId id="311" r:id="rId14"/>
    <p:sldId id="297" r:id="rId15"/>
    <p:sldId id="316" r:id="rId16"/>
    <p:sldId id="293" r:id="rId17"/>
    <p:sldId id="295" r:id="rId18"/>
    <p:sldId id="309" r:id="rId19"/>
    <p:sldId id="268" r:id="rId20"/>
    <p:sldId id="273" r:id="rId21"/>
    <p:sldId id="269" r:id="rId22"/>
    <p:sldId id="271" r:id="rId23"/>
    <p:sldId id="270" r:id="rId24"/>
    <p:sldId id="303" r:id="rId25"/>
    <p:sldId id="275" r:id="rId26"/>
    <p:sldId id="276" r:id="rId27"/>
    <p:sldId id="277" r:id="rId28"/>
    <p:sldId id="332" r:id="rId29"/>
    <p:sldId id="281" r:id="rId30"/>
    <p:sldId id="323" r:id="rId31"/>
    <p:sldId id="301" r:id="rId32"/>
    <p:sldId id="298" r:id="rId33"/>
    <p:sldId id="282" r:id="rId34"/>
    <p:sldId id="305" r:id="rId35"/>
    <p:sldId id="325" r:id="rId36"/>
    <p:sldId id="324" r:id="rId37"/>
    <p:sldId id="262" r:id="rId38"/>
    <p:sldId id="260" r:id="rId39"/>
    <p:sldId id="264" r:id="rId40"/>
    <p:sldId id="289" r:id="rId41"/>
    <p:sldId id="296" r:id="rId42"/>
    <p:sldId id="306" r:id="rId43"/>
    <p:sldId id="308" r:id="rId44"/>
    <p:sldId id="317" r:id="rId45"/>
    <p:sldId id="318" r:id="rId46"/>
    <p:sldId id="287" r:id="rId47"/>
    <p:sldId id="267" r:id="rId48"/>
    <p:sldId id="283" r:id="rId49"/>
    <p:sldId id="284" r:id="rId50"/>
    <p:sldId id="327" r:id="rId51"/>
    <p:sldId id="285" r:id="rId52"/>
    <p:sldId id="286" r:id="rId53"/>
    <p:sldId id="266" r:id="rId54"/>
    <p:sldId id="272" r:id="rId55"/>
    <p:sldId id="329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EBC71B-2C73-4F72-9571-FE38E8E72297}">
          <p14:sldIdLst>
            <p14:sldId id="256"/>
            <p14:sldId id="265"/>
            <p14:sldId id="321"/>
            <p14:sldId id="322"/>
            <p14:sldId id="328"/>
            <p14:sldId id="259"/>
            <p14:sldId id="257"/>
            <p14:sldId id="314"/>
            <p14:sldId id="315"/>
            <p14:sldId id="258"/>
            <p14:sldId id="261"/>
            <p14:sldId id="312"/>
            <p14:sldId id="311"/>
            <p14:sldId id="297"/>
            <p14:sldId id="316"/>
            <p14:sldId id="293"/>
            <p14:sldId id="295"/>
            <p14:sldId id="309"/>
            <p14:sldId id="268"/>
            <p14:sldId id="273"/>
            <p14:sldId id="269"/>
            <p14:sldId id="271"/>
            <p14:sldId id="270"/>
            <p14:sldId id="303"/>
            <p14:sldId id="275"/>
            <p14:sldId id="276"/>
            <p14:sldId id="277"/>
            <p14:sldId id="332"/>
            <p14:sldId id="281"/>
            <p14:sldId id="323"/>
            <p14:sldId id="301"/>
            <p14:sldId id="298"/>
            <p14:sldId id="282"/>
          </p14:sldIdLst>
        </p14:section>
        <p14:section name="Untitled Section" id="{1BBD20A9-7CF4-47FC-B884-17F15AC46D1B}">
          <p14:sldIdLst>
            <p14:sldId id="305"/>
            <p14:sldId id="325"/>
            <p14:sldId id="324"/>
            <p14:sldId id="262"/>
            <p14:sldId id="260"/>
            <p14:sldId id="264"/>
            <p14:sldId id="289"/>
            <p14:sldId id="296"/>
            <p14:sldId id="306"/>
            <p14:sldId id="308"/>
            <p14:sldId id="317"/>
            <p14:sldId id="318"/>
            <p14:sldId id="287"/>
            <p14:sldId id="267"/>
            <p14:sldId id="283"/>
            <p14:sldId id="284"/>
            <p14:sldId id="327"/>
            <p14:sldId id="285"/>
            <p14:sldId id="286"/>
            <p14:sldId id="266"/>
            <p14:sldId id="272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F4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72655" autoAdjust="0"/>
  </p:normalViewPr>
  <p:slideViewPr>
    <p:cSldViewPr>
      <p:cViewPr varScale="1">
        <p:scale>
          <a:sx n="56" d="100"/>
          <a:sy n="56" d="100"/>
        </p:scale>
        <p:origin x="2208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31F9A-C6D5-4EB2-9441-7E80231123F5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C61F1-C4D7-4183-9419-26D6C7EA2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98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31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Have to report some memory usage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46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21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81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Scalability of SAG-MF?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64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Observed: every iteration yields a better approximation than previous iteration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07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When we are doing dynamic updates in </a:t>
            </a:r>
            <a:r>
              <a:rPr lang="en-CA" dirty="0" err="1" smtClean="0"/>
              <a:t>Matlab</a:t>
            </a:r>
            <a:r>
              <a:rPr lang="en-CA" dirty="0" smtClean="0"/>
              <a:t>, memory usage seems to depend more on the dimensionality of the sparse matrix rather than the actual number of non-zero entries.</a:t>
            </a:r>
          </a:p>
          <a:p>
            <a:endParaRPr lang="en-CA" dirty="0" smtClean="0"/>
          </a:p>
          <a:p>
            <a:r>
              <a:rPr lang="en-CA" dirty="0" smtClean="0"/>
              <a:t>SAG-MF ahead provides dimensionality reduction.  It is guaranteed to store only scalars and decouples SAG’s dependence on the actual implementation of sparse matrices in underlying programming language.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37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When we are doing dynamic updates in </a:t>
            </a:r>
            <a:r>
              <a:rPr lang="en-CA" dirty="0" err="1" smtClean="0"/>
              <a:t>Matlab</a:t>
            </a:r>
            <a:r>
              <a:rPr lang="en-CA" dirty="0" smtClean="0"/>
              <a:t>, memory usage seems to depend more on the dimensionality of the sparse matrix rather than the actual number of non-zero entries.</a:t>
            </a:r>
          </a:p>
          <a:p>
            <a:endParaRPr lang="en-CA" dirty="0" smtClean="0"/>
          </a:p>
          <a:p>
            <a:r>
              <a:rPr lang="en-CA" dirty="0" smtClean="0"/>
              <a:t>SAG-MF ahead provides dimensionality reduction.  </a:t>
            </a:r>
            <a:r>
              <a:rPr lang="en-CA" smtClean="0"/>
              <a:t>It </a:t>
            </a:r>
            <a:r>
              <a:rPr lang="en-CA" dirty="0" smtClean="0"/>
              <a:t>is guaranteed to store only scalars and decouples SAG’s dependence on the actual implementation of sparse matrices in underlying programming language.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03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149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 smtClean="0"/>
              <a:t>OpenMP</a:t>
            </a:r>
            <a:r>
              <a:rPr lang="en-CA" dirty="0" smtClean="0"/>
              <a:t> ARM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416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9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Problem with Stochastic is that it flats</a:t>
            </a:r>
            <a:r>
              <a:rPr lang="en-CA" baseline="0" dirty="0" smtClean="0"/>
              <a:t> out</a:t>
            </a:r>
          </a:p>
          <a:p>
            <a:r>
              <a:rPr lang="en-CA" baseline="0" dirty="0" smtClean="0"/>
              <a:t>Problem with Deterministic is that it takes O(N) samples in each iteration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42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28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34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86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97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73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34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16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9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0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9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5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5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6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4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1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7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95751-F7ED-4DC6-B252-D061684897A9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3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cottSallinen/Gradient-Descent-Comparison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den.ibm.com/cs/people/peterh/dsgdTechRep.pdf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utexas.edu/~cjhsieh/icdm-pmf.pdf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Faster, Better Matrix Factorization </a:t>
            </a:r>
            <a:br>
              <a:rPr lang="en-US" dirty="0" smtClean="0"/>
            </a:br>
            <a:r>
              <a:rPr lang="en-US" dirty="0" smtClean="0"/>
              <a:t>using SAG-MF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77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i="1" dirty="0" smtClean="0"/>
              <a:t>Fast</a:t>
            </a:r>
            <a:r>
              <a:rPr lang="en-US" sz="3600" dirty="0" smtClean="0"/>
              <a:t> &amp; </a:t>
            </a:r>
            <a:r>
              <a:rPr lang="en-US" sz="3600" i="1" dirty="0" smtClean="0"/>
              <a:t>Good</a:t>
            </a:r>
            <a:r>
              <a:rPr lang="en-US" sz="3600" dirty="0" smtClean="0"/>
              <a:t>:</a:t>
            </a:r>
            <a:r>
              <a:rPr lang="en-US" sz="3600" dirty="0"/>
              <a:t> </a:t>
            </a:r>
            <a:r>
              <a:rPr lang="en-US" sz="3600" dirty="0" smtClean="0"/>
              <a:t>Stochastic Average Gradient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Memory-based Stochastic Gradient Descent</a:t>
            </a:r>
          </a:p>
          <a:p>
            <a:r>
              <a:rPr lang="en-US" dirty="0" smtClean="0"/>
              <a:t>Theory is sound: best of both worlds</a:t>
            </a:r>
          </a:p>
          <a:p>
            <a:pPr lvl="1"/>
            <a:r>
              <a:rPr lang="en-US" dirty="0" smtClean="0"/>
              <a:t>Fast </a:t>
            </a:r>
            <a:r>
              <a:rPr lang="en-US" dirty="0"/>
              <a:t>iteration: O(</a:t>
            </a:r>
            <a:r>
              <a:rPr lang="en-US" i="1" dirty="0"/>
              <a:t>1</a:t>
            </a:r>
            <a:r>
              <a:rPr lang="en-US" dirty="0"/>
              <a:t>) samples similar to </a:t>
            </a:r>
            <a:r>
              <a:rPr lang="en-US" dirty="0" smtClean="0"/>
              <a:t>Stochastic</a:t>
            </a:r>
          </a:p>
          <a:p>
            <a:pPr lvl="1"/>
            <a:r>
              <a:rPr lang="en-US" dirty="0" smtClean="0"/>
              <a:t>Good convergence: better approx. than Stochastic, may equal to Deterministic after same # of iterations</a:t>
            </a:r>
          </a:p>
          <a:p>
            <a:pPr lvl="1"/>
            <a:r>
              <a:rPr lang="en-US" dirty="0" smtClean="0"/>
              <a:t>SAG’s fast &amp; good convergence is evaluated in supervised machine learning: logistic regression, SVM</a:t>
            </a:r>
          </a:p>
          <a:p>
            <a:r>
              <a:rPr lang="en-US" i="1" dirty="0" smtClean="0"/>
              <a:t>Hypothesis: </a:t>
            </a:r>
            <a:r>
              <a:rPr lang="en-US" dirty="0" smtClean="0"/>
              <a:t>can we adapt SAG into MF and get fast &amp; good convergence?</a:t>
            </a:r>
          </a:p>
        </p:txBody>
      </p:sp>
    </p:spTree>
    <p:extLst>
      <p:ext uri="{BB962C8B-B14F-4D97-AF65-F5344CB8AC3E}">
        <p14:creationId xmlns:p14="http://schemas.microsoft.com/office/powerpoint/2010/main" val="173604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CA" dirty="0" smtClean="0"/>
                  <a:t>Background &amp; Terminology</a:t>
                </a:r>
                <a:br>
                  <a:rPr lang="en-CA" dirty="0" smtClean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CA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</m:sub>
                    </m:sSub>
                  </m:oMath>
                </a14:m>
                <a:r>
                  <a:rPr lang="en-CA" dirty="0"/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𝑛𝐶𝑜𝑙𝑠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17553" b="-3138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en-CA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CA" sz="2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2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rg</m:t>
                                </m:r>
                              </m:fName>
                              <m:e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𝑚𝑖𝑛</m:t>
                                </m:r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e>
                            </m:func>
                          </m:e>
                        </m:mr>
                        <m:m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mr>
                      </m:m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𝑛𝑅𝑜𝑤𝑠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𝑛𝐶𝑜𝑙𝑠</m:t>
                                  </m:r>
                                </m:sup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en-US" sz="28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/>
                  <a:t>Each gradient is a vector of size </a:t>
                </a:r>
                <a:r>
                  <a:rPr lang="en-US" sz="2800" i="1" dirty="0" err="1" smtClean="0"/>
                  <a:t>nDims</a:t>
                </a:r>
                <a:r>
                  <a:rPr lang="en-US" sz="2800" dirty="0" smtClean="0"/>
                  <a:t>:</a:t>
                </a:r>
                <a:endParaRPr lang="en-US" sz="2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𝑈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𝑉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𝑛𝐶𝑜𝑙</m:t>
                          </m:r>
                        </m:sup>
                        <m:e>
                          <m:f>
                            <m:fPr>
                              <m:ctrlPr>
                                <a:rPr lang="en-CA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𝑑𝑓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den>
                          </m:f>
                        </m:e>
                      </m:nary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1 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𝑛𝐷𝑖𝑚𝑠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 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𝑟𝑜𝑤</m:t>
                      </m:r>
                    </m:oMath>
                  </m:oMathPara>
                </a14:m>
                <a:endParaRPr lang="en-CA" i="1" dirty="0" smtClean="0">
                  <a:latin typeface="Cambria Math"/>
                  <a:ea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𝑈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𝑉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𝑅𝑜𝑤𝑠</m:t>
                          </m:r>
                        </m:sup>
                        <m:e>
                          <m:f>
                            <m:fPr>
                              <m:ctrlPr>
                                <a:rPr lang="en-CA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𝑑𝑓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den>
                          </m:f>
                        </m:e>
                      </m:nary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𝑛𝐷𝑖𝑚𝑠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 1 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𝑐𝑜𝑙𝑢𝑚𝑛</m:t>
                      </m:r>
                    </m:oMath>
                  </m:oMathPara>
                </a14:m>
                <a:endParaRPr lang="en-CA" i="1" dirty="0">
                  <a:latin typeface="Cambria Math"/>
                  <a:ea typeface="Cambria Math"/>
                </a:endParaRPr>
              </a:p>
              <a:p>
                <a:pPr marL="457200" lvl="1" indent="0">
                  <a:buNone/>
                </a:pPr>
                <a:endParaRPr lang="en-CA" i="1" dirty="0">
                  <a:latin typeface="Cambria Math"/>
                  <a:ea typeface="Cambria Math"/>
                </a:endParaRP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11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=4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𝑛𝐶𝑜𝑙𝑠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=9</m:t>
                        </m:r>
                      </m:sub>
                    </m:sSub>
                  </m:oMath>
                </a14:m>
                <a:r>
                  <a:rPr lang="en-CA" dirty="0" smtClean="0"/>
                  <a:t> </a:t>
                </a:r>
                <a:br>
                  <a:rPr lang="en-CA" dirty="0" smtClean="0"/>
                </a:br>
                <a:r>
                  <a:rPr lang="en-CA" dirty="0" smtClean="0"/>
                  <a:t>a point is a (</a:t>
                </a:r>
                <a:r>
                  <a:rPr lang="en-CA" i="1" dirty="0" err="1" smtClean="0"/>
                  <a:t>i</a:t>
                </a:r>
                <a:r>
                  <a:rPr lang="en-CA" dirty="0" err="1" smtClean="0"/>
                  <a:t>-th</a:t>
                </a:r>
                <a:r>
                  <a:rPr lang="en-CA" dirty="0" smtClean="0"/>
                  <a:t> row, </a:t>
                </a:r>
                <a:r>
                  <a:rPr lang="en-CA" i="1" dirty="0" smtClean="0"/>
                  <a:t>j</a:t>
                </a:r>
                <a:r>
                  <a:rPr lang="en-CA" dirty="0" smtClean="0"/>
                  <a:t>-</a:t>
                </a:r>
                <a:r>
                  <a:rPr lang="en-CA" dirty="0" err="1" smtClean="0"/>
                  <a:t>th</a:t>
                </a:r>
                <a:r>
                  <a:rPr lang="en-CA" dirty="0" smtClean="0"/>
                  <a:t> column) pair</a:t>
                </a:r>
                <a:endParaRPr lang="en-CA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815" r="-815" b="-297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537295"/>
              </p:ext>
            </p:extLst>
          </p:nvPr>
        </p:nvGraphicFramePr>
        <p:xfrm>
          <a:off x="482942" y="1663539"/>
          <a:ext cx="3838050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78"/>
                <a:gridCol w="266407"/>
                <a:gridCol w="1257785"/>
                <a:gridCol w="279508"/>
                <a:gridCol w="279508"/>
                <a:gridCol w="279936"/>
                <a:gridCol w="266407"/>
                <a:gridCol w="266407"/>
                <a:gridCol w="266407"/>
                <a:gridCol w="2664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baseline="0" dirty="0" smtClean="0"/>
                        <a:t> </a:t>
                      </a:r>
                      <a:r>
                        <a:rPr lang="en-CA" sz="2000" b="1" dirty="0" smtClean="0"/>
                        <a:t>(</a:t>
                      </a:r>
                      <a:r>
                        <a:rPr lang="en-CA" sz="2000" b="1" dirty="0" err="1" smtClean="0"/>
                        <a:t>i</a:t>
                      </a:r>
                      <a:r>
                        <a:rPr lang="en-CA" sz="2000" b="1" dirty="0" smtClean="0"/>
                        <a:t>=3, j=2)</a:t>
                      </a:r>
                      <a:endParaRPr lang="en-CA" sz="20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389815"/>
              </p:ext>
            </p:extLst>
          </p:nvPr>
        </p:nvGraphicFramePr>
        <p:xfrm>
          <a:off x="4605922" y="2420888"/>
          <a:ext cx="938917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319"/>
                <a:gridCol w="208280"/>
                <a:gridCol w="365318"/>
              </a:tblGrid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U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</a:tr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623584"/>
              </p:ext>
            </p:extLst>
          </p:nvPr>
        </p:nvGraphicFramePr>
        <p:xfrm>
          <a:off x="5693074" y="1700808"/>
          <a:ext cx="297956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V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/>
                </a:tc>
              </a:tr>
              <a:tr h="277232"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..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..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..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..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05887" y="4653136"/>
                <a:ext cx="8559844" cy="802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4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sz="4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40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=3, </m:t>
                        </m:r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=2)</m:t>
                        </m:r>
                      </m:sub>
                    </m:sSub>
                  </m:oMath>
                </a14:m>
                <a:r>
                  <a:rPr lang="en-CA" sz="4000" dirty="0"/>
                  <a:t> = </a:t>
                </a:r>
                <a14:m>
                  <m:oMath xmlns:m="http://schemas.openxmlformats.org/officeDocument/2006/math">
                    <m:r>
                      <a:rPr lang="en-CA" sz="4000" b="0" i="0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CA" sz="4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40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CA" sz="4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4000" i="1" dirty="0">
                            <a:latin typeface="Cambria Math" panose="02040503050406030204" pitchFamily="18" charset="0"/>
                          </a:rPr>
                          <m:t>=3</m:t>
                        </m:r>
                      </m:sub>
                    </m:sSub>
                    <m:r>
                      <a:rPr lang="en-CA" sz="4000" b="0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CA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CA" sz="4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40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CA" sz="40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sz="4000" i="1" dirty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</m:sSub>
                    <m:r>
                      <a:rPr lang="en-CA" sz="4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4000" dirty="0"/>
                  <a:t> </a:t>
                </a:r>
                <a:r>
                  <a:rPr lang="en-CA" sz="4000" dirty="0" smtClean="0"/>
                  <a:t>=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CA" sz="4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40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sub>
                    </m:sSub>
                    <m:r>
                      <a:rPr lang="en-CA" sz="40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CA" sz="4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40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CA" sz="40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sz="4000" i="1" dirty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</m:sSub>
                  </m:oMath>
                </a14:m>
                <a:r>
                  <a:rPr lang="en-CA" sz="4000" dirty="0" smtClean="0"/>
                  <a:t>&gt;</a:t>
                </a:r>
                <a:endParaRPr lang="en-CA" sz="4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87" y="4653136"/>
                <a:ext cx="8559844" cy="802143"/>
              </a:xfrm>
              <a:prstGeom prst="rect">
                <a:avLst/>
              </a:prstGeom>
              <a:blipFill rotWithShape="0">
                <a:blip r:embed="rId3"/>
                <a:stretch>
                  <a:fillRect t="-8333" r="-1496" b="-2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131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=4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𝑛𝐶𝑜𝑙𝑠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=9</m:t>
                        </m:r>
                      </m:sub>
                    </m:sSub>
                  </m:oMath>
                </a14:m>
                <a:r>
                  <a:rPr lang="en-CA" dirty="0" smtClean="0"/>
                  <a:t> </a:t>
                </a:r>
                <a:br>
                  <a:rPr lang="en-CA" dirty="0" smtClean="0"/>
                </a:br>
                <a:r>
                  <a:rPr lang="en-CA" dirty="0" smtClean="0"/>
                  <a:t>a point is a (</a:t>
                </a:r>
                <a:r>
                  <a:rPr lang="en-CA" i="1" dirty="0" err="1" smtClean="0"/>
                  <a:t>i</a:t>
                </a:r>
                <a:r>
                  <a:rPr lang="en-CA" dirty="0" err="1" smtClean="0"/>
                  <a:t>-th</a:t>
                </a:r>
                <a:r>
                  <a:rPr lang="en-CA" dirty="0" smtClean="0"/>
                  <a:t> row, </a:t>
                </a:r>
                <a:r>
                  <a:rPr lang="en-CA" i="1" dirty="0" smtClean="0"/>
                  <a:t>j</a:t>
                </a:r>
                <a:r>
                  <a:rPr lang="en-CA" dirty="0" smtClean="0"/>
                  <a:t>-</a:t>
                </a:r>
                <a:r>
                  <a:rPr lang="en-CA" dirty="0" err="1" smtClean="0"/>
                  <a:t>th</a:t>
                </a:r>
                <a:r>
                  <a:rPr lang="en-CA" dirty="0" smtClean="0"/>
                  <a:t> column) pair</a:t>
                </a:r>
                <a:endParaRPr lang="en-CA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815" r="-815" b="-297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0197548"/>
              </p:ext>
            </p:extLst>
          </p:nvPr>
        </p:nvGraphicFramePr>
        <p:xfrm>
          <a:off x="482942" y="1663539"/>
          <a:ext cx="3838050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78"/>
                <a:gridCol w="266407"/>
                <a:gridCol w="1257785"/>
                <a:gridCol w="279508"/>
                <a:gridCol w="279508"/>
                <a:gridCol w="279936"/>
                <a:gridCol w="266407"/>
                <a:gridCol w="266407"/>
                <a:gridCol w="266407"/>
                <a:gridCol w="2664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baseline="0" dirty="0" smtClean="0"/>
                        <a:t> </a:t>
                      </a:r>
                      <a:r>
                        <a:rPr lang="en-CA" sz="2000" b="1" dirty="0" smtClean="0"/>
                        <a:t>(</a:t>
                      </a:r>
                      <a:r>
                        <a:rPr lang="en-CA" sz="2000" b="1" dirty="0" err="1" smtClean="0"/>
                        <a:t>i</a:t>
                      </a:r>
                      <a:r>
                        <a:rPr lang="en-CA" sz="2000" b="1" dirty="0" smtClean="0"/>
                        <a:t>=3, j=2)</a:t>
                      </a:r>
                      <a:endParaRPr lang="en-CA" sz="20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23528" y="4365104"/>
                <a:ext cx="8820471" cy="15427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𝑈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𝑉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32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sz="3200" b="0" i="1" smtClean="0">
                                      <a:latin typeface="Cambria Math" panose="02040503050406030204" pitchFamily="18" charset="0"/>
                                    </a:rPr>
                                    <m:t>=3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CA" sz="3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sz="32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CA" sz="32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3200" i="1" dirty="0">
                              <a:latin typeface="Cambria Math" panose="02040503050406030204" pitchFamily="18" charset="0"/>
                            </a:rPr>
                            <m:t>𝑛𝐶𝑜𝑙</m:t>
                          </m:r>
                        </m:sup>
                        <m:e>
                          <m:f>
                            <m:fPr>
                              <m:ctrlPr>
                                <a:rPr lang="en-CA" sz="32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𝑑𝑓</m:t>
                              </m:r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=3</m:t>
                                  </m:r>
                                </m:sub>
                              </m:sSub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CA" sz="3200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=3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1 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𝑛𝐷𝑖𝑚𝑠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 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𝑟𝑜𝑤</m:t>
                      </m:r>
                    </m:oMath>
                  </m:oMathPara>
                </a14:m>
                <a:endParaRPr lang="en-CA" sz="3200" i="1" dirty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365104"/>
                <a:ext cx="8820471" cy="15427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496788"/>
              </p:ext>
            </p:extLst>
          </p:nvPr>
        </p:nvGraphicFramePr>
        <p:xfrm>
          <a:off x="4605922" y="2420888"/>
          <a:ext cx="938917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319"/>
                <a:gridCol w="208280"/>
                <a:gridCol w="365318"/>
              </a:tblGrid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U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</a:tr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532502"/>
              </p:ext>
            </p:extLst>
          </p:nvPr>
        </p:nvGraphicFramePr>
        <p:xfrm>
          <a:off x="5693074" y="1700808"/>
          <a:ext cx="297956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V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/>
                </a:tc>
              </a:tr>
              <a:tr h="277232"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1979712" y="3789040"/>
            <a:ext cx="2520280" cy="1584176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561855" y="2924944"/>
            <a:ext cx="854968" cy="165618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561855" y="2960948"/>
            <a:ext cx="1791072" cy="162018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561855" y="2960949"/>
            <a:ext cx="2646040" cy="1620179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96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Gradient Descent/Ascent in MF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CA" i="1">
                              <a:solidFill>
                                <a:srgbClr val="FF0000"/>
                              </a:solidFill>
                            </a:rPr>
                            <m:t>𝛼</m:t>
                          </m:r>
                        </m:num>
                        <m:den>
                          <m:r>
                            <a:rPr lang="en-CA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𝑜𝑖𝑛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CA" dirty="0" smtClean="0"/>
              </a:p>
              <a:p>
                <a:endParaRPr lang="en-CA" dirty="0" smtClean="0"/>
              </a:p>
              <a:p>
                <a:endParaRPr lang="en-CA" dirty="0" smtClean="0"/>
              </a:p>
              <a:p>
                <a:pPr lvl="1"/>
                <a:endParaRPr lang="en-CA" dirty="0" smtClean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H="1">
            <a:off x="827584" y="2708920"/>
            <a:ext cx="720080" cy="1149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5073" y="3858221"/>
            <a:ext cx="31423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500" dirty="0" smtClean="0"/>
              <a:t>U</a:t>
            </a:r>
            <a:r>
              <a:rPr lang="en-CA" sz="2500" baseline="30000" dirty="0" smtClean="0">
                <a:solidFill>
                  <a:schemeClr val="accent1"/>
                </a:solidFill>
              </a:rPr>
              <a:t>t+1</a:t>
            </a:r>
            <a:r>
              <a:rPr lang="en-CA" sz="2500" dirty="0" smtClean="0"/>
              <a:t> </a:t>
            </a:r>
            <a:r>
              <a:rPr lang="en-CA" sz="2500" dirty="0"/>
              <a:t>= approximation at iteration </a:t>
            </a:r>
            <a:r>
              <a:rPr lang="en-CA" sz="2500" dirty="0">
                <a:solidFill>
                  <a:schemeClr val="accent1"/>
                </a:solidFill>
              </a:rPr>
              <a:t>t+1</a:t>
            </a:r>
          </a:p>
        </p:txBody>
      </p:sp>
      <p:cxnSp>
        <p:nvCxnSpPr>
          <p:cNvPr id="9" name="Straight Connector 8"/>
          <p:cNvCxnSpPr>
            <a:endCxn id="10" idx="0"/>
          </p:cNvCxnSpPr>
          <p:nvPr/>
        </p:nvCxnSpPr>
        <p:spPr>
          <a:xfrm>
            <a:off x="3563888" y="2348880"/>
            <a:ext cx="1166262" cy="1452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65043" y="3801500"/>
            <a:ext cx="293021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n-CA" sz="2600" dirty="0"/>
              <a:t> = step </a:t>
            </a:r>
            <a:r>
              <a:rPr lang="en-CA" sz="2600" dirty="0" smtClean="0"/>
              <a:t>size</a:t>
            </a:r>
          </a:p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l-GR" sz="2600" dirty="0"/>
              <a:t> </a:t>
            </a:r>
            <a:r>
              <a:rPr lang="en-CA" sz="2600" dirty="0" smtClean="0"/>
              <a:t>&gt; 0: </a:t>
            </a:r>
            <a:r>
              <a:rPr lang="en-CA" sz="2600" dirty="0" smtClean="0">
                <a:solidFill>
                  <a:schemeClr val="accent1"/>
                </a:solidFill>
              </a:rPr>
              <a:t>ascent</a:t>
            </a:r>
            <a:r>
              <a:rPr lang="en-CA" sz="2600" dirty="0" smtClean="0"/>
              <a:t> (max)</a:t>
            </a:r>
          </a:p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l-GR" sz="2600" dirty="0"/>
              <a:t> </a:t>
            </a:r>
            <a:r>
              <a:rPr lang="en-CA" sz="2600" dirty="0" smtClean="0"/>
              <a:t>&lt; </a:t>
            </a:r>
            <a:r>
              <a:rPr lang="en-CA" sz="2600" dirty="0"/>
              <a:t>0: </a:t>
            </a:r>
            <a:r>
              <a:rPr lang="en-CA" sz="2600" dirty="0" smtClean="0">
                <a:solidFill>
                  <a:schemeClr val="accent1"/>
                </a:solidFill>
              </a:rPr>
              <a:t>descent </a:t>
            </a:r>
            <a:r>
              <a:rPr lang="en-CA" sz="2600" dirty="0" smtClean="0"/>
              <a:t>(min)</a:t>
            </a:r>
            <a:endParaRPr lang="en-CA" sz="26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868144" y="3140968"/>
            <a:ext cx="1378606" cy="6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084169" y="3858221"/>
                <a:ext cx="2814758" cy="1292662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lvl="1" algn="ctr"/>
                <a14:m>
                  <m:oMath xmlns:m="http://schemas.openxmlformats.org/officeDocument/2006/math">
                    <m:r>
                      <a:rPr lang="en-CA" sz="2600" i="1" smtClean="0">
                        <a:latin typeface="Cambria Math" panose="02040503050406030204" pitchFamily="18" charset="0"/>
                      </a:rPr>
                      <m:t>𝑝𝑜𝑖𝑛𝑡</m:t>
                    </m:r>
                    <m:d>
                      <m:dPr>
                        <m:ctrlPr>
                          <a:rPr lang="en-CA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CA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600" dirty="0"/>
                  <a:t>is </a:t>
                </a:r>
                <a:r>
                  <a:rPr lang="en-CA" sz="2600" dirty="0" smtClean="0"/>
                  <a:t>randomly selected A(</a:t>
                </a:r>
                <a:r>
                  <a:rPr lang="en-CA" sz="2600" i="1" dirty="0" err="1" smtClean="0"/>
                  <a:t>user_i</a:t>
                </a:r>
                <a:r>
                  <a:rPr lang="en-CA" sz="2600" dirty="0"/>
                  <a:t>, </a:t>
                </a:r>
                <a:r>
                  <a:rPr lang="en-CA" sz="2600" i="1" dirty="0" err="1"/>
                  <a:t>item_j</a:t>
                </a:r>
                <a:r>
                  <a:rPr lang="en-CA" sz="2600" dirty="0" smtClean="0"/>
                  <a:t>)</a:t>
                </a:r>
                <a:endParaRPr lang="en-CA" sz="2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9" y="3858221"/>
                <a:ext cx="2814758" cy="1292662"/>
              </a:xfrm>
              <a:prstGeom prst="rect">
                <a:avLst/>
              </a:prstGeom>
              <a:blipFill rotWithShape="0">
                <a:blip r:embed="rId4"/>
                <a:stretch>
                  <a:fillRect l="-647" t="-3271" r="-3448" b="-10748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87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Gradient Descent/Ascent in MF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CA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CA" i="1">
                              <a:solidFill>
                                <a:srgbClr val="FF0000"/>
                              </a:solidFill>
                            </a:rPr>
                            <m:t>𝛼</m:t>
                          </m:r>
                        </m:num>
                        <m:den>
                          <m:r>
                            <a:rPr lang="en-CA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  <m:sSubSup>
                                    <m:sSubSupPr>
                                      <m:ctrlPr>
                                        <a:rPr lang="en-CA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𝒗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b="1" i="1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  <m:r>
                                        <a:rPr lang="en-CA" b="1" i="1" smtClean="0">
                                          <a:latin typeface="Cambria Math" panose="02040503050406030204" pitchFamily="18" charset="0"/>
                                        </a:rPr>
                                        <m:t>𝒐𝒊𝒏</m:t>
                                      </m:r>
                                      <m:r>
                                        <a:rPr lang="en-CA" b="1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d>
                                        <m:dPr>
                                          <m:ctrlPr>
                                            <a:rPr lang="en-CA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b="1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</m:d>
                                      <m:r>
                                        <a:rPr lang="en-CA" b="1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b="1" i="1" smtClean="0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  <m:sup>
                                      <m:r>
                                        <a:rPr lang="en-CA" b="1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𝒕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CA" dirty="0" smtClean="0"/>
              </a:p>
              <a:p>
                <a:endParaRPr lang="en-CA" dirty="0" smtClean="0"/>
              </a:p>
              <a:p>
                <a:endParaRPr lang="en-CA" dirty="0" smtClean="0"/>
              </a:p>
              <a:p>
                <a:pPr lvl="1"/>
                <a:endParaRPr lang="en-CA" dirty="0" smtClean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H="1">
            <a:off x="827584" y="2708920"/>
            <a:ext cx="720080" cy="1149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5073" y="3858221"/>
            <a:ext cx="31423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500" dirty="0" smtClean="0"/>
              <a:t>V</a:t>
            </a:r>
            <a:r>
              <a:rPr lang="en-CA" sz="2500" baseline="30000" dirty="0" smtClean="0">
                <a:solidFill>
                  <a:schemeClr val="accent1"/>
                </a:solidFill>
              </a:rPr>
              <a:t>t+1</a:t>
            </a:r>
            <a:r>
              <a:rPr lang="en-CA" sz="2500" dirty="0" smtClean="0"/>
              <a:t> </a:t>
            </a:r>
            <a:r>
              <a:rPr lang="en-CA" sz="2500" dirty="0"/>
              <a:t>= approximation at iteration </a:t>
            </a:r>
            <a:r>
              <a:rPr lang="en-CA" sz="2500" dirty="0">
                <a:solidFill>
                  <a:schemeClr val="accent1"/>
                </a:solidFill>
              </a:rPr>
              <a:t>t+1</a:t>
            </a:r>
          </a:p>
        </p:txBody>
      </p:sp>
      <p:cxnSp>
        <p:nvCxnSpPr>
          <p:cNvPr id="9" name="Straight Connector 8"/>
          <p:cNvCxnSpPr>
            <a:endCxn id="10" idx="0"/>
          </p:cNvCxnSpPr>
          <p:nvPr/>
        </p:nvCxnSpPr>
        <p:spPr>
          <a:xfrm>
            <a:off x="3563888" y="2348880"/>
            <a:ext cx="1166262" cy="1452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65043" y="3801500"/>
            <a:ext cx="293021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n-CA" sz="2600" dirty="0"/>
              <a:t> = step </a:t>
            </a:r>
            <a:r>
              <a:rPr lang="en-CA" sz="2600" dirty="0" smtClean="0"/>
              <a:t>size</a:t>
            </a:r>
          </a:p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l-GR" sz="2600" dirty="0"/>
              <a:t> </a:t>
            </a:r>
            <a:r>
              <a:rPr lang="en-CA" sz="2600" dirty="0" smtClean="0"/>
              <a:t>&gt; 0: </a:t>
            </a:r>
            <a:r>
              <a:rPr lang="en-CA" sz="2600" dirty="0" smtClean="0">
                <a:solidFill>
                  <a:schemeClr val="accent1"/>
                </a:solidFill>
              </a:rPr>
              <a:t>ascent</a:t>
            </a:r>
            <a:r>
              <a:rPr lang="en-CA" sz="2600" dirty="0" smtClean="0"/>
              <a:t> (max)</a:t>
            </a:r>
          </a:p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l-GR" sz="2600" dirty="0"/>
              <a:t> </a:t>
            </a:r>
            <a:r>
              <a:rPr lang="en-CA" sz="2600" dirty="0" smtClean="0"/>
              <a:t>&lt; </a:t>
            </a:r>
            <a:r>
              <a:rPr lang="en-CA" sz="2600" dirty="0"/>
              <a:t>0: </a:t>
            </a:r>
            <a:r>
              <a:rPr lang="en-CA" sz="2600" dirty="0" smtClean="0">
                <a:solidFill>
                  <a:schemeClr val="accent1"/>
                </a:solidFill>
              </a:rPr>
              <a:t>descent </a:t>
            </a:r>
            <a:r>
              <a:rPr lang="en-CA" sz="2600" dirty="0" smtClean="0"/>
              <a:t>(min)</a:t>
            </a:r>
            <a:endParaRPr lang="en-CA" sz="26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868144" y="3140968"/>
            <a:ext cx="1378606" cy="6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084169" y="3858221"/>
                <a:ext cx="2814758" cy="1292662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lvl="1" algn="ctr"/>
                <a14:m>
                  <m:oMath xmlns:m="http://schemas.openxmlformats.org/officeDocument/2006/math">
                    <m:r>
                      <a:rPr lang="en-CA" sz="2600" i="1">
                        <a:latin typeface="Cambria Math" panose="02040503050406030204" pitchFamily="18" charset="0"/>
                      </a:rPr>
                      <m:t>𝑝𝑜𝑖𝑛𝑡</m:t>
                    </m:r>
                    <m:r>
                      <a:rPr lang="en-CA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6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CA" sz="26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sz="2600" dirty="0"/>
                  <a:t>is </a:t>
                </a:r>
                <a:r>
                  <a:rPr lang="en-CA" sz="2600" dirty="0" smtClean="0"/>
                  <a:t>randomly selected A(</a:t>
                </a:r>
                <a:r>
                  <a:rPr lang="en-CA" sz="2600" i="1" dirty="0" err="1" smtClean="0"/>
                  <a:t>user_i</a:t>
                </a:r>
                <a:r>
                  <a:rPr lang="en-CA" sz="2600" dirty="0"/>
                  <a:t>, </a:t>
                </a:r>
                <a:r>
                  <a:rPr lang="en-CA" sz="2600" i="1" dirty="0" err="1"/>
                  <a:t>item_j</a:t>
                </a:r>
                <a:r>
                  <a:rPr lang="en-CA" sz="2600" dirty="0" smtClean="0"/>
                  <a:t>)</a:t>
                </a:r>
                <a:endParaRPr lang="en-CA" sz="2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9" y="3858221"/>
                <a:ext cx="2814758" cy="1292662"/>
              </a:xfrm>
              <a:prstGeom prst="rect">
                <a:avLst/>
              </a:prstGeom>
              <a:blipFill rotWithShape="0">
                <a:blip r:embed="rId4"/>
                <a:stretch>
                  <a:fillRect l="-647" t="-3271" r="-3448" b="-10748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06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Types of Gradient Descent in MF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51309"/>
                <a:ext cx="8229600" cy="474198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CA" i="1">
                              <a:solidFill>
                                <a:srgbClr val="FF0000"/>
                              </a:solidFill>
                            </a:rPr>
                            <m:t>𝛼</m:t>
                          </m:r>
                        </m:num>
                        <m:den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𝑝𝑜𝑖𝑛𝑡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CA" dirty="0"/>
              </a:p>
              <a:p>
                <a:pPr marL="385763" indent="-385763">
                  <a:buFont typeface="+mj-lt"/>
                  <a:buAutoNum type="arabicPeriod"/>
                </a:pPr>
                <a:r>
                  <a:rPr lang="en-CA" dirty="0" smtClean="0"/>
                  <a:t>Deterministic: pick all N data points, </a:t>
                </a:r>
                <a:r>
                  <a:rPr lang="en-CA" b="1" i="1" dirty="0">
                    <a:solidFill>
                      <a:schemeClr val="accent6"/>
                    </a:solidFill>
                  </a:rPr>
                  <a:t>B</a:t>
                </a:r>
                <a:r>
                  <a:rPr lang="en-CA" dirty="0"/>
                  <a:t> = N</a:t>
                </a:r>
                <a:endParaRPr lang="en-CA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CA" dirty="0" smtClean="0"/>
                  <a:t>a point </a:t>
                </a:r>
                <a:r>
                  <a:rPr lang="en-CA" dirty="0"/>
                  <a:t>is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𝑝𝑜𝑖𝑛𝑡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dirty="0" smtClean="0"/>
                  <a:t>is A(</a:t>
                </a:r>
                <a:r>
                  <a:rPr lang="en-CA" i="1" dirty="0" err="1" smtClean="0"/>
                  <a:t>user_i</a:t>
                </a:r>
                <a:r>
                  <a:rPr lang="en-CA" dirty="0" smtClean="0"/>
                  <a:t>, </a:t>
                </a:r>
                <a:r>
                  <a:rPr lang="en-CA" i="1" dirty="0" err="1"/>
                  <a:t>item_j</a:t>
                </a:r>
                <a:r>
                  <a:rPr lang="en-CA" dirty="0" smtClean="0"/>
                  <a:t>)</a:t>
                </a:r>
              </a:p>
              <a:p>
                <a:pPr marL="385763" indent="-385763">
                  <a:buFont typeface="+mj-lt"/>
                  <a:buAutoNum type="arabicPeriod"/>
                </a:pPr>
                <a:r>
                  <a:rPr lang="en-CA" dirty="0" smtClean="0"/>
                  <a:t>Stochastic: </a:t>
                </a:r>
                <a:r>
                  <a:rPr lang="en-CA" dirty="0"/>
                  <a:t>randomly pick 1 </a:t>
                </a:r>
                <a:r>
                  <a:rPr lang="en-CA" dirty="0" smtClean="0"/>
                  <a:t>or few data points</a:t>
                </a:r>
                <a:endParaRPr lang="en-CA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CA" dirty="0" smtClean="0"/>
                  <a:t>Batching</a:t>
                </a:r>
                <a:r>
                  <a:rPr lang="en-CA" dirty="0"/>
                  <a:t>: pick </a:t>
                </a:r>
                <a:r>
                  <a:rPr lang="en-CA" b="1" i="1" dirty="0" smtClean="0">
                    <a:solidFill>
                      <a:schemeClr val="accent6"/>
                    </a:solidFill>
                  </a:rPr>
                  <a:t>B</a:t>
                </a:r>
                <a:r>
                  <a:rPr lang="en-CA" dirty="0" smtClean="0"/>
                  <a:t> &lt;&lt; N random points, e.g. </a:t>
                </a:r>
                <a:r>
                  <a:rPr lang="en-CA" i="1" dirty="0" smtClean="0"/>
                  <a:t>B</a:t>
                </a:r>
                <a:r>
                  <a:rPr lang="en-CA" dirty="0" smtClean="0"/>
                  <a:t> = 1</a:t>
                </a:r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51309"/>
                <a:ext cx="8229600" cy="4741987"/>
              </a:xfrm>
              <a:blipFill rotWithShape="0">
                <a:blip r:embed="rId2"/>
                <a:stretch>
                  <a:fillRect l="-1926" r="-8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838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Background: SAG in MF</a:t>
            </a:r>
            <a:br>
              <a:rPr lang="en-CA" dirty="0" smtClean="0"/>
            </a:br>
            <a:r>
              <a:rPr lang="en-CA" sz="3600" dirty="0" smtClean="0"/>
              <a:t>Take away the old, put in the new gradient</a:t>
            </a:r>
            <a:endParaRPr lang="en-CA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51309"/>
                <a:ext cx="8229600" cy="474198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sz="3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sz="3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CA" sz="3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3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CA" sz="3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30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A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3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30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sz="30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3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30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sz="30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𝑝𝑜𝑖𝑛𝑡</m:t>
                                      </m:r>
                                      <m:d>
                                        <m:dPr>
                                          <m:ctrlPr>
                                            <a:rPr lang="en-CA" sz="3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30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sz="30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CA" sz="3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CA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𝑝𝑡</m:t>
                                  </m:r>
                                  <m:d>
                                    <m:dPr>
                                      <m:ctrlP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30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sz="3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CA" sz="3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sz="3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3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sz="3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sz="3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CA" sz="3000" i="1">
                              <a:solidFill>
                                <a:srgbClr val="FF0000"/>
                              </a:solidFill>
                            </a:rPr>
                            <m:t>𝛼</m:t>
                          </m:r>
                        </m:num>
                        <m:den>
                          <m:r>
                            <a:rPr lang="en-CA" sz="3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d>
                        <m:dPr>
                          <m:ctrlPr>
                            <a:rPr lang="en-CA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3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CA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CA" sz="3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3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sz="3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CA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CA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p>
                        <m:r>
                          <a:rPr lang="en-CA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CA" sz="2600" dirty="0" smtClean="0"/>
                  <a:t> = memory of past gradients </a:t>
                </a:r>
              </a:p>
              <a:p>
                <a:r>
                  <a:rPr lang="en-CA" sz="2600" i="1" dirty="0" smtClean="0">
                    <a:solidFill>
                      <a:schemeClr val="accent6"/>
                    </a:solidFill>
                  </a:rPr>
                  <a:t>M</a:t>
                </a:r>
                <a:r>
                  <a:rPr lang="en-CA" sz="2600" dirty="0" smtClean="0"/>
                  <a:t> = # of distinct samples seen so far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CA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sz="26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𝑑𝑓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CA" sz="2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𝑝𝑡</m:t>
                            </m:r>
                            <m:d>
                              <m:dPr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CA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CA" sz="2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𝑝𝑡</m:t>
                            </m:r>
                            <m:d>
                              <m:dPr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CA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en-CA" sz="2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𝑝𝑜𝑖𝑛𝑡</m:t>
                            </m:r>
                            <m:d>
                              <m:dPr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CA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CA" sz="2600" dirty="0"/>
                  <a:t> </a:t>
                </a:r>
                <a:r>
                  <a:rPr lang="en-CA" sz="2600" dirty="0" smtClean="0"/>
                  <a:t>= gradient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sz="2600" b="0" i="1" smtClean="0">
                            <a:latin typeface="Cambria Math" panose="02040503050406030204" pitchFamily="18" charset="0"/>
                          </a:rPr>
                          <m:t>𝑜𝑖𝑛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CA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CA" sz="2600" dirty="0" smtClean="0"/>
                  <a:t> the last time </a:t>
                </a:r>
                <a:r>
                  <a:rPr lang="en-CA" sz="2600" i="1" dirty="0" smtClean="0"/>
                  <a:t>point</a:t>
                </a:r>
                <a:r>
                  <a:rPr lang="en-CA" sz="2600" dirty="0" smtClean="0"/>
                  <a:t>(</a:t>
                </a:r>
                <a:r>
                  <a:rPr lang="en-CA" sz="2600" i="1" dirty="0" smtClean="0">
                    <a:solidFill>
                      <a:schemeClr val="accent6"/>
                    </a:solidFill>
                  </a:rPr>
                  <a:t>b</a:t>
                </a:r>
                <a:r>
                  <a:rPr lang="en-CA" sz="2600" dirty="0" smtClean="0"/>
                  <a:t>) was sampled</a:t>
                </a:r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51309"/>
                <a:ext cx="8229600" cy="4741987"/>
              </a:xfrm>
              <a:blipFill rotWithShape="0"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69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Challenge: </a:t>
                </a:r>
                <a:r>
                  <a:rPr lang="en-CA" dirty="0" smtClean="0"/>
                  <a:t>storing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22" b="-74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 algn="ctr">
                  <a:buNone/>
                </a:pPr>
                <a:r>
                  <a:rPr lang="en-US" sz="3500" dirty="0"/>
                  <a:t>Space Complexity of </a:t>
                </a:r>
                <a:r>
                  <a:rPr lang="en-US" sz="3500" dirty="0" smtClean="0"/>
                  <a:t>SAG: </a:t>
                </a:r>
                <a:r>
                  <a:rPr lang="el-GR" sz="3500" dirty="0"/>
                  <a:t>θ</a:t>
                </a:r>
                <a:r>
                  <a:rPr lang="en-US" sz="3500" dirty="0"/>
                  <a:t>(</a:t>
                </a:r>
                <a:r>
                  <a:rPr lang="en-US" sz="3500" i="1" dirty="0" err="1">
                    <a:solidFill>
                      <a:srgbClr val="00B050"/>
                    </a:solidFill>
                  </a:rPr>
                  <a:t>nMems</a:t>
                </a:r>
                <a:r>
                  <a:rPr lang="en-US" sz="3500" dirty="0"/>
                  <a:t>*</a:t>
                </a:r>
                <a:r>
                  <a:rPr lang="en-US" sz="3500" i="1" dirty="0" err="1"/>
                  <a:t>nDims</a:t>
                </a:r>
                <a:r>
                  <a:rPr lang="en-US" sz="3500" dirty="0" smtClean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sz="2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28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8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8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𝑝𝑜𝑖𝑛𝑡</m:t>
                                      </m:r>
                                      <m:d>
                                        <m:dPr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8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CA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𝑝𝑡</m:t>
                                  </m:r>
                                  <m:d>
                                    <m:dPr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CA" sz="2800" dirty="0"/>
              </a:p>
              <a:p>
                <a:pPr marL="0" indent="0">
                  <a:buNone/>
                </a:pPr>
                <a:endParaRPr lang="en-CA" sz="2500" i="1" dirty="0" smtClean="0"/>
              </a:p>
              <a:p>
                <a:r>
                  <a:rPr lang="en-CA" sz="2800" dirty="0" smtClean="0"/>
                  <a:t>We must store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sz="28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sz="2800" dirty="0" smtClean="0"/>
                  <a:t> both </a:t>
                </a:r>
                <a:r>
                  <a:rPr lang="en-CA" sz="2800" i="1" dirty="0" smtClean="0"/>
                  <a:t>1 </a:t>
                </a:r>
                <a:r>
                  <a:rPr lang="en-CA" sz="2800" i="1" dirty="0"/>
                  <a:t>x </a:t>
                </a:r>
                <a:r>
                  <a:rPr lang="en-CA" sz="2800" i="1" dirty="0" err="1"/>
                  <a:t>nDims</a:t>
                </a:r>
                <a:r>
                  <a:rPr lang="en-CA" sz="2800" dirty="0"/>
                  <a:t> </a:t>
                </a:r>
                <a:r>
                  <a:rPr lang="en-CA" sz="2800" dirty="0" smtClean="0"/>
                  <a:t>vectors</a:t>
                </a:r>
                <a:endParaRPr lang="en-CA" sz="2800" i="1" dirty="0" smtClean="0"/>
              </a:p>
              <a:p>
                <a:r>
                  <a:rPr lang="en-CA" sz="2800" i="1" dirty="0" err="1" smtClean="0">
                    <a:solidFill>
                      <a:srgbClr val="00B050"/>
                    </a:solidFill>
                  </a:rPr>
                  <a:t>nMems</a:t>
                </a:r>
                <a:r>
                  <a:rPr lang="en-CA" sz="2800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CA" sz="2800" dirty="0"/>
                  <a:t>= </a:t>
                </a:r>
                <a:r>
                  <a:rPr lang="en-CA" sz="2800" i="1" dirty="0" smtClean="0"/>
                  <a:t>min</a:t>
                </a:r>
                <a:r>
                  <a:rPr lang="en-CA" sz="2800" dirty="0" smtClean="0"/>
                  <a:t>{</a:t>
                </a:r>
                <a:r>
                  <a:rPr lang="en-CA" sz="2800" i="1" dirty="0" smtClean="0">
                    <a:solidFill>
                      <a:schemeClr val="accent6"/>
                    </a:solidFill>
                  </a:rPr>
                  <a:t>M</a:t>
                </a:r>
                <a:r>
                  <a:rPr lang="en-CA" sz="2800" i="1" dirty="0" smtClean="0"/>
                  <a:t>=</a:t>
                </a:r>
                <a:r>
                  <a:rPr lang="en-CA" sz="2800" i="1" dirty="0" smtClean="0">
                    <a:solidFill>
                      <a:schemeClr val="accent6"/>
                    </a:solidFill>
                  </a:rPr>
                  <a:t>B</a:t>
                </a:r>
                <a:r>
                  <a:rPr lang="en-CA" sz="2800" dirty="0" smtClean="0"/>
                  <a:t>*</a:t>
                </a:r>
                <a:r>
                  <a:rPr lang="en-CA" sz="2800" i="1" dirty="0" smtClean="0">
                    <a:solidFill>
                      <a:srgbClr val="0070C0"/>
                    </a:solidFill>
                  </a:rPr>
                  <a:t>t</a:t>
                </a:r>
                <a:r>
                  <a:rPr lang="en-CA" sz="2800" dirty="0" smtClean="0"/>
                  <a:t>, </a:t>
                </a:r>
                <a:r>
                  <a:rPr lang="en-CA" sz="2800" i="1" dirty="0" smtClean="0"/>
                  <a:t>N</a:t>
                </a:r>
                <a:r>
                  <a:rPr lang="en-CA" sz="2800" dirty="0" smtClean="0"/>
                  <a:t>}; </a:t>
                </a:r>
                <a:r>
                  <a:rPr lang="en-CA" sz="2800" dirty="0"/>
                  <a:t> </a:t>
                </a:r>
                <a:r>
                  <a:rPr lang="en-CA" sz="2800" i="1" dirty="0" smtClean="0"/>
                  <a:t>B</a:t>
                </a:r>
                <a:r>
                  <a:rPr lang="en-CA" sz="2800" dirty="0" smtClean="0"/>
                  <a:t> = batch size, usually set to 1.</a:t>
                </a:r>
                <a:endParaRPr lang="en-US" sz="2800" i="1" dirty="0" smtClean="0">
                  <a:latin typeface="+mj-lt"/>
                </a:endParaRPr>
              </a:p>
              <a:p>
                <a:r>
                  <a:rPr lang="en-CA" sz="2800" i="1" dirty="0" smtClean="0">
                    <a:solidFill>
                      <a:srgbClr val="0070C0"/>
                    </a:solidFill>
                  </a:rPr>
                  <a:t>t</a:t>
                </a:r>
                <a:r>
                  <a:rPr lang="en-CA" sz="2800" i="1" dirty="0" smtClean="0"/>
                  <a:t> </a:t>
                </a:r>
                <a:r>
                  <a:rPr lang="en-CA" sz="2800" dirty="0" smtClean="0"/>
                  <a:t>= # of iterations we’ve done</a:t>
                </a:r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Only most recent gradient is needed: min{M, N} </a:t>
                </a:r>
                <a:br>
                  <a:rPr lang="en-US" sz="2800" dirty="0" smtClean="0">
                    <a:latin typeface="+mj-lt"/>
                  </a:rPr>
                </a:br>
                <a:r>
                  <a:rPr lang="en-US" sz="2800" i="1" dirty="0" smtClean="0">
                    <a:latin typeface="+mj-lt"/>
                  </a:rPr>
                  <a:t>N </a:t>
                </a:r>
                <a:r>
                  <a:rPr lang="en-US" sz="2800" dirty="0" smtClean="0">
                    <a:latin typeface="+mj-lt"/>
                  </a:rPr>
                  <a:t>= </a:t>
                </a:r>
                <a:r>
                  <a:rPr lang="en-US" sz="2800" dirty="0">
                    <a:latin typeface="+mj-lt"/>
                  </a:rPr>
                  <a:t>#</a:t>
                </a:r>
                <a:r>
                  <a:rPr lang="en-US" sz="2800" dirty="0" smtClean="0">
                    <a:latin typeface="+mj-lt"/>
                  </a:rPr>
                  <a:t> of non-zero entries, </a:t>
                </a:r>
                <a:r>
                  <a:rPr lang="en-US" sz="2800" i="1" dirty="0" smtClean="0">
                    <a:latin typeface="+mj-lt"/>
                  </a:rPr>
                  <a:t>N</a:t>
                </a:r>
                <a:r>
                  <a:rPr lang="en-US" sz="2800" dirty="0" smtClean="0">
                    <a:latin typeface="+mj-lt"/>
                  </a:rPr>
                  <a:t> ≤ (</a:t>
                </a:r>
                <a:r>
                  <a:rPr lang="en-US" sz="2800" i="1" dirty="0" err="1" smtClean="0">
                    <a:latin typeface="+mj-lt"/>
                  </a:rPr>
                  <a:t>nRows</a:t>
                </a:r>
                <a:r>
                  <a:rPr lang="en-US" sz="2800" dirty="0" smtClean="0">
                    <a:latin typeface="+mj-lt"/>
                  </a:rPr>
                  <a:t> x </a:t>
                </a:r>
                <a:r>
                  <a:rPr lang="en-US" sz="2800" i="1" dirty="0" err="1" smtClean="0">
                    <a:latin typeface="+mj-lt"/>
                  </a:rPr>
                  <a:t>nCols</a:t>
                </a:r>
                <a:r>
                  <a:rPr lang="en-US" sz="2800" dirty="0" smtClean="0">
                    <a:latin typeface="+mj-lt"/>
                  </a:rPr>
                  <a:t>)</a:t>
                </a:r>
              </a:p>
              <a:p>
                <a:endParaRPr lang="en-CA" i="1" dirty="0">
                  <a:latin typeface="Cambria Math"/>
                  <a:ea typeface="Cambria Math"/>
                </a:endParaRPr>
              </a:p>
              <a:p>
                <a:pPr marL="457200" lvl="1" indent="0">
                  <a:buNone/>
                </a:pPr>
                <a:endParaRPr lang="en-CA" i="1" dirty="0">
                  <a:latin typeface="Cambria Math"/>
                  <a:ea typeface="Cambria Math"/>
                </a:endParaRP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11" t="-1752" b="-323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500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Space Complexity matters?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dirty="0" smtClean="0"/>
              <a:t>Does space complexity not matter anymore?</a:t>
            </a:r>
          </a:p>
          <a:p>
            <a:r>
              <a:rPr lang="en-CA" dirty="0" smtClean="0"/>
              <a:t>Many OS’s support 100+ GBs of RAM</a:t>
            </a:r>
          </a:p>
          <a:p>
            <a:r>
              <a:rPr lang="en-CA" dirty="0" smtClean="0"/>
              <a:t>Large scale SSD is cheaper</a:t>
            </a:r>
          </a:p>
          <a:p>
            <a:r>
              <a:rPr lang="en-CA" dirty="0" smtClean="0"/>
              <a:t>Distributed memory: </a:t>
            </a:r>
            <a:r>
              <a:rPr lang="en-CA" dirty="0" err="1" smtClean="0"/>
              <a:t>Memcache</a:t>
            </a:r>
            <a:endParaRPr lang="en-CA" dirty="0" smtClean="0"/>
          </a:p>
          <a:p>
            <a:r>
              <a:rPr lang="en-CA" dirty="0" smtClean="0"/>
              <a:t>Ultra-fast fibre optic Intranet…</a:t>
            </a:r>
            <a:br>
              <a:rPr lang="en-CA" dirty="0" smtClean="0"/>
            </a:b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440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Matrix Factorization?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A" dirty="0" smtClean="0"/>
              <a:t>MF is a major component of </a:t>
            </a:r>
          </a:p>
          <a:p>
            <a:r>
              <a:rPr lang="en-CA" dirty="0" smtClean="0"/>
              <a:t>many model-based Recommender Systems: </a:t>
            </a:r>
            <a:br>
              <a:rPr lang="en-CA" dirty="0" smtClean="0"/>
            </a:br>
            <a:r>
              <a:rPr lang="en-CA" dirty="0" smtClean="0"/>
              <a:t>e.g. </a:t>
            </a:r>
            <a:r>
              <a:rPr lang="en-CA" dirty="0"/>
              <a:t>Collaborative Filtering </a:t>
            </a:r>
            <a:r>
              <a:rPr lang="en-CA" dirty="0" err="1" smtClean="0"/>
              <a:t>CLiMF</a:t>
            </a:r>
            <a:r>
              <a:rPr lang="en-CA" dirty="0" smtClean="0"/>
              <a:t>, </a:t>
            </a:r>
            <a:r>
              <a:rPr lang="en-CA" dirty="0" err="1" smtClean="0"/>
              <a:t>GAPfm</a:t>
            </a:r>
            <a:r>
              <a:rPr lang="en-CA" dirty="0" smtClean="0"/>
              <a:t>, MNAR…</a:t>
            </a:r>
          </a:p>
          <a:p>
            <a:r>
              <a:rPr lang="en-CA" dirty="0" smtClean="0"/>
              <a:t>many Unsupervised Learning methods</a:t>
            </a:r>
            <a:br>
              <a:rPr lang="en-CA" dirty="0" smtClean="0"/>
            </a:br>
            <a:r>
              <a:rPr lang="en-CA" dirty="0" smtClean="0"/>
              <a:t>e.g. Principal Component Analysis, Independent Component Analysis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58865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Space Complexity matters?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A" dirty="0"/>
              <a:t>Space vs. time trade-off still applies to scale performance on analyzing Big Data</a:t>
            </a:r>
          </a:p>
          <a:p>
            <a:r>
              <a:rPr lang="en-CA" dirty="0"/>
              <a:t>CPU/GPU: cache is still </a:t>
            </a:r>
            <a:r>
              <a:rPr lang="en-CA" dirty="0" smtClean="0"/>
              <a:t>limited, page faults</a:t>
            </a:r>
            <a:endParaRPr lang="en-CA" dirty="0"/>
          </a:p>
          <a:p>
            <a:r>
              <a:rPr lang="en-CA" dirty="0"/>
              <a:t>RAM/</a:t>
            </a:r>
            <a:r>
              <a:rPr lang="en-CA" dirty="0" err="1"/>
              <a:t>memcache</a:t>
            </a:r>
            <a:r>
              <a:rPr lang="en-CA" dirty="0"/>
              <a:t>: it still takes time to transfer data from memory into processor</a:t>
            </a:r>
          </a:p>
          <a:p>
            <a:r>
              <a:rPr lang="en-CA" dirty="0"/>
              <a:t>GPU: many cores share the same cache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948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Space Complexity of SAG-MF</a:t>
            </a:r>
            <a:br>
              <a:rPr lang="en-CA" dirty="0" smtClean="0"/>
            </a:br>
            <a:r>
              <a:rPr lang="en-CA" dirty="0" smtClean="0"/>
              <a:t>Attempt #1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 smtClean="0">
                    <a:latin typeface="+mj-lt"/>
                  </a:rPr>
                  <a:t>Notice that we’re doing dot product in MF: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/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𝑛𝐶𝑜𝑙𝑠</m:t>
                        </m:r>
                      </m:sub>
                    </m:sSub>
                  </m:oMath>
                </a14:m>
                <a:endParaRPr lang="en-US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func>
                            <m:func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rg</m:t>
                              </m:r>
                            </m:fNam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</m:func>
                        </m:e>
                      </m:mr>
                      <m:m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mr>
                    </m:m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𝑛𝑅𝑜𝑤𝑠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𝑛𝐶𝑜𝑙𝑠</m:t>
                            </m:r>
                          </m:sup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acc>
                              <m:accPr>
                                <m:chr m:val="̅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acc>
                              <m:accPr>
                                <m:chr m:val="̅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CA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𝑛𝐷𝑖𝑚𝑠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𝑛𝐷𝑖𝑚𝑠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latin typeface="+mj-lt"/>
                  </a:rPr>
                  <a:t> is an 1x1 scalar</a:t>
                </a:r>
              </a:p>
              <a:p>
                <a:endParaRPr lang="en-US" dirty="0" smtClean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CA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752" r="-19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33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Space Complexity of </a:t>
            </a:r>
            <a:r>
              <a:rPr lang="en-CA" dirty="0" smtClean="0"/>
              <a:t>SAG-MF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θ(</a:t>
            </a:r>
            <a:r>
              <a:rPr lang="en-US" i="1" dirty="0" err="1" smtClean="0"/>
              <a:t>nMems</a:t>
            </a:r>
            <a:r>
              <a:rPr lang="en-US" dirty="0" smtClean="0"/>
              <a:t> + (</a:t>
            </a:r>
            <a:r>
              <a:rPr lang="en-US" i="1" dirty="0" err="1" smtClean="0"/>
              <a:t>nRows</a:t>
            </a:r>
            <a:r>
              <a:rPr lang="en-US" dirty="0" err="1" smtClean="0"/>
              <a:t>+</a:t>
            </a:r>
            <a:r>
              <a:rPr lang="en-US" i="1" dirty="0" err="1" smtClean="0"/>
              <a:t>nCols</a:t>
            </a:r>
            <a:r>
              <a:rPr lang="en-US" dirty="0" smtClean="0"/>
              <a:t>)*</a:t>
            </a:r>
            <a:r>
              <a:rPr lang="en-US" i="1" dirty="0" err="1" smtClean="0"/>
              <a:t>nDims</a:t>
            </a:r>
            <a:r>
              <a:rPr lang="en-US" dirty="0" smtClean="0"/>
              <a:t>)?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CA" dirty="0" smtClean="0"/>
                  <a:t>Apply chain rule in differential calculus: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i="1" dirty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𝑑𝑓</m:t>
                              </m:r>
                            </m:num>
                            <m:den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  <m:acc>
                                <m:accPr>
                                  <m:chr m:val="̂"/>
                                  <m:ctrlPr>
                                    <a:rPr lang="en-CA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CA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𝑎</m:t>
                              </m:r>
                            </m:e>
                          </m:acc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𝑛𝐶𝑜𝑙𝑠</m:t>
                          </m:r>
                        </m:sup>
                        <m:e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𝑡𝑟𝑎𝑛𝑠𝑝𝑜𝑠𝑒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i="1" dirty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𝑑𝑓</m:t>
                              </m:r>
                            </m:num>
                            <m:den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  <m:acc>
                                <m:accPr>
                                  <m:chr m:val="̂"/>
                                  <m:ctrlPr>
                                    <a:rPr lang="en-CA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CA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𝑎</m:t>
                              </m:r>
                            </m:e>
                          </m:acc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𝑛𝑅𝑜𝑤𝑠</m:t>
                          </m:r>
                        </m:sup>
                        <m:e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𝑡𝑟𝑎𝑛𝑠𝑝𝑜𝑠𝑒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r>
                  <a:rPr lang="en-CA" dirty="0"/>
                  <a:t>Store </a:t>
                </a:r>
                <a:r>
                  <a:rPr lang="en-CA" dirty="0" smtClean="0"/>
                  <a:t>3 matrixes: Big-O runtime doesn’t change!</a:t>
                </a:r>
                <a:br>
                  <a:rPr lang="en-CA" dirty="0" smtClean="0"/>
                </a:br>
                <a:r>
                  <a:rPr lang="en-CA" dirty="0" smtClean="0"/>
                  <a:t>b/c we compute gradient for new samples anyways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 smtClean="0"/>
                  <a:t>	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CA" dirty="0" smtClean="0">
                    <a:latin typeface="+mj-lt"/>
                  </a:rPr>
                  <a:t> </a:t>
                </a:r>
                <a:r>
                  <a:rPr lang="el-GR" dirty="0" smtClean="0"/>
                  <a:t>θ</a:t>
                </a:r>
                <a:r>
                  <a:rPr lang="en-CA" dirty="0" smtClean="0"/>
                  <a:t>(</a:t>
                </a:r>
                <a:r>
                  <a:rPr lang="en-CA" i="1" dirty="0" err="1" smtClean="0"/>
                  <a:t>nMems</a:t>
                </a:r>
                <a:r>
                  <a:rPr lang="en-CA" dirty="0" smtClean="0"/>
                  <a:t> = min{</a:t>
                </a:r>
                <a:r>
                  <a:rPr lang="en-CA" i="1" dirty="0" smtClean="0"/>
                  <a:t>B*t</a:t>
                </a:r>
                <a:r>
                  <a:rPr lang="en-CA" dirty="0" smtClean="0"/>
                  <a:t>, </a:t>
                </a:r>
                <a:r>
                  <a:rPr lang="en-CA" i="1" dirty="0" smtClean="0"/>
                  <a:t>N</a:t>
                </a:r>
                <a:r>
                  <a:rPr lang="en-CA" dirty="0" smtClean="0"/>
                  <a:t>})	scalar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CA" i="1" dirty="0" smtClean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l-GR" dirty="0" smtClean="0">
                    <a:latin typeface="+mj-lt"/>
                  </a:rPr>
                  <a:t> </a:t>
                </a:r>
                <a:r>
                  <a:rPr lang="el-GR" dirty="0" smtClean="0"/>
                  <a:t>θ</a:t>
                </a:r>
                <a:r>
                  <a:rPr lang="en-CA" dirty="0" smtClean="0"/>
                  <a:t>(</a:t>
                </a:r>
                <a:r>
                  <a:rPr lang="en-CA" i="1" dirty="0" smtClean="0"/>
                  <a:t>nRows</a:t>
                </a:r>
                <a:r>
                  <a:rPr lang="en-CA" dirty="0" smtClean="0"/>
                  <a:t> * 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)		vector</a:t>
                </a:r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CA" dirty="0" smtClean="0"/>
                  <a:t>		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l-GR" dirty="0" smtClean="0">
                    <a:latin typeface="+mj-lt"/>
                  </a:rPr>
                  <a:t> </a:t>
                </a:r>
                <a:r>
                  <a:rPr lang="el-GR" dirty="0" smtClean="0"/>
                  <a:t>θ</a:t>
                </a:r>
                <a:r>
                  <a:rPr lang="en-CA" dirty="0" smtClean="0"/>
                  <a:t>(</a:t>
                </a:r>
                <a:r>
                  <a:rPr lang="en-CA" i="1" dirty="0" smtClean="0"/>
                  <a:t>nDims</a:t>
                </a:r>
                <a:r>
                  <a:rPr lang="en-CA" dirty="0" smtClean="0"/>
                  <a:t> * </a:t>
                </a:r>
                <a:r>
                  <a:rPr lang="en-CA" i="1" dirty="0" err="1" smtClean="0"/>
                  <a:t>nCols</a:t>
                </a:r>
                <a:r>
                  <a:rPr lang="en-CA" dirty="0" smtClean="0"/>
                  <a:t>)		vector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9" t="-21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480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Space Complexity of SAG-MF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θ(</a:t>
            </a:r>
            <a:r>
              <a:rPr lang="en-US" i="1" dirty="0" err="1"/>
              <a:t>nMems</a:t>
            </a:r>
            <a:r>
              <a:rPr lang="en-US" dirty="0"/>
              <a:t> + (</a:t>
            </a:r>
            <a:r>
              <a:rPr lang="en-US" i="1" dirty="0" err="1"/>
              <a:t>nRows</a:t>
            </a:r>
            <a:r>
              <a:rPr lang="en-US" dirty="0" err="1"/>
              <a:t>+</a:t>
            </a:r>
            <a:r>
              <a:rPr lang="en-US" i="1" dirty="0" err="1"/>
              <a:t>nCols</a:t>
            </a:r>
            <a:r>
              <a:rPr lang="en-US" dirty="0"/>
              <a:t>)*</a:t>
            </a:r>
            <a:r>
              <a:rPr lang="en-US" i="1" dirty="0" err="1"/>
              <a:t>nDims</a:t>
            </a:r>
            <a:r>
              <a:rPr lang="en-US" dirty="0"/>
              <a:t>)?</a:t>
            </a:r>
            <a:endParaRPr lang="en-CA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en-CA" dirty="0" smtClean="0">
                    <a:solidFill>
                      <a:schemeClr val="accent6"/>
                    </a:solidFill>
                  </a:rPr>
                  <a:t>Norm-based Regularization</a:t>
                </a:r>
                <a:r>
                  <a:rPr lang="en-CA" dirty="0" smtClean="0"/>
                  <a:t>: </a:t>
                </a:r>
              </a:p>
              <a:p>
                <a:pPr marL="0" indent="0" algn="ctr">
                  <a:buNone/>
                </a:pPr>
                <a:r>
                  <a:rPr lang="en-CA" dirty="0" smtClean="0"/>
                  <a:t>Zero additional memory required</a:t>
                </a:r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func>
                            <m:func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rg</m:t>
                              </m:r>
                            </m:fNam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</m:func>
                        </m:e>
                      </m:mr>
                      <m:m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mr>
                    </m:m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C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𝑛𝑅𝑜𝑤𝑠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𝑛𝐶𝑜𝑙𝑠</m:t>
                            </m:r>
                          </m:sup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CA" dirty="0" smtClean="0"/>
              </a:p>
              <a:p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 smtClean="0">
                  <a:latin typeface="+mj-lt"/>
                  <a:ea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𝑟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𝑑𝑟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dirty="0">
                  <a:latin typeface="Cambria Math"/>
                  <a:ea typeface="Cambria Math"/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  <a:ea typeface="Cambria Math"/>
                  </a:rPr>
                  <a:t>may store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 smtClean="0">
                    <a:solidFill>
                      <a:schemeClr val="bg1"/>
                    </a:solidFill>
                  </a:rPr>
                  <a:t> if </a:t>
                </a:r>
                <a:r>
                  <a:rPr lang="el-GR" i="1" dirty="0" smtClean="0">
                    <a:solidFill>
                      <a:schemeClr val="bg1"/>
                    </a:solidFill>
                  </a:rPr>
                  <a:t>λ</a:t>
                </a:r>
                <a:r>
                  <a:rPr lang="en-CA" dirty="0">
                    <a:solidFill>
                      <a:schemeClr val="bg1"/>
                    </a:solidFill>
                  </a:rPr>
                  <a:t> </a:t>
                </a:r>
                <a:r>
                  <a:rPr lang="en-CA" dirty="0" smtClean="0">
                    <a:solidFill>
                      <a:schemeClr val="bg1"/>
                    </a:solidFill>
                  </a:rPr>
                  <a:t>varies depending on </a:t>
                </a:r>
                <a:r>
                  <a:rPr lang="en-CA" i="1" dirty="0" smtClean="0">
                    <a:solidFill>
                      <a:schemeClr val="bg1"/>
                    </a:solidFill>
                  </a:rPr>
                  <a:t>t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2830" b="-377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4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Wait a minute … is that it?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37112"/>
              </a:xfrm>
            </p:spPr>
            <p:txBody>
              <a:bodyPr>
                <a:normAutofit/>
              </a:bodyPr>
              <a:lstStyle/>
              <a:p>
                <a:r>
                  <a:rPr lang="en-CA" dirty="0" smtClean="0"/>
                  <a:t>Problem: </a:t>
                </a:r>
                <a:r>
                  <a:rPr lang="en-CA" i="1" dirty="0" smtClean="0"/>
                  <a:t>U</a:t>
                </a:r>
                <a:r>
                  <a:rPr lang="en-CA" dirty="0" smtClean="0"/>
                  <a:t> &amp; </a:t>
                </a:r>
                <a:r>
                  <a:rPr lang="en-CA" i="1" dirty="0" smtClean="0"/>
                  <a:t>V</a:t>
                </a:r>
                <a:r>
                  <a:rPr lang="en-CA" dirty="0" smtClean="0"/>
                  <a:t> are different at each iteration</a:t>
                </a:r>
              </a:p>
              <a:p>
                <a:pPr lvl="1"/>
                <a:r>
                  <a:rPr lang="en-CA" dirty="0" smtClean="0"/>
                  <a:t>Optimization is to get the best possible </a:t>
                </a:r>
                <a:r>
                  <a:rPr lang="en-CA" i="1" dirty="0" smtClean="0"/>
                  <a:t>U</a:t>
                </a:r>
                <a:r>
                  <a:rPr lang="en-CA" dirty="0" smtClean="0"/>
                  <a:t>, </a:t>
                </a:r>
                <a:r>
                  <a:rPr lang="en-CA" i="1" dirty="0" smtClean="0"/>
                  <a:t>V</a:t>
                </a:r>
              </a:p>
              <a:p>
                <a:r>
                  <a:rPr lang="en-CA" dirty="0" smtClean="0">
                    <a:ea typeface="Cambria Math" panose="02040503050406030204" pitchFamily="18" charset="0"/>
                  </a:rPr>
                  <a:t>At each iteration, we now must store 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C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CA" dirty="0" smtClean="0"/>
                  <a:t>	</a:t>
                </a:r>
                <a:r>
                  <a:rPr lang="en-CA" i="1" dirty="0" err="1" smtClean="0">
                    <a:solidFill>
                      <a:srgbClr val="00B050"/>
                    </a:solidFill>
                  </a:rPr>
                  <a:t>nMems</a:t>
                </a:r>
                <a:r>
                  <a:rPr lang="en-CA" dirty="0" smtClean="0"/>
                  <a:t> (</a:t>
                </a:r>
                <a:r>
                  <a:rPr lang="en-CA" i="1" dirty="0" smtClean="0"/>
                  <a:t>1 </a:t>
                </a:r>
                <a:r>
                  <a:rPr lang="en-CA" dirty="0" smtClean="0"/>
                  <a:t>x </a:t>
                </a:r>
                <a:r>
                  <a:rPr lang="en-CA" i="1" dirty="0" smtClean="0"/>
                  <a:t>1</a:t>
                </a:r>
                <a:r>
                  <a:rPr lang="en-CA" dirty="0" smtClean="0"/>
                  <a:t>) 	scalars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CA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CA" dirty="0" smtClean="0"/>
                  <a:t>	</a:t>
                </a:r>
                <a:r>
                  <a:rPr lang="en-CA" i="1" dirty="0" err="1" smtClean="0">
                    <a:solidFill>
                      <a:srgbClr val="00B050"/>
                    </a:solidFill>
                  </a:rPr>
                  <a:t>nMems</a:t>
                </a:r>
                <a:r>
                  <a:rPr lang="en-CA" dirty="0" smtClean="0"/>
                  <a:t> (</a:t>
                </a:r>
                <a:r>
                  <a:rPr lang="en-CA" i="1" dirty="0" smtClean="0"/>
                  <a:t>1</a:t>
                </a:r>
                <a:r>
                  <a:rPr lang="en-CA" dirty="0" smtClean="0"/>
                  <a:t> x 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) row vectors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CA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CA" i="1" dirty="0" smtClean="0"/>
                  <a:t>	</a:t>
                </a:r>
                <a:r>
                  <a:rPr lang="en-CA" i="1" dirty="0">
                    <a:solidFill>
                      <a:srgbClr val="00B050"/>
                    </a:solidFill>
                  </a:rPr>
                  <a:t> </a:t>
                </a:r>
                <a:r>
                  <a:rPr lang="en-CA" i="1" dirty="0" err="1">
                    <a:solidFill>
                      <a:srgbClr val="00B050"/>
                    </a:solidFill>
                  </a:rPr>
                  <a:t>nMems</a:t>
                </a:r>
                <a:r>
                  <a:rPr lang="en-CA" i="1" dirty="0" smtClean="0"/>
                  <a:t> </a:t>
                </a:r>
                <a:r>
                  <a:rPr lang="en-CA" dirty="0" smtClean="0"/>
                  <a:t>(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 x </a:t>
                </a:r>
                <a:r>
                  <a:rPr lang="en-CA" i="1" dirty="0" smtClean="0"/>
                  <a:t>1</a:t>
                </a:r>
                <a:r>
                  <a:rPr lang="en-CA" dirty="0" smtClean="0"/>
                  <a:t>) column vectors</a:t>
                </a:r>
              </a:p>
              <a:p>
                <a:pPr marL="571500" indent="-514350"/>
                <a:r>
                  <a:rPr lang="en-US" dirty="0" smtClean="0"/>
                  <a:t>θ(</a:t>
                </a:r>
                <a:r>
                  <a:rPr lang="en-US" i="1" dirty="0" err="1" smtClean="0">
                    <a:solidFill>
                      <a:srgbClr val="00B050"/>
                    </a:solidFill>
                  </a:rPr>
                  <a:t>nMems</a:t>
                </a:r>
                <a:r>
                  <a:rPr lang="en-US" i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dirty="0" smtClean="0"/>
                  <a:t>+(</a:t>
                </a:r>
                <a:r>
                  <a:rPr lang="en-US" i="1" dirty="0" err="1" smtClean="0"/>
                  <a:t>nRows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+</a:t>
                </a:r>
                <a:r>
                  <a:rPr lang="en-US" i="1" dirty="0" err="1" smtClean="0"/>
                  <a:t>nCols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+</a:t>
                </a:r>
                <a:r>
                  <a:rPr lang="en-US" i="1" dirty="0" err="1">
                    <a:solidFill>
                      <a:srgbClr val="00B050"/>
                    </a:solidFill>
                  </a:rPr>
                  <a:t>nMems</a:t>
                </a:r>
                <a:r>
                  <a:rPr lang="en-US" dirty="0"/>
                  <a:t>)*</a:t>
                </a:r>
                <a:r>
                  <a:rPr lang="en-US" dirty="0" err="1"/>
                  <a:t>nDims</a:t>
                </a:r>
                <a:r>
                  <a:rPr lang="en-US" dirty="0" smtClean="0"/>
                  <a:t>)</a:t>
                </a:r>
              </a:p>
              <a:p>
                <a:pPr marL="571500" indent="-514350"/>
                <a:r>
                  <a:rPr lang="en-US" dirty="0" smtClean="0"/>
                  <a:t>Back to square one: no savings!</a:t>
                </a:r>
              </a:p>
              <a:p>
                <a:pPr marL="571500" indent="-514350"/>
                <a:endParaRPr lang="en-US" dirty="0"/>
              </a:p>
              <a:p>
                <a:pPr marL="571500" indent="-514350"/>
                <a:endParaRPr lang="en-CA" dirty="0" smtClean="0"/>
              </a:p>
              <a:p>
                <a:pPr marL="457200" lvl="1" indent="0">
                  <a:buNone/>
                </a:pPr>
                <a:endParaRPr lang="en-CA" i="1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CA" i="1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CA" dirty="0" smtClean="0"/>
              </a:p>
              <a:p>
                <a:endParaRPr lang="en-CA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37112"/>
              </a:xfrm>
              <a:blipFill rotWithShape="0">
                <a:blip r:embed="rId3"/>
                <a:stretch>
                  <a:fillRect l="-1704" t="-1711" b="-381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6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100" dirty="0" smtClean="0"/>
              <a:t>Attempt #2: </a:t>
            </a:r>
            <a:r>
              <a:rPr lang="en-CA" sz="3100" i="1" dirty="0" err="1"/>
              <a:t>nMems</a:t>
            </a:r>
            <a:r>
              <a:rPr lang="en-CA" sz="3100" dirty="0"/>
              <a:t> = </a:t>
            </a:r>
            <a:r>
              <a:rPr lang="en-CA" sz="3100" i="1" dirty="0" smtClean="0"/>
              <a:t>min</a:t>
            </a:r>
            <a:r>
              <a:rPr lang="en-CA" sz="3100" dirty="0" smtClean="0"/>
              <a:t>{</a:t>
            </a:r>
            <a:r>
              <a:rPr lang="en-CA" sz="3100" i="1" dirty="0" smtClean="0"/>
              <a:t>M</a:t>
            </a:r>
            <a:r>
              <a:rPr lang="en-CA" sz="3100" dirty="0" smtClean="0"/>
              <a:t>=</a:t>
            </a:r>
            <a:r>
              <a:rPr lang="en-CA" sz="3100" i="1" dirty="0" smtClean="0"/>
              <a:t>B</a:t>
            </a:r>
            <a:r>
              <a:rPr lang="en-CA" sz="3100" dirty="0" smtClean="0"/>
              <a:t>*</a:t>
            </a:r>
            <a:r>
              <a:rPr lang="en-CA" sz="3100" i="1" dirty="0" smtClean="0"/>
              <a:t>t</a:t>
            </a:r>
            <a:r>
              <a:rPr lang="en-CA" sz="3100" dirty="0"/>
              <a:t>, </a:t>
            </a:r>
            <a:r>
              <a:rPr lang="en-CA" sz="3100" i="1" dirty="0"/>
              <a:t>N</a:t>
            </a:r>
            <a:r>
              <a:rPr lang="en-CA" sz="3100" dirty="0"/>
              <a:t>}</a:t>
            </a:r>
            <a:r>
              <a:rPr lang="en-CA" sz="3100" dirty="0" smtClean="0"/>
              <a:t/>
            </a:r>
            <a:br>
              <a:rPr lang="en-CA" sz="3100" dirty="0" smtClean="0"/>
            </a:br>
            <a:r>
              <a:rPr lang="en-CA" sz="3100" dirty="0" smtClean="0"/>
              <a:t>Can we say </a:t>
            </a:r>
            <a:r>
              <a:rPr lang="en-CA" sz="3100" i="1" dirty="0" err="1" smtClean="0">
                <a:solidFill>
                  <a:srgbClr val="00B050"/>
                </a:solidFill>
              </a:rPr>
              <a:t>nMems</a:t>
            </a:r>
            <a:r>
              <a:rPr lang="en-CA" sz="3100" dirty="0" smtClean="0"/>
              <a:t> is much less than </a:t>
            </a:r>
            <a:r>
              <a:rPr lang="en-CA" sz="3100" i="1" dirty="0" smtClean="0"/>
              <a:t>N</a:t>
            </a:r>
            <a:r>
              <a:rPr lang="en-CA" sz="3100" dirty="0" smtClean="0"/>
              <a:t>?</a:t>
            </a:r>
            <a:endParaRPr lang="en-CA" sz="31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sz="2800" dirty="0" smtClean="0"/>
                  <a:t>Upper Bound of </a:t>
                </a:r>
                <a:r>
                  <a:rPr lang="en-CA" sz="2800" i="1" dirty="0" err="1" smtClean="0"/>
                  <a:t>nMems</a:t>
                </a:r>
                <a:r>
                  <a:rPr lang="en-CA" sz="2800" dirty="0" smtClean="0"/>
                  <a:t>: </a:t>
                </a:r>
                <a:r>
                  <a:rPr lang="en-CA" sz="2800" i="1" dirty="0" smtClean="0"/>
                  <a:t>N</a:t>
                </a:r>
              </a:p>
              <a:p>
                <a:pPr marL="457200" lvl="1" indent="0">
                  <a:buNone/>
                </a:pPr>
                <a:r>
                  <a:rPr lang="en-CA" sz="2600" dirty="0" smtClean="0"/>
                  <a:t>SAG requires storing only the most recent gradients</a:t>
                </a:r>
              </a:p>
              <a:p>
                <a:r>
                  <a:rPr lang="en-CA" sz="2800" dirty="0" smtClean="0"/>
                  <a:t>Lower Bound of </a:t>
                </a:r>
                <a:r>
                  <a:rPr lang="en-CA" sz="2800" i="1" dirty="0" err="1" smtClean="0"/>
                  <a:t>nMems</a:t>
                </a:r>
                <a:r>
                  <a:rPr lang="en-CA" sz="2800" dirty="0"/>
                  <a:t>:</a:t>
                </a:r>
                <a:r>
                  <a:rPr lang="en-CA" sz="2400" dirty="0" smtClean="0"/>
                  <a:t> proportional to lower bound of </a:t>
                </a:r>
                <a:r>
                  <a:rPr lang="en-CA" sz="2400" i="1" dirty="0" smtClean="0"/>
                  <a:t>t</a:t>
                </a:r>
              </a:p>
              <a:p>
                <a:r>
                  <a:rPr lang="en-CA" sz="2800" dirty="0" smtClean="0"/>
                  <a:t>Lower Bound of </a:t>
                </a:r>
                <a:r>
                  <a:rPr lang="en-CA" sz="2800" i="1" dirty="0" smtClean="0"/>
                  <a:t>t: </a:t>
                </a:r>
                <a:r>
                  <a:rPr lang="en-CA" sz="2800" dirty="0" smtClean="0"/>
                  <a:t>look at convergence rate, e.g. </a:t>
                </a:r>
                <a:r>
                  <a:rPr lang="en-CA" sz="28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CA" sz="2800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𝐸𝑥𝑝𝑒𝑐𝑡𝑒𝑑</m:t>
                    </m:r>
                    <m:d>
                      <m:dPr>
                        <m:begChr m:val="["/>
                        <m:endChr m:val="]"/>
                        <m:ctrlPr>
                          <a:rPr lang="en-CA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600" b="0" i="1" smtClean="0">
                            <a:latin typeface="Cambria Math" panose="02040503050406030204" pitchFamily="18" charset="0"/>
                          </a:rPr>
                          <m:t>𝑒𝑟𝑟𝑜𝑟</m:t>
                        </m:r>
                      </m:e>
                    </m:d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CA" sz="2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CA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CA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CA" sz="26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CA" sz="2800" dirty="0" smtClean="0">
                    <a:latin typeface="+mj-lt"/>
                  </a:rPr>
                  <a:t>Error </a:t>
                </a:r>
                <a:r>
                  <a:rPr lang="en-CA" sz="2800" dirty="0">
                    <a:latin typeface="+mj-lt"/>
                  </a:rPr>
                  <a:t>=</a:t>
                </a:r>
                <a:r>
                  <a:rPr lang="en-CA" sz="28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;</m:t>
                    </m:r>
                    <m:sSup>
                      <m:sSup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CA" sz="2800" b="0" dirty="0" smtClean="0">
                    <a:latin typeface="Cambria Math" panose="02040503050406030204" pitchFamily="18" charset="0"/>
                  </a:rPr>
                  <a:t>= optimal </a:t>
                </a:r>
                <a:r>
                  <a:rPr lang="en-CA" sz="2800" b="0" i="1" dirty="0" smtClean="0">
                    <a:latin typeface="Cambria Math" panose="02040503050406030204" pitchFamily="18" charset="0"/>
                  </a:rPr>
                  <a:t>U</a:t>
                </a:r>
              </a:p>
              <a:p>
                <a:r>
                  <a:rPr lang="en-CA" sz="2800" i="1" dirty="0" smtClean="0">
                    <a:latin typeface="Cambria Math" panose="02040503050406030204" pitchFamily="18" charset="0"/>
                  </a:rPr>
                  <a:t>p</a:t>
                </a:r>
                <a:r>
                  <a:rPr lang="en-CA" sz="2800" dirty="0" smtClean="0">
                    <a:latin typeface="Cambria Math" panose="02040503050406030204" pitchFamily="18" charset="0"/>
                  </a:rPr>
                  <a:t> is a constant calculated from the upper &amp; lower bounds of Hessians of function: 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CA" sz="2800" b="0" i="1" dirty="0" smtClean="0">
                  <a:latin typeface="+mj-lt"/>
                </a:endParaRP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1348" r="-1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9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CA" dirty="0" smtClean="0"/>
                  <a:t>Lower bound: </a:t>
                </a:r>
                <a:r>
                  <a:rPr lang="en-CA" i="1" dirty="0" err="1" smtClean="0"/>
                  <a:t>nMems</a:t>
                </a:r>
                <a:r>
                  <a:rPr lang="en-CA" dirty="0" smtClean="0"/>
                  <a:t> </a:t>
                </a:r>
                <a:r>
                  <a:rPr lang="en-CA" dirty="0"/>
                  <a:t>= </a:t>
                </a:r>
                <a:r>
                  <a:rPr lang="en-CA" dirty="0" smtClean="0"/>
                  <a:t>min{</a:t>
                </a:r>
                <a:r>
                  <a:rPr lang="en-CA" i="1" dirty="0" smtClean="0"/>
                  <a:t>B</a:t>
                </a:r>
                <a:r>
                  <a:rPr lang="en-CA" dirty="0" smtClean="0"/>
                  <a:t>*</a:t>
                </a:r>
                <a:r>
                  <a:rPr lang="en-CA" i="1" dirty="0" smtClean="0"/>
                  <a:t>t</a:t>
                </a:r>
                <a:r>
                  <a:rPr lang="en-CA" dirty="0"/>
                  <a:t>, </a:t>
                </a:r>
                <a:r>
                  <a:rPr lang="en-CA" i="1" dirty="0" smtClean="0"/>
                  <a:t>N</a:t>
                </a:r>
                <a:r>
                  <a:rPr lang="en-CA" dirty="0" smtClean="0"/>
                  <a:t>}</a:t>
                </a:r>
                <a:br>
                  <a:rPr lang="en-CA" dirty="0" smtClean="0"/>
                </a:br>
                <a:r>
                  <a:rPr lang="en-CA" sz="2900" dirty="0"/>
                  <a:t>Let epsilon </a:t>
                </a:r>
                <a14:m>
                  <m:oMath xmlns:m="http://schemas.openxmlformats.org/officeDocument/2006/math">
                    <m:r>
                      <a:rPr lang="en-CA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CA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900" dirty="0"/>
                  <a:t>be the tolerance of error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t="-7447" b="-1170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CA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600" b="0" i="1" smtClean="0">
                          <a:latin typeface="Cambria Math" panose="02040503050406030204" pitchFamily="18" charset="0"/>
                        </a:rPr>
                        <m:t>𝑛𝑀𝑒𝑚𝑠</m:t>
                      </m:r>
                      <m:r>
                        <a:rPr lang="en-CA" sz="4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46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en-CA" sz="4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CA" sz="4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sz="4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sz="4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46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sz="4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4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4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CA" sz="4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CA" sz="3400" i="1" dirty="0">
                  <a:latin typeface="+mj-lt"/>
                </a:endParaRPr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i="1" dirty="0" smtClean="0">
                  <a:latin typeface="Cambria Math" panose="02040503050406030204" pitchFamily="18" charset="0"/>
                </a:endParaRPr>
              </a:p>
              <a:p>
                <a:endParaRPr lang="en-CA" i="1" dirty="0">
                  <a:latin typeface="Cambria Math" panose="02040503050406030204" pitchFamily="18" charset="0"/>
                </a:endParaRP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62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i="1" dirty="0" err="1"/>
              <a:t>nMems</a:t>
            </a:r>
            <a:r>
              <a:rPr lang="en-CA" dirty="0"/>
              <a:t> = </a:t>
            </a:r>
            <a:r>
              <a:rPr lang="en-CA" dirty="0" smtClean="0"/>
              <a:t>min{</a:t>
            </a:r>
            <a:r>
              <a:rPr lang="en-CA" i="1" dirty="0" smtClean="0"/>
              <a:t>B</a:t>
            </a:r>
            <a:r>
              <a:rPr lang="en-CA" dirty="0" smtClean="0"/>
              <a:t>*</a:t>
            </a:r>
            <a:r>
              <a:rPr lang="en-CA" i="1" dirty="0" smtClean="0"/>
              <a:t>t</a:t>
            </a:r>
            <a:r>
              <a:rPr lang="en-CA" dirty="0"/>
              <a:t>, </a:t>
            </a:r>
            <a:r>
              <a:rPr lang="en-CA" i="1" dirty="0"/>
              <a:t>N</a:t>
            </a:r>
            <a:r>
              <a:rPr lang="en-CA" dirty="0" smtClean="0"/>
              <a:t>}</a:t>
            </a:r>
            <a:endParaRPr lang="en-CA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Lower bound of </a:t>
                </a:r>
                <a:r>
                  <a:rPr lang="en-CA" i="1" dirty="0" err="1"/>
                  <a:t>nMems</a:t>
                </a:r>
                <a:r>
                  <a:rPr lang="en-CA" dirty="0"/>
                  <a:t> depends </a:t>
                </a:r>
                <a:r>
                  <a:rPr lang="en-CA" dirty="0" smtClean="0"/>
                  <a:t>on</a:t>
                </a:r>
              </a:p>
              <a:p>
                <a:r>
                  <a:rPr lang="en-CA" dirty="0" smtClean="0"/>
                  <a:t>convergence rate: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CA" dirty="0"/>
                  <a:t> </a:t>
                </a:r>
                <a:endParaRPr lang="en-CA" dirty="0" smtClean="0"/>
              </a:p>
              <a:p>
                <a:r>
                  <a:rPr lang="en-CA" dirty="0" smtClean="0"/>
                  <a:t>error tolerance: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CA" dirty="0" smtClean="0"/>
              </a:p>
              <a:p>
                <a:r>
                  <a:rPr lang="en-CA" dirty="0" smtClean="0"/>
                  <a:t>not N</a:t>
                </a:r>
                <a:endParaRPr lang="en-CA" dirty="0"/>
              </a:p>
              <a:p>
                <a:pPr marL="0" indent="0">
                  <a:buNone/>
                </a:pPr>
                <a:r>
                  <a:rPr lang="en-CA" dirty="0" smtClean="0"/>
                  <a:t>Convergence rate is different for each function</a:t>
                </a:r>
              </a:p>
              <a:p>
                <a:r>
                  <a:rPr lang="en-CA" dirty="0" smtClean="0"/>
                  <a:t>Not always as good as exponential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CA" dirty="0" smtClean="0"/>
              </a:p>
              <a:p>
                <a:r>
                  <a:rPr lang="en-CA" dirty="0" smtClean="0"/>
                  <a:t>So there’s no guarantee that t &lt;&lt; 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59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Attempt #3: Alternating SAG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Inspired by Alternating Least Squares</a:t>
                </a:r>
              </a:p>
              <a:p>
                <a:r>
                  <a:rPr lang="en-US" dirty="0" smtClean="0"/>
                  <a:t>Fix U, optimize V; then fix V, optimize U</a:t>
                </a:r>
              </a:p>
              <a:p>
                <a:r>
                  <a:rPr lang="en-US" dirty="0" smtClean="0"/>
                  <a:t>Space complexity is still θ(</a:t>
                </a:r>
                <a:r>
                  <a:rPr lang="en-US" i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dirty="0" smtClean="0"/>
                  <a:t>(</a:t>
                </a:r>
                <a:r>
                  <a:rPr lang="en-US" i="1" dirty="0" err="1" smtClean="0">
                    <a:solidFill>
                      <a:srgbClr val="00B050"/>
                    </a:solidFill>
                  </a:rPr>
                  <a:t>nMems</a:t>
                </a:r>
                <a:r>
                  <a:rPr lang="en-US" dirty="0"/>
                  <a:t>)*</a:t>
                </a:r>
                <a:r>
                  <a:rPr lang="en-US" dirty="0" err="1"/>
                  <a:t>nDims</a:t>
                </a:r>
                <a:r>
                  <a:rPr lang="en-US" dirty="0" smtClean="0"/>
                  <a:t>):</a:t>
                </a:r>
                <a:r>
                  <a:rPr lang="en-CA" dirty="0" smtClean="0"/>
                  <a:t/>
                </a:r>
                <a:br>
                  <a:rPr lang="en-CA" dirty="0" smtClean="0"/>
                </a:br>
                <a:r>
                  <a:rPr lang="en-CA" dirty="0" smtClean="0"/>
                  <a:t>Store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 smtClean="0"/>
                  <a:t> at different iterations</a:t>
                </a:r>
              </a:p>
              <a:p>
                <a:r>
                  <a:rPr lang="en-US" dirty="0" smtClean="0"/>
                  <a:t>May not even give good convergence: </a:t>
                </a:r>
                <a:br>
                  <a:rPr lang="en-US" dirty="0" smtClean="0"/>
                </a:br>
                <a:r>
                  <a:rPr lang="en-US" dirty="0" smtClean="0"/>
                  <a:t>may break the theoretical guarantee of SAG.</a:t>
                </a:r>
              </a:p>
              <a:p>
                <a:r>
                  <a:rPr lang="en-US" dirty="0" smtClean="0"/>
                  <a:t>ALS focuses on Time complexity, not Space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89553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Approach: SAG-MF </a:t>
            </a:r>
            <a:r>
              <a:rPr lang="en-CA" dirty="0" smtClean="0">
                <a:solidFill>
                  <a:srgbClr val="7030A0"/>
                </a:solidFill>
              </a:rPr>
              <a:t>ahead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US" dirty="0" smtClean="0"/>
              <a:t>θ(</a:t>
            </a:r>
            <a:r>
              <a:rPr lang="en-US" i="1" dirty="0" err="1" smtClean="0"/>
              <a:t>nMems</a:t>
            </a:r>
            <a:r>
              <a:rPr lang="en-US" dirty="0" smtClean="0"/>
              <a:t> + (</a:t>
            </a:r>
            <a:r>
              <a:rPr lang="en-US" i="1" dirty="0" err="1" smtClean="0"/>
              <a:t>nRows</a:t>
            </a:r>
            <a:r>
              <a:rPr lang="en-US" dirty="0" smtClean="0"/>
              <a:t> +</a:t>
            </a:r>
            <a:r>
              <a:rPr lang="en-US" i="1" dirty="0" err="1" smtClean="0"/>
              <a:t>nCols</a:t>
            </a:r>
            <a:r>
              <a:rPr lang="en-US" dirty="0" smtClean="0"/>
              <a:t>)*</a:t>
            </a:r>
            <a:r>
              <a:rPr lang="en-US" i="1" dirty="0" err="1" smtClean="0"/>
              <a:t>nDims</a:t>
            </a:r>
            <a:r>
              <a:rPr lang="en-US" dirty="0" smtClean="0"/>
              <a:t>)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4116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𝑝𝑜𝑖𝑛𝑡</m:t>
                                      </m:r>
                                      <m:d>
                                        <m:dPr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CA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𝒓𝒆𝒄𝒐𝒎𝒑𝒖𝒕𝒆𝒅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A" sz="2600" dirty="0"/>
              </a:p>
              <a:p>
                <a:pPr marL="0" indent="0" algn="ctr">
                  <a:buNone/>
                </a:pPr>
                <a:r>
                  <a:rPr lang="en-CA" sz="2800" dirty="0" smtClean="0">
                    <a:solidFill>
                      <a:srgbClr val="7030A0"/>
                    </a:solidFill>
                  </a:rPr>
                  <a:t>Algorithm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sz="3100" dirty="0" smtClean="0"/>
                  <a:t>Determine ahead the distinct points </a:t>
                </a:r>
                <a:r>
                  <a:rPr lang="en-CA" sz="3100" dirty="0"/>
                  <a:t>we’ll sample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sz="3100" dirty="0"/>
                  <a:t>Before we re-sample </a:t>
                </a:r>
                <a:r>
                  <a:rPr lang="en-CA" sz="3100" dirty="0" smtClean="0"/>
                  <a:t>the same </a:t>
                </a:r>
                <a:r>
                  <a:rPr lang="en-CA" sz="3100" dirty="0"/>
                  <a:t>data </a:t>
                </a:r>
                <a:r>
                  <a:rPr lang="en-CA" sz="3100" dirty="0" smtClean="0"/>
                  <a:t>point, </a:t>
                </a:r>
                <a:endParaRPr lang="en-CA" sz="3100" dirty="0"/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CA" sz="2700" dirty="0" smtClean="0"/>
                  <a:t>Refresh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CA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p>
                        <m:r>
                          <a:rPr lang="en-CA" sz="27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7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7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CA" sz="2700" i="1" dirty="0"/>
                  <a:t> </a:t>
                </a:r>
                <a:r>
                  <a:rPr lang="en-CA" sz="2700" dirty="0">
                    <a:sym typeface="Wingdings" panose="05000000000000000000" pitchFamily="2" charset="2"/>
                  </a:rPr>
                  <a:t></a:t>
                </a:r>
                <a:r>
                  <a:rPr lang="en-CA" sz="2700" dirty="0"/>
                  <a:t> </a:t>
                </a:r>
                <a:r>
                  <a:rPr lang="en-CA" sz="2700" dirty="0" smtClean="0"/>
                  <a:t>deterministic gradient descent/ascent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CA" sz="2700" dirty="0" smtClean="0"/>
                  <a:t>Store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sz="27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7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7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CA" sz="27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sz="27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7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7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en-CA" sz="2700" b="0" dirty="0" smtClean="0">
                  <a:solidFill>
                    <a:srgbClr val="7030A0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sz="3100" dirty="0" smtClean="0"/>
                  <a:t>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3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3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sz="3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CA" sz="31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sz="3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31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31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sz="3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CA" sz="3100" dirty="0"/>
                  <a:t> to </a:t>
                </a:r>
                <a:r>
                  <a:rPr lang="en-CA" sz="3100" dirty="0">
                    <a:solidFill>
                      <a:srgbClr val="7030A0"/>
                    </a:solidFill>
                  </a:rPr>
                  <a:t>re-compute</a:t>
                </a:r>
                <a:r>
                  <a:rPr lang="en-CA" sz="3100" dirty="0"/>
                  <a:t> </a:t>
                </a:r>
                <a:r>
                  <a:rPr lang="en-CA" sz="3100" dirty="0" smtClean="0"/>
                  <a:t>gradient e.g.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3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3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3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3100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sz="3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1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31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3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sz="3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31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31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endParaRPr lang="en-CA" sz="3100" dirty="0" smtClean="0">
                  <a:solidFill>
                    <a:srgbClr val="7030A0"/>
                  </a:solidFill>
                </a:endParaRPr>
              </a:p>
              <a:p>
                <a:pPr marL="914400" lvl="1" indent="-514350">
                  <a:buFont typeface="Arial" panose="020B0604020202020204" pitchFamily="34" charset="0"/>
                  <a:buChar char="•"/>
                </a:pPr>
                <a:r>
                  <a:rPr lang="en-CA" sz="2700" dirty="0" smtClean="0"/>
                  <a:t>No need to store all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sz="2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7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sz="27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sz="2700" dirty="0"/>
                  <a:t>,</a:t>
                </a:r>
                <a:r>
                  <a:rPr lang="en-CA" sz="27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sz="2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7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sz="27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sz="2700" dirty="0"/>
                  <a:t>) </a:t>
                </a:r>
                <a:r>
                  <a:rPr lang="en-CA" sz="2700" dirty="0" smtClean="0"/>
                  <a:t>pairs</a:t>
                </a:r>
                <a:endParaRPr lang="en-CA" sz="2700" i="1" dirty="0"/>
              </a:p>
              <a:p>
                <a:pPr marL="514350" indent="-514350">
                  <a:buFont typeface="+mj-lt"/>
                  <a:buAutoNum type="arabicPeriod"/>
                </a:pPr>
                <a:endParaRPr lang="en-CA" sz="31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41168"/>
              </a:xfrm>
              <a:blipFill rotWithShape="0">
                <a:blip r:embed="rId2"/>
                <a:stretch>
                  <a:fillRect l="-1630" r="-2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98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State of the Art in </a:t>
            </a:r>
            <a:r>
              <a:rPr lang="en-CA" dirty="0" smtClean="0"/>
              <a:t>MF</a:t>
            </a:r>
            <a:br>
              <a:rPr lang="en-CA" dirty="0" smtClean="0"/>
            </a:br>
            <a:r>
              <a:rPr lang="en-CA" sz="3300" dirty="0" smtClean="0"/>
              <a:t>2 main types of gradient Descent/Ascent</a:t>
            </a:r>
            <a:endParaRPr lang="en-CA" sz="33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Stochastic Gradient 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b="1" dirty="0" smtClean="0"/>
              <a:t>Fast</a:t>
            </a:r>
            <a:r>
              <a:rPr lang="en-CA" dirty="0" smtClean="0"/>
              <a:t>: </a:t>
            </a:r>
            <a:r>
              <a:rPr lang="en-CA" dirty="0"/>
              <a:t>O(1) samples per iteration</a:t>
            </a:r>
          </a:p>
          <a:p>
            <a:r>
              <a:rPr lang="en-CA" b="1" dirty="0" smtClean="0"/>
              <a:t>Bad quality</a:t>
            </a:r>
            <a:r>
              <a:rPr lang="en-CA" dirty="0" smtClean="0"/>
              <a:t>: approximation </a:t>
            </a:r>
            <a:r>
              <a:rPr lang="en-CA" dirty="0"/>
              <a:t>flats out, gets stuck at a local </a:t>
            </a:r>
            <a:r>
              <a:rPr lang="en-CA" dirty="0" smtClean="0"/>
              <a:t>sub-optimum</a:t>
            </a:r>
          </a:p>
          <a:p>
            <a:r>
              <a:rPr lang="en-CA" dirty="0" smtClean="0"/>
              <a:t>After </a:t>
            </a:r>
            <a:r>
              <a:rPr lang="en-CA" dirty="0"/>
              <a:t>many # of iterations, </a:t>
            </a:r>
            <a:r>
              <a:rPr lang="en-CA" dirty="0" smtClean="0"/>
              <a:t>it may </a:t>
            </a:r>
            <a:r>
              <a:rPr lang="en-CA" dirty="0"/>
              <a:t>progress to a </a:t>
            </a:r>
            <a:r>
              <a:rPr lang="en-CA" dirty="0" smtClean="0"/>
              <a:t>slightly better </a:t>
            </a:r>
            <a:r>
              <a:rPr lang="en-CA" dirty="0" err="1" smtClean="0"/>
              <a:t>approx</a:t>
            </a:r>
            <a:r>
              <a:rPr lang="en-CA" dirty="0" smtClean="0"/>
              <a:t>… or may not</a:t>
            </a:r>
            <a:endParaRPr lang="en-CA" dirty="0"/>
          </a:p>
          <a:p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Deterministic Gradient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CA" b="1" dirty="0" smtClean="0"/>
              <a:t>Good quality</a:t>
            </a:r>
            <a:r>
              <a:rPr lang="en-CA" dirty="0" smtClean="0"/>
              <a:t>: </a:t>
            </a:r>
            <a:r>
              <a:rPr lang="en-CA" dirty="0"/>
              <a:t>guaranteed to yield a better approximation than stochastic after same # of </a:t>
            </a:r>
            <a:r>
              <a:rPr lang="en-CA" dirty="0" smtClean="0"/>
              <a:t>iterations</a:t>
            </a:r>
          </a:p>
          <a:p>
            <a:r>
              <a:rPr lang="en-CA" b="1" dirty="0" smtClean="0"/>
              <a:t>Slow</a:t>
            </a:r>
            <a:r>
              <a:rPr lang="en-CA" dirty="0"/>
              <a:t>: O(N</a:t>
            </a:r>
            <a:r>
              <a:rPr lang="en-CA" dirty="0" smtClean="0"/>
              <a:t>) samples in each iteration</a:t>
            </a:r>
          </a:p>
          <a:p>
            <a:r>
              <a:rPr lang="en-CA" dirty="0" smtClean="0"/>
              <a:t>What if we want </a:t>
            </a:r>
            <a:r>
              <a:rPr lang="en-CA" b="1" dirty="0" smtClean="0"/>
              <a:t>Good </a:t>
            </a:r>
            <a:r>
              <a:rPr lang="en-CA" dirty="0" smtClean="0"/>
              <a:t>&amp; </a:t>
            </a:r>
            <a:r>
              <a:rPr lang="en-CA" b="1" dirty="0" smtClean="0"/>
              <a:t>Fast</a:t>
            </a:r>
            <a:r>
              <a:rPr lang="en-CA" dirty="0" smtClean="0"/>
              <a:t> convergence in MF?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487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SAG-MF ahead: </a:t>
            </a:r>
            <a:r>
              <a:rPr lang="en-CA" dirty="0" smtClean="0"/>
              <a:t>example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CA" dirty="0" smtClean="0"/>
                  <a:t>Let’s say we did a full deterministic gradient descent at first iteration: t=1</a:t>
                </a:r>
              </a:p>
              <a:p>
                <a:r>
                  <a:rPr lang="en-CA" dirty="0" smtClean="0"/>
                  <a:t>Then, make </a:t>
                </a:r>
                <a:r>
                  <a:rPr lang="en-CA" dirty="0"/>
                  <a:t>sure </a:t>
                </a:r>
                <a:r>
                  <a:rPr lang="en-CA" dirty="0" smtClean="0"/>
                  <a:t>all </a:t>
                </a:r>
                <a:r>
                  <a:rPr lang="en-CA" dirty="0"/>
                  <a:t>random sample points are </a:t>
                </a:r>
                <a:r>
                  <a:rPr lang="en-CA" b="1" i="1" dirty="0">
                    <a:solidFill>
                      <a:srgbClr val="7030A0"/>
                    </a:solidFill>
                  </a:rPr>
                  <a:t>distinct</a:t>
                </a:r>
                <a:r>
                  <a:rPr lang="en-CA" dirty="0"/>
                  <a:t> in the next </a:t>
                </a:r>
                <a:r>
                  <a:rPr lang="en-CA" i="1" dirty="0" err="1">
                    <a:solidFill>
                      <a:srgbClr val="00B050"/>
                    </a:solidFill>
                  </a:rPr>
                  <a:t>nMems</a:t>
                </a:r>
                <a:r>
                  <a:rPr lang="en-CA" dirty="0"/>
                  <a:t> </a:t>
                </a:r>
                <a:r>
                  <a:rPr lang="en-CA" dirty="0" smtClean="0"/>
                  <a:t>iterations</a:t>
                </a:r>
              </a:p>
              <a:p>
                <a:r>
                  <a:rPr lang="en-CA" dirty="0" smtClean="0"/>
                  <a:t>All possible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CA" dirty="0"/>
                  <a:t>,</a:t>
                </a:r>
                <a:r>
                  <a:rPr lang="en-CA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CA" dirty="0" smtClean="0"/>
                  <a:t>) pairs can be </a:t>
                </a:r>
                <a:r>
                  <a:rPr lang="en-CA" i="1" dirty="0" smtClean="0">
                    <a:solidFill>
                      <a:srgbClr val="7030A0"/>
                    </a:solidFill>
                  </a:rPr>
                  <a:t>re-computed</a:t>
                </a:r>
                <a:r>
                  <a:rPr lang="en-CA" dirty="0" smtClean="0"/>
                  <a:t> using only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p>
                  </m:oMath>
                </a14:m>
                <a:endParaRPr lang="en-CA" dirty="0" smtClean="0"/>
              </a:p>
              <a:p>
                <a:r>
                  <a:rPr lang="en-CA" dirty="0" smtClean="0"/>
                  <a:t>No need to store all possible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bSup>
                  </m:oMath>
                </a14:m>
                <a:r>
                  <a:rPr lang="en-CA" dirty="0"/>
                  <a:t>,</a:t>
                </a:r>
                <a:r>
                  <a:rPr lang="en-CA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bSup>
                  </m:oMath>
                </a14:m>
                <a:r>
                  <a:rPr lang="en-CA" dirty="0" smtClean="0"/>
                  <a:t>) pairs: </a:t>
                </a:r>
                <a:r>
                  <a:rPr lang="en-CA" strike="sngStrike" dirty="0" smtClean="0"/>
                  <a:t>O(</a:t>
                </a:r>
                <a:r>
                  <a:rPr lang="en-CA" i="1" strike="sngStrike" dirty="0" smtClean="0"/>
                  <a:t>N</a:t>
                </a:r>
                <a:r>
                  <a:rPr lang="en-CA" strike="sngStrike" dirty="0" smtClean="0"/>
                  <a:t>*</a:t>
                </a:r>
                <a:r>
                  <a:rPr lang="en-CA" i="1" strike="sngStrike" dirty="0" err="1" smtClean="0"/>
                  <a:t>nDims</a:t>
                </a:r>
                <a:r>
                  <a:rPr lang="en-CA" strike="sngStrike" dirty="0" smtClean="0"/>
                  <a:t>)</a:t>
                </a:r>
                <a:r>
                  <a:rPr lang="en-CA" dirty="0" smtClean="0"/>
                  <a:t> O(</a:t>
                </a:r>
                <a:r>
                  <a:rPr lang="en-CA" i="1" dirty="0" smtClean="0"/>
                  <a:t>N</a:t>
                </a:r>
                <a:r>
                  <a:rPr lang="en-CA" dirty="0" smtClean="0"/>
                  <a:t> + (</a:t>
                </a:r>
                <a:r>
                  <a:rPr lang="en-CA" i="1" dirty="0" err="1" smtClean="0"/>
                  <a:t>nRows</a:t>
                </a:r>
                <a:r>
                  <a:rPr lang="en-CA" dirty="0" smtClean="0"/>
                  <a:t> + </a:t>
                </a:r>
                <a:r>
                  <a:rPr lang="en-CA" i="1" dirty="0" err="1" smtClean="0"/>
                  <a:t>nCols</a:t>
                </a:r>
                <a:r>
                  <a:rPr lang="en-CA" dirty="0" smtClean="0"/>
                  <a:t>)*</a:t>
                </a:r>
                <a:r>
                  <a:rPr lang="en-CA" dirty="0" err="1" smtClean="0"/>
                  <a:t>nDims</a:t>
                </a:r>
                <a:r>
                  <a:rPr lang="en-CA" dirty="0" smtClean="0"/>
                  <a:t>)</a:t>
                </a:r>
                <a:endParaRPr lang="en-CA" strike="sngStrike" dirty="0" smtClean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617" r="-44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489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SAG generic vs. SAG-MF ahead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1101798"/>
          </a:xfrm>
        </p:spPr>
        <p:txBody>
          <a:bodyPr anchor="t">
            <a:normAutofit/>
          </a:bodyPr>
          <a:lstStyle/>
          <a:p>
            <a:pPr algn="ctr"/>
            <a:r>
              <a:rPr lang="en-CA" b="0" dirty="0" smtClean="0"/>
              <a:t>SAG generic</a:t>
            </a:r>
          </a:p>
          <a:p>
            <a:pPr algn="ctr"/>
            <a:r>
              <a:rPr lang="en-CA" dirty="0"/>
              <a:t>O(</a:t>
            </a:r>
            <a:r>
              <a:rPr lang="en-CA" i="1" dirty="0"/>
              <a:t>N</a:t>
            </a:r>
            <a:r>
              <a:rPr lang="en-CA" dirty="0"/>
              <a:t>*</a:t>
            </a:r>
            <a:r>
              <a:rPr lang="en-CA" i="1" dirty="0" err="1"/>
              <a:t>nDims</a:t>
            </a:r>
            <a:r>
              <a:rPr lang="en-CA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2708919"/>
                <a:ext cx="4040188" cy="3417244"/>
              </a:xfrm>
            </p:spPr>
            <p:txBody>
              <a:bodyPr/>
              <a:lstStyle/>
              <a:p>
                <a:r>
                  <a:rPr lang="en-CA" dirty="0" smtClean="0"/>
                  <a:t>Store all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dirty="0" smtClean="0"/>
                  <a:t>) pairs at different iterations</a:t>
                </a:r>
                <a:endParaRPr lang="en-CA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2708919"/>
                <a:ext cx="4040188" cy="3417244"/>
              </a:xfrm>
              <a:blipFill rotWithShape="0">
                <a:blip r:embed="rId3"/>
                <a:stretch>
                  <a:fillRect l="-1961" t="-713" r="-30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101799"/>
          </a:xfrm>
        </p:spPr>
        <p:txBody>
          <a:bodyPr anchor="t">
            <a:normAutofit fontScale="92500"/>
          </a:bodyPr>
          <a:lstStyle/>
          <a:p>
            <a:pPr algn="ctr"/>
            <a:r>
              <a:rPr lang="en-CA" b="0" dirty="0" smtClean="0"/>
              <a:t>SAG-MF ahead</a:t>
            </a:r>
          </a:p>
          <a:p>
            <a:pPr algn="ctr"/>
            <a:r>
              <a:rPr lang="en-CA" sz="2600" dirty="0" smtClean="0"/>
              <a:t>O(</a:t>
            </a:r>
            <a:r>
              <a:rPr lang="en-CA" sz="2600" i="1" dirty="0" smtClean="0"/>
              <a:t>N</a:t>
            </a:r>
            <a:r>
              <a:rPr lang="en-CA" sz="2600" dirty="0" smtClean="0"/>
              <a:t> + (</a:t>
            </a:r>
            <a:r>
              <a:rPr lang="en-CA" sz="2600" i="1" dirty="0" err="1" smtClean="0"/>
              <a:t>nRows</a:t>
            </a:r>
            <a:r>
              <a:rPr lang="en-CA" sz="2600" dirty="0" smtClean="0"/>
              <a:t> </a:t>
            </a:r>
            <a:r>
              <a:rPr lang="en-CA" sz="2600" dirty="0"/>
              <a:t>+ </a:t>
            </a:r>
            <a:r>
              <a:rPr lang="en-CA" sz="2600" i="1" dirty="0" err="1"/>
              <a:t>nCols</a:t>
            </a:r>
            <a:r>
              <a:rPr lang="en-CA" sz="2600" dirty="0"/>
              <a:t>)*</a:t>
            </a:r>
            <a:r>
              <a:rPr lang="en-CA" sz="2600" i="1" dirty="0" err="1" smtClean="0"/>
              <a:t>nDims</a:t>
            </a:r>
            <a:r>
              <a:rPr lang="en-CA" sz="2600" dirty="0" smtClean="0"/>
              <a:t>)</a:t>
            </a:r>
            <a:endParaRPr lang="en-CA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5025" y="2708919"/>
                <a:ext cx="4041775" cy="341724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CA" dirty="0" smtClean="0"/>
                  <a:t>Store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CA" dirty="0" smtClean="0"/>
                  <a:t> at the same iteration </a:t>
                </a:r>
                <a:r>
                  <a:rPr lang="en-CA" i="1" dirty="0" smtClean="0"/>
                  <a:t>t</a:t>
                </a:r>
                <a:r>
                  <a:rPr lang="en-CA" dirty="0" smtClean="0"/>
                  <a:t>=</a:t>
                </a:r>
                <a:r>
                  <a:rPr lang="en-CA" i="1" dirty="0" smtClean="0">
                    <a:solidFill>
                      <a:srgbClr val="7030A0"/>
                    </a:solidFill>
                  </a:rPr>
                  <a:t>s</a:t>
                </a:r>
              </a:p>
              <a:p>
                <a:r>
                  <a:rPr lang="en-CA" dirty="0" smtClean="0"/>
                  <a:t>Store indices of future samples</a:t>
                </a:r>
              </a:p>
              <a:p>
                <a:r>
                  <a:rPr lang="en-CA" dirty="0" smtClean="0"/>
                  <a:t>Re-compute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CA" dirty="0" smtClean="0"/>
                  <a:t> on demand, on the fly</a:t>
                </a:r>
              </a:p>
              <a:p>
                <a:r>
                  <a:rPr lang="en-CA" dirty="0"/>
                  <a:t>Re-computing does not change </a:t>
                </a:r>
                <a:r>
                  <a:rPr lang="en-CA" dirty="0" smtClean="0"/>
                  <a:t>asymptotic (Big-O) </a:t>
                </a:r>
                <a:r>
                  <a:rPr lang="en-CA" dirty="0"/>
                  <a:t>running time</a:t>
                </a:r>
                <a:endParaRPr lang="en-CA" sz="280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5025" y="2708919"/>
                <a:ext cx="4041775" cy="3417243"/>
              </a:xfrm>
              <a:blipFill rotWithShape="0">
                <a:blip r:embed="rId4"/>
                <a:stretch>
                  <a:fillRect l="-2112" t="-2496" b="-12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6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Heuristic #1: to not store </a:t>
            </a:r>
            <a:r>
              <a:rPr lang="en-US" dirty="0" smtClean="0"/>
              <a:t>θ</a:t>
            </a:r>
            <a:r>
              <a:rPr lang="en-CA" dirty="0" smtClean="0"/>
              <a:t>(</a:t>
            </a:r>
            <a:r>
              <a:rPr lang="en-CA" i="1" dirty="0" err="1" smtClean="0">
                <a:solidFill>
                  <a:srgbClr val="00B050"/>
                </a:solidFill>
              </a:rPr>
              <a:t>nMems</a:t>
            </a:r>
            <a:r>
              <a:rPr lang="en-CA" dirty="0" smtClean="0"/>
              <a:t>) indices, </a:t>
            </a:r>
            <a:r>
              <a:rPr lang="en-US" dirty="0" smtClean="0"/>
              <a:t>θ</a:t>
            </a:r>
            <a:r>
              <a:rPr lang="en-CA" dirty="0" smtClean="0"/>
              <a:t>( (</a:t>
            </a:r>
            <a:r>
              <a:rPr lang="en-CA" dirty="0" err="1"/>
              <a:t>nRows</a:t>
            </a:r>
            <a:r>
              <a:rPr lang="en-CA" dirty="0"/>
              <a:t> + </a:t>
            </a:r>
            <a:r>
              <a:rPr lang="en-CA" dirty="0" err="1"/>
              <a:t>nCols</a:t>
            </a:r>
            <a:r>
              <a:rPr lang="en-CA" dirty="0"/>
              <a:t>)*</a:t>
            </a:r>
            <a:r>
              <a:rPr lang="en-CA" dirty="0" err="1" smtClean="0"/>
              <a:t>nDims</a:t>
            </a:r>
            <a:r>
              <a:rPr lang="en-CA" dirty="0" smtClean="0"/>
              <a:t> )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dirty="0" smtClean="0"/>
                  <a:t>Refresh early, recall Sampling with replacement:</a:t>
                </a:r>
              </a:p>
              <a:p>
                <a:r>
                  <a:rPr lang="en-CA" dirty="0" smtClean="0"/>
                  <a:t>After </a:t>
                </a:r>
                <a:r>
                  <a:rPr lang="en-CA" i="1" dirty="0"/>
                  <a:t>N</a:t>
                </a:r>
                <a:r>
                  <a:rPr lang="en-CA" dirty="0"/>
                  <a:t> </a:t>
                </a:r>
                <a:r>
                  <a:rPr lang="en-CA" dirty="0" smtClean="0"/>
                  <a:t>iterations, only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</m:e>
                    </m:d>
                  </m:oMath>
                </a14:m>
                <a:r>
                  <a:rPr lang="en-CA" dirty="0" smtClean="0"/>
                  <a:t>N ~63% of distinct points are expected to be sampled</a:t>
                </a:r>
              </a:p>
              <a:p>
                <a:r>
                  <a:rPr lang="en-CA" dirty="0" smtClean="0"/>
                  <a:t>Each sampled data point is expected to be re-sampled 1/0.63 = ~1.582 times</a:t>
                </a:r>
              </a:p>
              <a:p>
                <a:r>
                  <a:rPr lang="en-CA" dirty="0" smtClean="0"/>
                  <a:t>We want (1/0.63)*</a:t>
                </a:r>
                <a:r>
                  <a:rPr lang="en-CA" dirty="0" err="1" smtClean="0"/>
                  <a:t>nMems</a:t>
                </a:r>
                <a:r>
                  <a:rPr lang="en-CA" dirty="0" smtClean="0"/>
                  <a:t> &lt; 1*N</a:t>
                </a:r>
              </a:p>
              <a:p>
                <a:r>
                  <a:rPr lang="en-CA" dirty="0" smtClean="0"/>
                  <a:t>Refresh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CA" dirty="0" smtClean="0"/>
                  <a:t>every </a:t>
                </a:r>
                <a:r>
                  <a:rPr lang="en-CA" i="1" dirty="0" err="1" smtClean="0"/>
                  <a:t>nMems</a:t>
                </a:r>
                <a:r>
                  <a:rPr lang="en-CA" dirty="0" smtClean="0"/>
                  <a:t> &lt;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</m:e>
                    </m:d>
                  </m:oMath>
                </a14:m>
                <a:r>
                  <a:rPr lang="en-CA" dirty="0" smtClean="0"/>
                  <a:t>N iterations</a:t>
                </a:r>
              </a:p>
              <a:p>
                <a:endParaRPr lang="en-CA" dirty="0" smtClean="0"/>
              </a:p>
              <a:p>
                <a:endParaRPr lang="en-CA" dirty="0" smtClean="0"/>
              </a:p>
              <a:p>
                <a:endParaRPr lang="en-CA" dirty="0" smtClean="0"/>
              </a:p>
              <a:p>
                <a:endParaRPr lang="en-CA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1752" r="-1185" b="-8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39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To enable Fine-Tuning: SAG-MF buffered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What if we don’t want to re-compute everything?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</a:t>
            </a:r>
            <a:r>
              <a:rPr lang="en-US" dirty="0" smtClean="0"/>
              <a:t>re-compute </a:t>
            </a:r>
            <a:r>
              <a:rPr lang="en-US" i="1" dirty="0" err="1" smtClean="0">
                <a:solidFill>
                  <a:schemeClr val="accent6"/>
                </a:solidFill>
              </a:rPr>
              <a:t>nBufs</a:t>
            </a:r>
            <a:r>
              <a:rPr lang="en-US" dirty="0" smtClean="0"/>
              <a:t> random data points (</a:t>
            </a:r>
            <a:r>
              <a:rPr lang="en-US" i="1" dirty="0" err="1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)’s that we are going to visit in the next </a:t>
            </a:r>
            <a:r>
              <a:rPr lang="en-US" i="1" dirty="0" err="1" smtClean="0"/>
              <a:t>nBufs</a:t>
            </a:r>
            <a:r>
              <a:rPr lang="en-US" dirty="0" smtClean="0"/>
              <a:t> iterations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After first iteration, store the gradients </a:t>
            </a:r>
            <a:r>
              <a:rPr lang="en-US" i="1" dirty="0" err="1" smtClean="0"/>
              <a:t>dUi</a:t>
            </a:r>
            <a:r>
              <a:rPr lang="en-US" dirty="0" smtClean="0"/>
              <a:t>, </a:t>
            </a:r>
            <a:r>
              <a:rPr lang="en-US" i="1" dirty="0" err="1" smtClean="0"/>
              <a:t>dVj</a:t>
            </a:r>
            <a:r>
              <a:rPr lang="en-US" dirty="0" smtClean="0"/>
              <a:t> of these random data points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Use </a:t>
            </a:r>
            <a:r>
              <a:rPr lang="en-US" sz="3200" i="1" dirty="0" err="1" smtClean="0"/>
              <a:t>nBufs</a:t>
            </a:r>
            <a:r>
              <a:rPr lang="en-US" sz="3200" dirty="0" smtClean="0"/>
              <a:t> to tune </a:t>
            </a:r>
            <a:r>
              <a:rPr lang="en-US" sz="3200" i="1" dirty="0" err="1" smtClean="0">
                <a:solidFill>
                  <a:schemeClr val="accent3"/>
                </a:solidFill>
              </a:rPr>
              <a:t>nMems</a:t>
            </a:r>
            <a:r>
              <a:rPr lang="en-US" sz="3200" dirty="0" smtClean="0"/>
              <a:t> = </a:t>
            </a:r>
            <a:r>
              <a:rPr lang="en-US" sz="3200" dirty="0" smtClean="0">
                <a:solidFill>
                  <a:schemeClr val="accent3"/>
                </a:solidFill>
              </a:rPr>
              <a:t>max{</a:t>
            </a:r>
            <a:r>
              <a:rPr lang="en-US" sz="3200" i="1" dirty="0" err="1" smtClean="0">
                <a:solidFill>
                  <a:schemeClr val="accent6"/>
                </a:solidFill>
              </a:rPr>
              <a:t>nBufs</a:t>
            </a:r>
            <a:r>
              <a:rPr lang="en-US" sz="3200" dirty="0" smtClean="0"/>
              <a:t>,</a:t>
            </a:r>
            <a:r>
              <a:rPr lang="en-US" sz="3200" i="1" dirty="0" smtClean="0">
                <a:solidFill>
                  <a:schemeClr val="accent6"/>
                </a:solidFill>
              </a:rPr>
              <a:t> </a:t>
            </a:r>
            <a:r>
              <a:rPr lang="en-US" sz="3200" dirty="0" smtClean="0"/>
              <a:t>min{B*</a:t>
            </a:r>
            <a:r>
              <a:rPr lang="en-US" sz="3200" i="1" dirty="0" smtClean="0"/>
              <a:t>t</a:t>
            </a:r>
            <a:r>
              <a:rPr lang="en-US" sz="3200" dirty="0" smtClean="0"/>
              <a:t>,</a:t>
            </a:r>
            <a:r>
              <a:rPr lang="en-US" sz="3200" i="1" dirty="0" smtClean="0"/>
              <a:t> N</a:t>
            </a:r>
            <a:r>
              <a:rPr lang="en-US" sz="3200" dirty="0" smtClean="0"/>
              <a:t>}</a:t>
            </a:r>
            <a:r>
              <a:rPr lang="en-US" sz="3200" dirty="0" smtClean="0">
                <a:solidFill>
                  <a:schemeClr val="accent3"/>
                </a:solidFill>
              </a:rPr>
              <a:t>}</a:t>
            </a:r>
            <a:endParaRPr lang="en-US" sz="3200" dirty="0" smtClean="0"/>
          </a:p>
          <a:p>
            <a:pPr marL="457200" lvl="1" indent="0">
              <a:buNone/>
            </a:pPr>
            <a:r>
              <a:rPr lang="en-US" sz="2600" dirty="0" smtClean="0"/>
              <a:t>O((</a:t>
            </a:r>
            <a:r>
              <a:rPr lang="en-US" sz="2600" i="1" dirty="0" err="1" smtClean="0"/>
              <a:t>nRows</a:t>
            </a:r>
            <a:r>
              <a:rPr lang="en-US" sz="2600" i="1" dirty="0" smtClean="0"/>
              <a:t> </a:t>
            </a:r>
            <a:r>
              <a:rPr lang="en-US" sz="2600" dirty="0" smtClean="0"/>
              <a:t>+ </a:t>
            </a:r>
            <a:r>
              <a:rPr lang="en-US" sz="2600" i="1" dirty="0" err="1" smtClean="0"/>
              <a:t>nCols</a:t>
            </a:r>
            <a:r>
              <a:rPr lang="en-US" sz="2600" i="1" dirty="0" smtClean="0"/>
              <a:t> </a:t>
            </a:r>
            <a:r>
              <a:rPr lang="en-US" sz="2600" dirty="0" smtClean="0"/>
              <a:t>+ </a:t>
            </a:r>
            <a:r>
              <a:rPr lang="en-US" sz="2600" i="1" dirty="0" err="1" smtClean="0">
                <a:solidFill>
                  <a:schemeClr val="accent3"/>
                </a:solidFill>
              </a:rPr>
              <a:t>nMems</a:t>
            </a:r>
            <a:r>
              <a:rPr lang="en-US" sz="2600" dirty="0" smtClean="0"/>
              <a:t>)*</a:t>
            </a:r>
            <a:r>
              <a:rPr lang="en-US" sz="2600" i="1" dirty="0" err="1" smtClean="0"/>
              <a:t>nDims</a:t>
            </a:r>
            <a:r>
              <a:rPr lang="en-US" sz="2600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nBufs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i="1" dirty="0" smtClean="0"/>
              <a:t>0</a:t>
            </a:r>
            <a:r>
              <a:rPr lang="en-US" dirty="0" smtClean="0"/>
              <a:t>: SAG-MF forgetful</a:t>
            </a:r>
            <a:endParaRPr lang="en-US" i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nBufs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: SAG-MF general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Allocate buffer size </a:t>
            </a:r>
            <a:r>
              <a:rPr lang="en-US" i="1" dirty="0" err="1" smtClean="0">
                <a:solidFill>
                  <a:schemeClr val="accent6"/>
                </a:solidFill>
              </a:rPr>
              <a:t>nBufs</a:t>
            </a:r>
            <a:r>
              <a:rPr lang="en-US" dirty="0" smtClean="0"/>
              <a:t> = min{</a:t>
            </a:r>
            <a:r>
              <a:rPr lang="en-US" i="1" dirty="0" err="1" smtClean="0"/>
              <a:t>nAvail</a:t>
            </a:r>
            <a:r>
              <a:rPr lang="en-US" dirty="0" smtClean="0"/>
              <a:t>, E[</a:t>
            </a:r>
            <a:r>
              <a:rPr lang="en-US" i="1" dirty="0" smtClean="0"/>
              <a:t>t</a:t>
            </a:r>
            <a:r>
              <a:rPr lang="en-US" dirty="0" smtClean="0"/>
              <a:t>]} based 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E[</a:t>
            </a:r>
            <a:r>
              <a:rPr lang="en-US" i="1" dirty="0" smtClean="0"/>
              <a:t>t</a:t>
            </a:r>
            <a:r>
              <a:rPr lang="en-US" dirty="0" smtClean="0"/>
              <a:t>] = Expected # of iterations, based on </a:t>
            </a:r>
            <a:r>
              <a:rPr lang="el-GR" i="1" dirty="0" smtClean="0">
                <a:latin typeface="Arial"/>
                <a:cs typeface="Arial"/>
              </a:rPr>
              <a:t>ε</a:t>
            </a:r>
            <a:endParaRPr lang="en-US" i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nAvail</a:t>
            </a:r>
            <a:r>
              <a:rPr lang="en-US" dirty="0" smtClean="0"/>
              <a:t> = Availability of memory</a:t>
            </a:r>
          </a:p>
        </p:txBody>
      </p:sp>
    </p:spTree>
    <p:extLst>
      <p:ext uri="{BB962C8B-B14F-4D97-AF65-F5344CB8AC3E}">
        <p14:creationId xmlns:p14="http://schemas.microsoft.com/office/powerpoint/2010/main" val="121043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Heuristic #2: SAG-MF lazy</a:t>
            </a:r>
            <a:br>
              <a:rPr lang="en-CA" dirty="0" smtClean="0"/>
            </a:br>
            <a:r>
              <a:rPr lang="en-CA" dirty="0" smtClean="0"/>
              <a:t>if Expected[</a:t>
            </a:r>
            <a:r>
              <a:rPr lang="en-CA" i="1" dirty="0" smtClean="0"/>
              <a:t>t</a:t>
            </a:r>
            <a:r>
              <a:rPr lang="en-CA" dirty="0" smtClean="0"/>
              <a:t>] &lt;&lt; </a:t>
            </a:r>
            <a:r>
              <a:rPr lang="en-CA" i="1" dirty="0" smtClean="0"/>
              <a:t>N</a:t>
            </a:r>
            <a:endParaRPr lang="en-CA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dirty="0" smtClean="0"/>
                  <a:t>Don’t re-compute at all,  Start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p>
                  </m:oMath>
                </a14:m>
                <a:r>
                  <a:rPr lang="en-CA" dirty="0" smtClean="0"/>
                  <a:t> = 0:</a:t>
                </a:r>
                <a:br>
                  <a:rPr lang="en-CA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bSup>
                  </m:oMath>
                </a14:m>
                <a:r>
                  <a:rPr lang="en-CA" dirty="0" smtClean="0"/>
                  <a:t> = </a:t>
                </a:r>
                <a:r>
                  <a:rPr lang="en-CA" dirty="0" err="1" smtClean="0"/>
                  <a:t>zeros</a:t>
                </a:r>
                <a:r>
                  <a:rPr lang="en-CA" dirty="0" smtClean="0"/>
                  <a:t>(</a:t>
                </a:r>
                <a:r>
                  <a:rPr lang="en-CA" dirty="0" err="1" smtClean="0"/>
                  <a:t>nRows</a:t>
                </a:r>
                <a:r>
                  <a:rPr lang="en-CA" dirty="0" smtClean="0"/>
                  <a:t>, </a:t>
                </a:r>
                <a:r>
                  <a:rPr lang="en-CA" dirty="0" err="1" smtClean="0"/>
                  <a:t>nDims</a:t>
                </a:r>
                <a:r>
                  <a:rPr lang="en-CA" dirty="0" smtClean="0"/>
                  <a:t>); </a:t>
                </a:r>
                <a:r>
                  <a:rPr lang="en-CA" dirty="0" err="1" smtClean="0"/>
                  <a:t>nRows</a:t>
                </a:r>
                <a:r>
                  <a:rPr lang="en-CA" dirty="0" smtClean="0"/>
                  <a:t> x </a:t>
                </a:r>
                <a:r>
                  <a:rPr lang="en-CA" dirty="0" err="1" smtClean="0"/>
                  <a:t>nDims</a:t>
                </a:r>
                <a:r>
                  <a:rPr lang="en-CA" dirty="0" smtClean="0"/>
                  <a:t/>
                </a:r>
                <a:br>
                  <a:rPr lang="en-CA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bSup>
                  </m:oMath>
                </a14:m>
                <a:r>
                  <a:rPr lang="en-CA" dirty="0"/>
                  <a:t>  = </a:t>
                </a:r>
                <a:r>
                  <a:rPr lang="en-CA" dirty="0" err="1" smtClean="0"/>
                  <a:t>zeros</a:t>
                </a:r>
                <a:r>
                  <a:rPr lang="en-CA" dirty="0" smtClean="0"/>
                  <a:t>(</a:t>
                </a:r>
                <a:r>
                  <a:rPr lang="en-CA" dirty="0" err="1" smtClean="0"/>
                  <a:t>nDims</a:t>
                </a:r>
                <a:r>
                  <a:rPr lang="en-CA" dirty="0" smtClean="0"/>
                  <a:t>, </a:t>
                </a:r>
                <a:r>
                  <a:rPr lang="en-CA" dirty="0" err="1" smtClean="0"/>
                  <a:t>nCols</a:t>
                </a:r>
                <a:r>
                  <a:rPr lang="en-CA" dirty="0" smtClean="0"/>
                  <a:t>); </a:t>
                </a:r>
                <a:r>
                  <a:rPr lang="en-CA" dirty="0" err="1" smtClean="0"/>
                  <a:t>nDims</a:t>
                </a:r>
                <a:r>
                  <a:rPr lang="en-CA" dirty="0" smtClean="0"/>
                  <a:t> x </a:t>
                </a:r>
                <a:r>
                  <a:rPr lang="en-CA" dirty="0" err="1" smtClean="0"/>
                  <a:t>nCols</a:t>
                </a:r>
                <a:endParaRPr lang="en-CA" dirty="0" smtClean="0"/>
              </a:p>
              <a:p>
                <a:r>
                  <a:rPr lang="en-US" dirty="0" smtClean="0"/>
                  <a:t>Space: θ </a:t>
                </a:r>
                <a:r>
                  <a:rPr lang="en-CA" dirty="0" smtClean="0"/>
                  <a:t>( </a:t>
                </a:r>
                <a:r>
                  <a:rPr lang="en-CA" dirty="0"/>
                  <a:t>(</a:t>
                </a:r>
                <a:r>
                  <a:rPr lang="en-CA" dirty="0" err="1"/>
                  <a:t>nRows</a:t>
                </a:r>
                <a:r>
                  <a:rPr lang="en-CA" dirty="0"/>
                  <a:t> + </a:t>
                </a:r>
                <a:r>
                  <a:rPr lang="en-CA" dirty="0" err="1"/>
                  <a:t>nCols</a:t>
                </a:r>
                <a:r>
                  <a:rPr lang="en-CA" dirty="0"/>
                  <a:t>)*</a:t>
                </a:r>
                <a:r>
                  <a:rPr lang="en-CA" dirty="0" err="1"/>
                  <a:t>nDims</a:t>
                </a:r>
                <a:r>
                  <a:rPr lang="en-CA" dirty="0"/>
                  <a:t> ) </a:t>
                </a:r>
                <a:endParaRPr lang="en-CA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𝑝𝑜𝑖𝑛𝑡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CA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A" sz="2700" dirty="0" smtClean="0"/>
              </a:p>
              <a:p>
                <a:pPr marL="0" indent="0">
                  <a:buNone/>
                </a:pPr>
                <a:endParaRPr lang="en-CA" sz="2700" dirty="0"/>
              </a:p>
              <a:p>
                <a:pPr marL="0" indent="0">
                  <a:buNone/>
                </a:pPr>
                <a:endParaRPr lang="en-CA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22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Summary: Total Space Complexity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CA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</m:sub>
                    </m:sSub>
                  </m:oMath>
                </a14:m>
                <a:r>
                  <a:rPr lang="en-CA" dirty="0"/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𝑛𝐶𝑜𝑙𝑠</m:t>
                        </m:r>
                      </m:sub>
                    </m:sSub>
                  </m:oMath>
                </a14:m>
                <a:endParaRPr lang="en-CA" dirty="0" smtClean="0"/>
              </a:p>
              <a:p>
                <a:r>
                  <a:rPr lang="en-CA" dirty="0" smtClean="0"/>
                  <a:t>A </a:t>
                </a:r>
                <a:r>
                  <a:rPr lang="el-GR" dirty="0"/>
                  <a:t>ϵ</a:t>
                </a:r>
                <a:r>
                  <a:rPr lang="en-CA" dirty="0"/>
                  <a:t> </a:t>
                </a:r>
                <a:r>
                  <a:rPr lang="en-US" dirty="0"/>
                  <a:t>O</a:t>
                </a:r>
                <a:r>
                  <a:rPr lang="en-CA" dirty="0"/>
                  <a:t>(</a:t>
                </a:r>
                <a:r>
                  <a:rPr lang="en-CA" i="1" dirty="0"/>
                  <a:t>N</a:t>
                </a:r>
                <a:r>
                  <a:rPr lang="en-CA" dirty="0" smtClean="0"/>
                  <a:t>) U </a:t>
                </a:r>
                <a:r>
                  <a:rPr lang="el-GR" dirty="0"/>
                  <a:t>ϵ</a:t>
                </a:r>
                <a:r>
                  <a:rPr lang="en-CA" dirty="0"/>
                  <a:t> </a:t>
                </a:r>
                <a:r>
                  <a:rPr lang="en-US" dirty="0"/>
                  <a:t>O</a:t>
                </a:r>
                <a:r>
                  <a:rPr lang="en-CA" dirty="0" smtClean="0"/>
                  <a:t>(</a:t>
                </a:r>
                <a:r>
                  <a:rPr lang="en-CA" i="1" dirty="0" err="1" smtClean="0"/>
                  <a:t>nRows</a:t>
                </a:r>
                <a:r>
                  <a:rPr lang="en-CA" dirty="0" smtClean="0"/>
                  <a:t>*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)</a:t>
                </a:r>
              </a:p>
              <a:p>
                <a:r>
                  <a:rPr lang="en-CA" dirty="0" smtClean="0"/>
                  <a:t>V </a:t>
                </a:r>
                <a:r>
                  <a:rPr lang="el-GR" dirty="0"/>
                  <a:t>ϵ</a:t>
                </a:r>
                <a:r>
                  <a:rPr lang="en-CA" dirty="0"/>
                  <a:t> </a:t>
                </a:r>
                <a:r>
                  <a:rPr lang="en-US" dirty="0"/>
                  <a:t>O</a:t>
                </a:r>
                <a:r>
                  <a:rPr lang="en-CA" dirty="0"/>
                  <a:t>(</a:t>
                </a:r>
                <a:r>
                  <a:rPr lang="en-CA" i="1" dirty="0" err="1"/>
                  <a:t>nDims</a:t>
                </a:r>
                <a:r>
                  <a:rPr lang="en-CA" dirty="0"/>
                  <a:t>*</a:t>
                </a:r>
                <a:r>
                  <a:rPr lang="en-CA" i="1" dirty="0" err="1"/>
                  <a:t>nCols</a:t>
                </a:r>
                <a:r>
                  <a:rPr lang="en-CA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2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471100"/>
              </p:ext>
            </p:extLst>
          </p:nvPr>
        </p:nvGraphicFramePr>
        <p:xfrm>
          <a:off x="323527" y="2256264"/>
          <a:ext cx="849694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857"/>
                <a:gridCol w="1550528"/>
                <a:gridCol w="50405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Type of Gradient</a:t>
                      </a:r>
                      <a:r>
                        <a:rPr lang="en-CA" baseline="0" dirty="0" smtClean="0"/>
                        <a:t> Descent/Ascent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#</a:t>
                      </a:r>
                      <a:r>
                        <a:rPr lang="en-CA" baseline="0" dirty="0" smtClean="0"/>
                        <a:t> of samples per Iteration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Total Space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Complexity </a:t>
                      </a:r>
                    </a:p>
                    <a:p>
                      <a:pPr algn="ctr"/>
                      <a:r>
                        <a:rPr lang="en-CA" dirty="0" smtClean="0"/>
                        <a:t>in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Memory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Deterministic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</a:t>
                      </a:r>
                      <a:r>
                        <a:rPr lang="en-CA" sz="2200" dirty="0" smtClean="0"/>
                        <a:t>(N)</a:t>
                      </a:r>
                      <a:endParaRPr lang="en-CA" sz="2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</a:t>
                      </a:r>
                      <a:r>
                        <a:rPr lang="en-CA" sz="2400" dirty="0" smtClean="0"/>
                        <a:t>(</a:t>
                      </a:r>
                      <a:r>
                        <a:rPr lang="en-CA" sz="2400" i="1" dirty="0" smtClean="0"/>
                        <a:t>N</a:t>
                      </a:r>
                      <a:r>
                        <a:rPr lang="en-CA" sz="2400" dirty="0" smtClean="0"/>
                        <a:t> + (</a:t>
                      </a:r>
                      <a:r>
                        <a:rPr lang="en-CA" sz="2400" i="1" dirty="0" err="1" smtClean="0"/>
                        <a:t>nRows</a:t>
                      </a:r>
                      <a:r>
                        <a:rPr lang="en-CA" sz="2400" dirty="0" smtClean="0"/>
                        <a:t> + </a:t>
                      </a:r>
                      <a:r>
                        <a:rPr lang="en-CA" sz="2400" i="1" dirty="0" err="1" smtClean="0"/>
                        <a:t>nCols</a:t>
                      </a:r>
                      <a:r>
                        <a:rPr lang="en-CA" sz="2400" dirty="0" smtClean="0"/>
                        <a:t>)*</a:t>
                      </a:r>
                      <a:r>
                        <a:rPr lang="en-CA" sz="2400" i="1" dirty="0" err="1" smtClean="0"/>
                        <a:t>nDims</a:t>
                      </a:r>
                      <a:r>
                        <a:rPr lang="en-CA" sz="2400" dirty="0" smtClean="0"/>
                        <a:t>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Stochastic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</a:t>
                      </a:r>
                      <a:r>
                        <a:rPr lang="en-CA" sz="2200" dirty="0" smtClean="0"/>
                        <a:t>(1)</a:t>
                      </a:r>
                      <a:endParaRPr lang="en-CA" sz="2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4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>
            <a:endCxn id="8" idx="0"/>
          </p:cNvCxnSpPr>
          <p:nvPr/>
        </p:nvCxnSpPr>
        <p:spPr>
          <a:xfrm flipH="1">
            <a:off x="1344971" y="3564813"/>
            <a:ext cx="3470387" cy="1422231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58538" y="4987044"/>
            <a:ext cx="1572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/>
              <a:t>A </a:t>
            </a:r>
            <a:r>
              <a:rPr lang="el-GR" sz="3200" dirty="0"/>
              <a:t>ϵ</a:t>
            </a:r>
            <a:r>
              <a:rPr lang="en-CA" sz="3200" dirty="0"/>
              <a:t> </a:t>
            </a:r>
            <a:r>
              <a:rPr lang="en-US" sz="3200" dirty="0"/>
              <a:t>O</a:t>
            </a:r>
            <a:r>
              <a:rPr lang="en-CA" sz="3200" dirty="0"/>
              <a:t>(</a:t>
            </a:r>
            <a:r>
              <a:rPr lang="en-CA" sz="3200" i="1" dirty="0"/>
              <a:t>N</a:t>
            </a:r>
            <a:r>
              <a:rPr lang="en-CA" sz="3200" dirty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2586314" y="4987044"/>
            <a:ext cx="36720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/>
              <a:t>U </a:t>
            </a:r>
            <a:r>
              <a:rPr lang="el-GR" sz="3200" dirty="0"/>
              <a:t>ϵ</a:t>
            </a:r>
            <a:r>
              <a:rPr lang="en-CA" sz="3200" dirty="0"/>
              <a:t> </a:t>
            </a:r>
            <a:r>
              <a:rPr lang="en-US" sz="3200" dirty="0"/>
              <a:t>O</a:t>
            </a:r>
            <a:r>
              <a:rPr lang="en-CA" sz="3200" dirty="0"/>
              <a:t>(</a:t>
            </a:r>
            <a:r>
              <a:rPr lang="en-CA" sz="3200" i="1" dirty="0" err="1"/>
              <a:t>nRows</a:t>
            </a:r>
            <a:r>
              <a:rPr lang="en-CA" sz="3200" dirty="0"/>
              <a:t>*</a:t>
            </a:r>
            <a:r>
              <a:rPr lang="en-CA" sz="3200" i="1" dirty="0" err="1"/>
              <a:t>nDims</a:t>
            </a:r>
            <a:r>
              <a:rPr lang="en-CA" sz="3200" dirty="0"/>
              <a:t>)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 flipH="1">
            <a:off x="4422330" y="3564813"/>
            <a:ext cx="1079155" cy="1422231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739612" y="5864207"/>
            <a:ext cx="34451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 smtClean="0"/>
              <a:t>V </a:t>
            </a:r>
            <a:r>
              <a:rPr lang="el-GR" sz="3200" dirty="0"/>
              <a:t>ϵ</a:t>
            </a:r>
            <a:r>
              <a:rPr lang="en-CA" sz="3200" dirty="0"/>
              <a:t> </a:t>
            </a:r>
            <a:r>
              <a:rPr lang="en-US" sz="3200" dirty="0"/>
              <a:t>O</a:t>
            </a:r>
            <a:r>
              <a:rPr lang="en-CA" sz="3200" dirty="0" smtClean="0"/>
              <a:t>(</a:t>
            </a:r>
            <a:r>
              <a:rPr lang="en-CA" sz="3200" i="1" dirty="0" err="1" smtClean="0"/>
              <a:t>nDims</a:t>
            </a:r>
            <a:r>
              <a:rPr lang="en-CA" sz="3200" dirty="0" smtClean="0"/>
              <a:t>*</a:t>
            </a:r>
            <a:r>
              <a:rPr lang="en-CA" sz="3200" i="1" dirty="0" err="1" smtClean="0"/>
              <a:t>nCols</a:t>
            </a:r>
            <a:r>
              <a:rPr lang="en-CA" sz="3200" dirty="0" smtClean="0"/>
              <a:t>)</a:t>
            </a:r>
            <a:endParaRPr lang="en-CA" sz="32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575628" y="3564813"/>
            <a:ext cx="29572" cy="2299394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56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Summary: Total Space Complexity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CA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</m:sub>
                    </m:sSub>
                  </m:oMath>
                </a14:m>
                <a:r>
                  <a:rPr lang="en-CA" dirty="0"/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𝑛𝐶𝑜𝑙𝑠</m:t>
                        </m:r>
                      </m:sub>
                    </m:sSub>
                  </m:oMath>
                </a14:m>
                <a:endParaRPr lang="en-CA" dirty="0" smtClean="0"/>
              </a:p>
              <a:p>
                <a:r>
                  <a:rPr lang="en-CA" dirty="0" smtClean="0"/>
                  <a:t>A </a:t>
                </a:r>
                <a:r>
                  <a:rPr lang="el-GR" dirty="0"/>
                  <a:t>ϵ</a:t>
                </a:r>
                <a:r>
                  <a:rPr lang="en-CA" dirty="0"/>
                  <a:t> </a:t>
                </a:r>
                <a:r>
                  <a:rPr lang="en-US" dirty="0"/>
                  <a:t>O</a:t>
                </a:r>
                <a:r>
                  <a:rPr lang="en-CA" dirty="0"/>
                  <a:t>(</a:t>
                </a:r>
                <a:r>
                  <a:rPr lang="en-CA" i="1" dirty="0"/>
                  <a:t>N</a:t>
                </a:r>
                <a:r>
                  <a:rPr lang="en-CA" dirty="0" smtClean="0"/>
                  <a:t>) U </a:t>
                </a:r>
                <a:r>
                  <a:rPr lang="el-GR" dirty="0"/>
                  <a:t>ϵ</a:t>
                </a:r>
                <a:r>
                  <a:rPr lang="en-CA" dirty="0"/>
                  <a:t> </a:t>
                </a:r>
                <a:r>
                  <a:rPr lang="en-US" dirty="0"/>
                  <a:t>O</a:t>
                </a:r>
                <a:r>
                  <a:rPr lang="en-CA" dirty="0" smtClean="0"/>
                  <a:t>(</a:t>
                </a:r>
                <a:r>
                  <a:rPr lang="en-CA" i="1" dirty="0" err="1" smtClean="0"/>
                  <a:t>nRows</a:t>
                </a:r>
                <a:r>
                  <a:rPr lang="en-CA" dirty="0" smtClean="0"/>
                  <a:t>*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)</a:t>
                </a:r>
              </a:p>
              <a:p>
                <a:r>
                  <a:rPr lang="en-CA" dirty="0" smtClean="0"/>
                  <a:t>V </a:t>
                </a:r>
                <a:r>
                  <a:rPr lang="el-GR" dirty="0"/>
                  <a:t>ϵ</a:t>
                </a:r>
                <a:r>
                  <a:rPr lang="en-CA" dirty="0"/>
                  <a:t> </a:t>
                </a:r>
                <a:r>
                  <a:rPr lang="en-US" dirty="0"/>
                  <a:t>O</a:t>
                </a:r>
                <a:r>
                  <a:rPr lang="en-CA" dirty="0"/>
                  <a:t>(</a:t>
                </a:r>
                <a:r>
                  <a:rPr lang="en-CA" i="1" dirty="0" err="1"/>
                  <a:t>nDims</a:t>
                </a:r>
                <a:r>
                  <a:rPr lang="en-CA" dirty="0"/>
                  <a:t>*</a:t>
                </a:r>
                <a:r>
                  <a:rPr lang="en-CA" i="1" dirty="0" err="1"/>
                  <a:t>nCols</a:t>
                </a:r>
                <a:r>
                  <a:rPr lang="en-CA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2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95516"/>
              </p:ext>
            </p:extLst>
          </p:nvPr>
        </p:nvGraphicFramePr>
        <p:xfrm>
          <a:off x="323527" y="2256264"/>
          <a:ext cx="8496944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857"/>
                <a:gridCol w="1550528"/>
                <a:gridCol w="50405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Type of Gradient</a:t>
                      </a:r>
                      <a:r>
                        <a:rPr lang="en-CA" baseline="0" dirty="0" smtClean="0"/>
                        <a:t>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#</a:t>
                      </a:r>
                      <a:r>
                        <a:rPr lang="en-CA" baseline="0" dirty="0" smtClean="0"/>
                        <a:t> of samples per Iteration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Total Space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Complexity </a:t>
                      </a:r>
                    </a:p>
                    <a:p>
                      <a:pPr algn="ctr"/>
                      <a:r>
                        <a:rPr lang="en-CA" dirty="0" smtClean="0"/>
                        <a:t>in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Memory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Deterministic</a:t>
                      </a:r>
                      <a:endParaRPr lang="en-CA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</a:t>
                      </a:r>
                      <a:r>
                        <a:rPr lang="en-CA" sz="2200" dirty="0" smtClean="0"/>
                        <a:t>(N)</a:t>
                      </a:r>
                      <a:endParaRPr lang="en-CA" sz="2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</a:t>
                      </a:r>
                      <a:r>
                        <a:rPr lang="en-CA" sz="2400" dirty="0" smtClean="0"/>
                        <a:t>(</a:t>
                      </a:r>
                      <a:r>
                        <a:rPr lang="en-CA" sz="2400" i="1" dirty="0" smtClean="0"/>
                        <a:t>N</a:t>
                      </a:r>
                      <a:r>
                        <a:rPr lang="en-CA" sz="2400" dirty="0" smtClean="0"/>
                        <a:t> + (</a:t>
                      </a:r>
                      <a:r>
                        <a:rPr lang="en-CA" sz="2400" i="1" dirty="0" err="1" smtClean="0"/>
                        <a:t>nRows</a:t>
                      </a:r>
                      <a:r>
                        <a:rPr lang="en-CA" sz="2400" dirty="0" smtClean="0"/>
                        <a:t> + </a:t>
                      </a:r>
                      <a:r>
                        <a:rPr lang="en-CA" sz="2400" i="1" dirty="0" err="1" smtClean="0"/>
                        <a:t>nCols</a:t>
                      </a:r>
                      <a:r>
                        <a:rPr lang="en-CA" sz="2400" dirty="0" smtClean="0"/>
                        <a:t>)*</a:t>
                      </a:r>
                      <a:r>
                        <a:rPr lang="en-CA" sz="2400" i="1" dirty="0" err="1" smtClean="0"/>
                        <a:t>nDims</a:t>
                      </a:r>
                      <a:r>
                        <a:rPr lang="en-CA" sz="2400" dirty="0" smtClean="0"/>
                        <a:t>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Stochastic</a:t>
                      </a:r>
                      <a:endParaRPr lang="en-CA" sz="2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</a:t>
                      </a:r>
                      <a:r>
                        <a:rPr lang="en-CA" sz="2200" dirty="0" smtClean="0"/>
                        <a:t>(1)</a:t>
                      </a:r>
                      <a:endParaRPr lang="en-CA" sz="2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400" dirty="0" smtClean="0"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SAG</a:t>
                      </a:r>
                      <a:r>
                        <a:rPr lang="en-CA" sz="2200" baseline="0" dirty="0" smtClean="0"/>
                        <a:t> </a:t>
                      </a:r>
                      <a:r>
                        <a:rPr lang="en-CA" sz="2200" dirty="0" smtClean="0"/>
                        <a:t>generic</a:t>
                      </a:r>
                      <a:endParaRPr lang="en-CA" sz="2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</a:t>
                      </a:r>
                      <a:r>
                        <a:rPr lang="en-CA" sz="2400" dirty="0" smtClean="0"/>
                        <a:t>(N + (</a:t>
                      </a:r>
                      <a:r>
                        <a:rPr lang="en-CA" sz="2400" i="1" dirty="0" smtClean="0"/>
                        <a:t>N</a:t>
                      </a:r>
                      <a:r>
                        <a:rPr lang="en-CA" sz="2400" dirty="0" smtClean="0"/>
                        <a:t> + 2*(</a:t>
                      </a:r>
                      <a:r>
                        <a:rPr lang="en-CA" sz="2400" i="1" dirty="0" err="1" smtClean="0"/>
                        <a:t>nRows</a:t>
                      </a:r>
                      <a:r>
                        <a:rPr lang="en-CA" sz="2400" dirty="0" err="1" smtClean="0"/>
                        <a:t>+</a:t>
                      </a:r>
                      <a:r>
                        <a:rPr lang="en-CA" sz="2400" i="1" dirty="0" err="1" smtClean="0"/>
                        <a:t>nCols</a:t>
                      </a:r>
                      <a:r>
                        <a:rPr lang="en-CA" sz="2400" i="0" dirty="0" smtClean="0"/>
                        <a:t>)</a:t>
                      </a:r>
                      <a:r>
                        <a:rPr lang="en-CA" sz="2400" dirty="0" smtClean="0"/>
                        <a:t>)*</a:t>
                      </a:r>
                      <a:r>
                        <a:rPr lang="en-CA" sz="2400" i="1" dirty="0" err="1" smtClean="0"/>
                        <a:t>nDims</a:t>
                      </a:r>
                      <a:r>
                        <a:rPr lang="en-CA" sz="2400" dirty="0" smtClean="0"/>
                        <a:t>)</a:t>
                      </a:r>
                      <a:endParaRPr lang="en-US" sz="2400" dirty="0" smtClean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SAG-MF</a:t>
                      </a:r>
                      <a:r>
                        <a:rPr lang="en-CA" sz="2200" baseline="0" dirty="0" smtClean="0"/>
                        <a:t> ahead</a:t>
                      </a:r>
                      <a:endParaRPr lang="en-CA" sz="22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O(2)</a:t>
                      </a:r>
                      <a:endParaRPr lang="en-CA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</a:t>
                      </a:r>
                      <a:r>
                        <a:rPr lang="en-CA" sz="2400" dirty="0" smtClean="0"/>
                        <a:t>(2*</a:t>
                      </a:r>
                      <a:r>
                        <a:rPr lang="en-CA" sz="2400" i="1" dirty="0" smtClean="0"/>
                        <a:t>N</a:t>
                      </a:r>
                      <a:r>
                        <a:rPr lang="en-CA" sz="2400" dirty="0" smtClean="0"/>
                        <a:t> + 3*(</a:t>
                      </a:r>
                      <a:r>
                        <a:rPr lang="en-CA" sz="2400" i="1" dirty="0" err="1" smtClean="0"/>
                        <a:t>nRows</a:t>
                      </a:r>
                      <a:r>
                        <a:rPr lang="en-CA" sz="2400" dirty="0" smtClean="0"/>
                        <a:t> + </a:t>
                      </a:r>
                      <a:r>
                        <a:rPr lang="en-CA" sz="2400" i="1" dirty="0" err="1" smtClean="0"/>
                        <a:t>nCols</a:t>
                      </a:r>
                      <a:r>
                        <a:rPr lang="en-CA" sz="2400" dirty="0" smtClean="0"/>
                        <a:t>)*</a:t>
                      </a:r>
                      <a:r>
                        <a:rPr lang="en-CA" sz="2400" i="1" dirty="0" err="1" smtClean="0"/>
                        <a:t>nDims</a:t>
                      </a:r>
                      <a:r>
                        <a:rPr lang="en-CA" sz="2400" dirty="0" smtClean="0"/>
                        <a:t>)</a:t>
                      </a:r>
                    </a:p>
                  </a:txBody>
                  <a:tcPr marL="0" marR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CA" sz="2200" dirty="0" smtClean="0">
                          <a:solidFill>
                            <a:schemeClr val="bg1"/>
                          </a:solidFill>
                        </a:rPr>
                        <a:t>SAG-MF</a:t>
                      </a:r>
                      <a:r>
                        <a:rPr lang="en-CA" sz="2200" baseline="0" dirty="0" smtClean="0">
                          <a:solidFill>
                            <a:schemeClr val="bg1"/>
                          </a:solidFill>
                        </a:rPr>
                        <a:t> lazy</a:t>
                      </a:r>
                      <a:endParaRPr lang="en-CA" sz="2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olidFill>
                            <a:schemeClr val="bg1"/>
                          </a:solidFill>
                        </a:rPr>
                        <a:t>O(1)</a:t>
                      </a:r>
                      <a:endParaRPr lang="en-CA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r>
                        <a:rPr lang="en-CA" sz="2400" dirty="0" smtClean="0">
                          <a:solidFill>
                            <a:schemeClr val="bg1"/>
                          </a:solidFill>
                        </a:rPr>
                        <a:t>(1*</a:t>
                      </a:r>
                      <a:r>
                        <a:rPr lang="en-CA" sz="2400" i="1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CA" sz="2400" dirty="0" smtClean="0">
                          <a:solidFill>
                            <a:schemeClr val="bg1"/>
                          </a:solidFill>
                        </a:rPr>
                        <a:t> + 2*(</a:t>
                      </a:r>
                      <a:r>
                        <a:rPr lang="en-CA" sz="2400" i="1" dirty="0" err="1" smtClean="0">
                          <a:solidFill>
                            <a:schemeClr val="bg1"/>
                          </a:solidFill>
                        </a:rPr>
                        <a:t>nRows</a:t>
                      </a:r>
                      <a:r>
                        <a:rPr lang="en-CA" sz="2400" dirty="0" smtClean="0">
                          <a:solidFill>
                            <a:schemeClr val="bg1"/>
                          </a:solidFill>
                        </a:rPr>
                        <a:t> + </a:t>
                      </a:r>
                      <a:r>
                        <a:rPr lang="en-CA" sz="2400" i="1" dirty="0" err="1" smtClean="0">
                          <a:solidFill>
                            <a:schemeClr val="bg1"/>
                          </a:solidFill>
                        </a:rPr>
                        <a:t>nCols</a:t>
                      </a:r>
                      <a:r>
                        <a:rPr lang="en-CA" sz="2400" dirty="0" smtClean="0">
                          <a:solidFill>
                            <a:schemeClr val="bg1"/>
                          </a:solidFill>
                        </a:rPr>
                        <a:t>)*</a:t>
                      </a:r>
                      <a:r>
                        <a:rPr lang="en-CA" sz="2400" i="1" dirty="0" err="1" smtClean="0">
                          <a:solidFill>
                            <a:schemeClr val="bg1"/>
                          </a:solidFill>
                        </a:rPr>
                        <a:t>nDims</a:t>
                      </a:r>
                      <a:r>
                        <a:rPr lang="en-CA" sz="24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L="0" marR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20" idx="0"/>
          </p:cNvCxnSpPr>
          <p:nvPr/>
        </p:nvCxnSpPr>
        <p:spPr>
          <a:xfrm flipH="1">
            <a:off x="2165831" y="4653136"/>
            <a:ext cx="2262158" cy="875283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23527" y="5528419"/>
            <a:ext cx="36846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 smtClean="0"/>
              <a:t>Index of future samples</a:t>
            </a:r>
            <a:endParaRPr lang="en-CA" sz="2800" dirty="0"/>
          </a:p>
        </p:txBody>
      </p:sp>
      <p:sp>
        <p:nvSpPr>
          <p:cNvPr id="21" name="Rectangle 20"/>
          <p:cNvSpPr/>
          <p:nvPr/>
        </p:nvSpPr>
        <p:spPr>
          <a:xfrm>
            <a:off x="3707904" y="5544174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CA" sz="3200" dirty="0"/>
          </a:p>
        </p:txBody>
      </p:sp>
      <p:cxnSp>
        <p:nvCxnSpPr>
          <p:cNvPr id="22" name="Straight Arrow Connector 21"/>
          <p:cNvCxnSpPr>
            <a:endCxn id="24" idx="0"/>
          </p:cNvCxnSpPr>
          <p:nvPr/>
        </p:nvCxnSpPr>
        <p:spPr>
          <a:xfrm>
            <a:off x="5292080" y="4653136"/>
            <a:ext cx="1225896" cy="87389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4647528" y="5527026"/>
                <a:ext cx="3740896" cy="591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>
                          <m:r>
                            <a:rPr lang="en-CA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CA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CA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CA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CA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;  </m:t>
                      </m:r>
                      <m:sSup>
                        <m:sSupPr>
                          <m:ctrlPr>
                            <a:rPr lang="en-CA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A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CA" sz="32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CA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A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528" y="5527026"/>
                <a:ext cx="3740896" cy="59163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379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Implementation: Why </a:t>
            </a:r>
            <a:r>
              <a:rPr lang="en-US" dirty="0" err="1" smtClean="0"/>
              <a:t>MatLab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Almost a standard tool for rapid prototyping</a:t>
            </a:r>
          </a:p>
          <a:p>
            <a:pPr lvl="1"/>
            <a:r>
              <a:rPr lang="en-US" dirty="0" smtClean="0"/>
              <a:t>Standard PL for ML at many schools UBC, Stanford</a:t>
            </a:r>
          </a:p>
          <a:p>
            <a:r>
              <a:rPr lang="en-US" dirty="0" smtClean="0"/>
              <a:t>System model (code) closely matches mental model (developer).</a:t>
            </a:r>
          </a:p>
          <a:p>
            <a:pPr lvl="1"/>
            <a:r>
              <a:rPr lang="en-US" dirty="0" smtClean="0"/>
              <a:t>Matrix multiplication </a:t>
            </a:r>
            <a:r>
              <a:rPr lang="en-US" dirty="0" err="1" smtClean="0"/>
              <a:t>Matlab</a:t>
            </a:r>
            <a:r>
              <a:rPr lang="en-US" dirty="0" smtClean="0"/>
              <a:t>: </a:t>
            </a:r>
            <a:r>
              <a:rPr lang="en-US" i="1" dirty="0" smtClean="0"/>
              <a:t>A</a:t>
            </a:r>
            <a:r>
              <a:rPr lang="en-US" dirty="0" smtClean="0"/>
              <a:t> = </a:t>
            </a:r>
            <a:r>
              <a:rPr lang="en-US" i="1" dirty="0" smtClean="0"/>
              <a:t>U</a:t>
            </a:r>
            <a:r>
              <a:rPr lang="en-US" dirty="0" smtClean="0"/>
              <a:t>*</a:t>
            </a:r>
            <a:r>
              <a:rPr lang="en-US" i="1" dirty="0" smtClean="0"/>
              <a:t>V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C/C++/Java has additional mental overhead:</a:t>
            </a:r>
            <a:br>
              <a:rPr lang="en-US" dirty="0" smtClean="0"/>
            </a:br>
            <a:r>
              <a:rPr lang="en-US" dirty="0" smtClean="0"/>
              <a:t>memory allocation, variable type, correct function name, order of inputs…</a:t>
            </a:r>
          </a:p>
          <a:p>
            <a:r>
              <a:rPr lang="en-US" dirty="0" err="1" smtClean="0"/>
              <a:t>Vectorized</a:t>
            </a:r>
            <a:r>
              <a:rPr lang="en-US" dirty="0" smtClean="0"/>
              <a:t> computation, parallel CPU/GPU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0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Evaluation: Research Questions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 smtClean="0"/>
              <a:t>Compared to Deterministic and Stochastic gradient,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Can SAG converge quickly in Matrix Factorization?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Can SAG give better approx. after convergence?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Can SAG work with different objective functions?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Does SAG work with different datasets?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Compared to SAG generic or Stochastic gradient,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600" dirty="0" smtClean="0"/>
              <a:t>How much slower is SAG-MF ahead?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600" dirty="0" smtClean="0"/>
              <a:t>How much memory does SAG-MF ahead really save?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600" dirty="0" smtClean="0"/>
              <a:t>Is it worth it to re-compute?</a:t>
            </a:r>
          </a:p>
        </p:txBody>
      </p:sp>
    </p:spTree>
    <p:extLst>
      <p:ext uri="{BB962C8B-B14F-4D97-AF65-F5344CB8AC3E}">
        <p14:creationId xmlns:p14="http://schemas.microsoft.com/office/powerpoint/2010/main" val="279277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RQ#3: Objective Functions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Binary Data</a:t>
            </a:r>
          </a:p>
          <a:p>
            <a:r>
              <a:rPr lang="en-US" dirty="0" smtClean="0"/>
              <a:t>L2:</a:t>
            </a:r>
            <a:r>
              <a:rPr lang="en-US" sz="2000" dirty="0"/>
              <a:t> </a:t>
            </a:r>
            <a:r>
              <a:rPr lang="en-US" sz="2000" dirty="0" smtClean="0"/>
              <a:t>sparse least squares</a:t>
            </a:r>
            <a:endParaRPr lang="en-US" sz="2000" dirty="0"/>
          </a:p>
          <a:p>
            <a:r>
              <a:rPr lang="en-US" dirty="0" err="1" smtClean="0"/>
              <a:t>CLiMF</a:t>
            </a:r>
            <a:r>
              <a:rPr lang="en-US" dirty="0" smtClean="0"/>
              <a:t>: </a:t>
            </a:r>
            <a:r>
              <a:rPr lang="en-US" sz="2000" dirty="0" smtClean="0"/>
              <a:t>ordinal logistic </a:t>
            </a:r>
          </a:p>
          <a:p>
            <a:r>
              <a:rPr lang="en-US" dirty="0" smtClean="0"/>
              <a:t>BPR-MF: </a:t>
            </a:r>
            <a:r>
              <a:rPr lang="en-US" sz="2000" dirty="0" smtClean="0"/>
              <a:t>minimize difference between any 2 predictions of same user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RQ#4: Datasets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Binary </a:t>
            </a:r>
            <a:r>
              <a:rPr lang="en-US" dirty="0"/>
              <a:t>Data: Implicit feedback</a:t>
            </a:r>
            <a:endParaRPr lang="en-US" dirty="0" smtClean="0"/>
          </a:p>
          <a:p>
            <a:r>
              <a:rPr lang="en-US" dirty="0" err="1" smtClean="0"/>
              <a:t>Epinions</a:t>
            </a:r>
            <a:endParaRPr lang="en-US" dirty="0" smtClean="0"/>
          </a:p>
          <a:p>
            <a:r>
              <a:rPr lang="en-US" dirty="0" smtClean="0"/>
              <a:t>Digg</a:t>
            </a:r>
            <a:endParaRPr lang="en-US" dirty="0"/>
          </a:p>
          <a:p>
            <a:r>
              <a:rPr lang="en-US" dirty="0" smtClean="0"/>
              <a:t>IMDB</a:t>
            </a:r>
          </a:p>
          <a:p>
            <a:r>
              <a:rPr lang="en-US" dirty="0" smtClean="0"/>
              <a:t>Live Journal</a:t>
            </a:r>
          </a:p>
          <a:p>
            <a:r>
              <a:rPr lang="en-US" dirty="0" smtClean="0"/>
              <a:t>Wikipedia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-27384"/>
            <a:ext cx="9180512" cy="691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0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𝑛𝑅𝑜𝑤𝑠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𝑛𝐷𝑖𝑚𝑠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𝑛𝐷𝑖𝑚𝑠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𝑛𝐶𝑜𝑙𝑠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CA" dirty="0" smtClean="0"/>
              <a:t>Gradient Descent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dirty="0" smtClean="0"/>
              <a:t>L2, BPR</a:t>
            </a:r>
          </a:p>
          <a:p>
            <a:r>
              <a:rPr lang="en-CA" dirty="0" smtClean="0"/>
              <a:t>Step size	= -0.0001</a:t>
            </a:r>
            <a:r>
              <a:rPr lang="en-CA" dirty="0"/>
              <a:t>;</a:t>
            </a:r>
          </a:p>
          <a:p>
            <a:r>
              <a:rPr lang="en-CA" dirty="0" err="1" smtClean="0"/>
              <a:t>LambdaU</a:t>
            </a:r>
            <a:r>
              <a:rPr lang="en-CA" dirty="0" smtClean="0"/>
              <a:t>	= +0.001</a:t>
            </a:r>
            <a:endParaRPr lang="en-CA" dirty="0"/>
          </a:p>
          <a:p>
            <a:r>
              <a:rPr lang="en-CA" dirty="0" err="1" smtClean="0"/>
              <a:t>LambdaV</a:t>
            </a:r>
            <a:r>
              <a:rPr lang="en-CA" dirty="0" smtClean="0"/>
              <a:t>	= +0.001;</a:t>
            </a:r>
          </a:p>
          <a:p>
            <a:endParaRPr lang="en-CA" dirty="0" smtClean="0"/>
          </a:p>
          <a:p>
            <a:r>
              <a:rPr lang="en-CA" dirty="0" err="1" smtClean="0"/>
              <a:t>nDims</a:t>
            </a:r>
            <a:r>
              <a:rPr lang="en-CA" dirty="0" smtClean="0"/>
              <a:t>	= 5;</a:t>
            </a:r>
            <a:endParaRPr lang="en-CA" dirty="0"/>
          </a:p>
          <a:p>
            <a:r>
              <a:rPr lang="en-CA" dirty="0" smtClean="0"/>
              <a:t>Deterministic: 500 iterations</a:t>
            </a:r>
          </a:p>
          <a:p>
            <a:r>
              <a:rPr lang="en-CA" dirty="0" smtClean="0"/>
              <a:t>Stochastic, SAG: 5000 </a:t>
            </a:r>
            <a:r>
              <a:rPr lang="en-CA" dirty="0" err="1" smtClean="0"/>
              <a:t>itrns</a:t>
            </a: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CA" dirty="0" smtClean="0"/>
              <a:t>Gradient Ascent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dirty="0" err="1" smtClean="0"/>
              <a:t>CLiMF</a:t>
            </a:r>
            <a:endParaRPr lang="en-CA" dirty="0" smtClean="0"/>
          </a:p>
          <a:p>
            <a:r>
              <a:rPr lang="en-CA" dirty="0"/>
              <a:t>Step </a:t>
            </a:r>
            <a:r>
              <a:rPr lang="en-CA" dirty="0" smtClean="0"/>
              <a:t>size	= +0.0001</a:t>
            </a:r>
            <a:r>
              <a:rPr lang="en-CA" dirty="0"/>
              <a:t>;</a:t>
            </a:r>
          </a:p>
          <a:p>
            <a:r>
              <a:rPr lang="en-CA" dirty="0" err="1" smtClean="0"/>
              <a:t>LambdaU</a:t>
            </a:r>
            <a:r>
              <a:rPr lang="en-CA" dirty="0"/>
              <a:t>	</a:t>
            </a:r>
            <a:r>
              <a:rPr lang="en-CA" dirty="0" smtClean="0"/>
              <a:t>= -0.001</a:t>
            </a:r>
            <a:endParaRPr lang="en-CA" dirty="0"/>
          </a:p>
          <a:p>
            <a:r>
              <a:rPr lang="en-CA" dirty="0" err="1" smtClean="0"/>
              <a:t>LambdaV</a:t>
            </a:r>
            <a:r>
              <a:rPr lang="en-CA" dirty="0"/>
              <a:t>	</a:t>
            </a:r>
            <a:r>
              <a:rPr lang="en-CA" dirty="0" smtClean="0"/>
              <a:t>= -0.001;</a:t>
            </a:r>
          </a:p>
          <a:p>
            <a:endParaRPr lang="en-CA" dirty="0" smtClean="0"/>
          </a:p>
          <a:p>
            <a:r>
              <a:rPr lang="en-CA" dirty="0" err="1" smtClean="0"/>
              <a:t>nDims</a:t>
            </a:r>
            <a:r>
              <a:rPr lang="en-CA" dirty="0" smtClean="0"/>
              <a:t>	= 5;</a:t>
            </a:r>
            <a:endParaRPr lang="en-CA" dirty="0"/>
          </a:p>
          <a:p>
            <a:r>
              <a:rPr lang="en-CA" dirty="0" smtClean="0"/>
              <a:t>Deterministic: 500 iterations</a:t>
            </a:r>
          </a:p>
          <a:p>
            <a:r>
              <a:rPr lang="en-CA" dirty="0" smtClean="0"/>
              <a:t>Stochastic, SAG: 5000 </a:t>
            </a:r>
            <a:r>
              <a:rPr lang="en-CA" dirty="0" err="1" smtClean="0"/>
              <a:t>itrns</a:t>
            </a:r>
            <a:endParaRPr lang="en-CA" dirty="0" smtClean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454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 in Spreadsheet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CA" dirty="0" smtClean="0"/>
                  <a:t>Took subset of datasets b/c </a:t>
                </a:r>
                <a:r>
                  <a:rPr lang="en-CA" dirty="0" smtClean="0"/>
                  <a:t>doing lots iterations on </a:t>
                </a:r>
                <a:r>
                  <a:rPr lang="en-CA" dirty="0" smtClean="0"/>
                  <a:t>Full Deterministic would take too long</a:t>
                </a:r>
                <a:endParaRPr lang="en-CA" dirty="0" smtClean="0"/>
              </a:p>
              <a:p>
                <a:r>
                  <a:rPr lang="en-CA" dirty="0" smtClean="0"/>
                  <a:t>Datasets converged t &lt;&lt; N with Stochastic</a:t>
                </a:r>
              </a:p>
              <a:p>
                <a:r>
                  <a:rPr lang="en-CA" dirty="0" smtClean="0"/>
                  <a:t>To enforce re-computing in SAG-MF ahead, we do a full deterministic gradient descent/ascent at 1st iteration, and store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p>
                  </m:oMath>
                </a14:m>
                <a:endParaRPr lang="en-CA" dirty="0" smtClean="0"/>
              </a:p>
              <a:p>
                <a:r>
                  <a:rPr lang="en-CA" dirty="0" smtClean="0"/>
                  <a:t>Fix seed for random number generator</a:t>
                </a:r>
              </a:p>
              <a:p>
                <a:endParaRPr lang="en-CA" dirty="0" smtClean="0"/>
              </a:p>
              <a:p>
                <a:r>
                  <a:rPr lang="en-CA" dirty="0" smtClean="0"/>
                  <a:t>Memory: SAG (generic) vs. SAG-MF ahead</a:t>
                </a:r>
              </a:p>
              <a:p>
                <a:r>
                  <a:rPr lang="en-CA" dirty="0" smtClean="0"/>
                  <a:t># of iterations vs. time per iteration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81" t="-3504" r="-22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06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Observations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CA" smtClean="0"/>
              <a:t>Deterministic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Every </a:t>
            </a:r>
            <a:r>
              <a:rPr lang="en-CA" dirty="0" smtClean="0"/>
              <a:t>additional iteration yields </a:t>
            </a:r>
            <a:r>
              <a:rPr lang="en-CA" dirty="0"/>
              <a:t>a </a:t>
            </a:r>
            <a:r>
              <a:rPr lang="en-CA" dirty="0" smtClean="0"/>
              <a:t>better approx.</a:t>
            </a:r>
            <a:endParaRPr lang="en-CA" dirty="0"/>
          </a:p>
          <a:p>
            <a:r>
              <a:rPr lang="en-CA" dirty="0" smtClean="0"/>
              <a:t>In </a:t>
            </a:r>
            <a:r>
              <a:rPr lang="en-CA" dirty="0" err="1" smtClean="0"/>
              <a:t>avg</a:t>
            </a:r>
            <a:r>
              <a:rPr lang="en-CA" dirty="0" smtClean="0"/>
              <a:t>, takes </a:t>
            </a:r>
            <a:r>
              <a:rPr lang="en-CA" dirty="0"/>
              <a:t>&gt;100X longer to run an iteration than stochastic </a:t>
            </a:r>
            <a:r>
              <a:rPr lang="en-CA" dirty="0" smtClean="0"/>
              <a:t>or </a:t>
            </a:r>
            <a:r>
              <a:rPr lang="en-CA" dirty="0"/>
              <a:t>SAG</a:t>
            </a:r>
          </a:p>
          <a:p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CA" dirty="0" smtClean="0"/>
              <a:t>Stochastic &amp; SAG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CA" dirty="0"/>
              <a:t>Both converged at almost the same </a:t>
            </a:r>
            <a:r>
              <a:rPr lang="en-CA" dirty="0" smtClean="0"/>
              <a:t>iteration &lt; 5000</a:t>
            </a:r>
            <a:endParaRPr lang="en-CA" dirty="0"/>
          </a:p>
          <a:p>
            <a:r>
              <a:rPr lang="en-CA" dirty="0" smtClean="0"/>
              <a:t>SAG always yielded </a:t>
            </a:r>
            <a:r>
              <a:rPr lang="en-CA" dirty="0"/>
              <a:t>better approx. than </a:t>
            </a:r>
            <a:r>
              <a:rPr lang="en-CA" dirty="0" smtClean="0"/>
              <a:t>Stochastic</a:t>
            </a:r>
            <a:endParaRPr lang="en-CA" dirty="0"/>
          </a:p>
          <a:p>
            <a:r>
              <a:rPr lang="en-CA" dirty="0" smtClean="0"/>
              <a:t>SAG@5000 always better </a:t>
            </a:r>
            <a:r>
              <a:rPr lang="en-CA" dirty="0"/>
              <a:t>than Full@500</a:t>
            </a:r>
          </a:p>
          <a:p>
            <a:r>
              <a:rPr lang="en-CA" dirty="0"/>
              <a:t>Stochastic@5000 is </a:t>
            </a:r>
            <a:r>
              <a:rPr lang="en-CA" dirty="0" smtClean="0"/>
              <a:t>worse /about equal /better  </a:t>
            </a:r>
            <a:r>
              <a:rPr lang="en-CA" dirty="0"/>
              <a:t>than </a:t>
            </a:r>
            <a:r>
              <a:rPr lang="en-CA" dirty="0" smtClean="0"/>
              <a:t>Full@500, not always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645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90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3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Discussion: Memory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dirty="0" smtClean="0"/>
              <a:t>In </a:t>
            </a:r>
            <a:r>
              <a:rPr lang="en-CA" dirty="0" err="1" smtClean="0"/>
              <a:t>MatLab</a:t>
            </a:r>
            <a:r>
              <a:rPr lang="en-CA" dirty="0" smtClean="0"/>
              <a:t>, when dynamically updating</a:t>
            </a:r>
            <a:br>
              <a:rPr lang="en-CA" dirty="0" smtClean="0"/>
            </a:br>
            <a:r>
              <a:rPr lang="en-CA" dirty="0" smtClean="0"/>
              <a:t>sparse matrices</a:t>
            </a:r>
          </a:p>
          <a:p>
            <a:r>
              <a:rPr lang="en-CA" dirty="0" smtClean="0"/>
              <a:t>memory usage depends more on dimensionality of the sparse matrix</a:t>
            </a:r>
          </a:p>
          <a:p>
            <a:r>
              <a:rPr lang="en-CA" dirty="0" smtClean="0"/>
              <a:t>rather than the actual # of non-zero entries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509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Discussion: Memory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CA" dirty="0" smtClean="0"/>
              <a:t>SAG-MF ahead stores only scalars</a:t>
            </a:r>
          </a:p>
          <a:p>
            <a:r>
              <a:rPr lang="en-CA" dirty="0" smtClean="0"/>
              <a:t>Provide dimensionality reduction</a:t>
            </a:r>
          </a:p>
          <a:p>
            <a:r>
              <a:rPr lang="en-CA" dirty="0" smtClean="0"/>
              <a:t>Decouple SAG’s dependence on the actual implementation of sparse matrices in the underlying programming language or execution environment</a:t>
            </a:r>
          </a:p>
          <a:p>
            <a:r>
              <a:rPr lang="en-CA" dirty="0" smtClean="0"/>
              <a:t>Data Scientists do not need to spend time to find an efficient sparse matrix implementation and integrate it into their code just to use SAG.</a:t>
            </a:r>
          </a:p>
          <a:p>
            <a:r>
              <a:rPr lang="en-CA" dirty="0" smtClean="0"/>
              <a:t>SAG-MF ahead stores </a:t>
            </a:r>
            <a:r>
              <a:rPr lang="en-CA" i="1" dirty="0" smtClean="0"/>
              <a:t>1</a:t>
            </a:r>
            <a:r>
              <a:rPr lang="en-CA" dirty="0" smtClean="0"/>
              <a:t>*</a:t>
            </a:r>
            <a:r>
              <a:rPr lang="en-CA" i="1" dirty="0" err="1" smtClean="0"/>
              <a:t>nMems</a:t>
            </a:r>
            <a:r>
              <a:rPr lang="en-CA" dirty="0" smtClean="0"/>
              <a:t> integers, no update</a:t>
            </a:r>
          </a:p>
          <a:p>
            <a:r>
              <a:rPr lang="en-CA" dirty="0" smtClean="0"/>
              <a:t>SAG generic stores 2*</a:t>
            </a:r>
            <a:r>
              <a:rPr lang="en-CA" i="1" dirty="0" err="1" smtClean="0"/>
              <a:t>nMems</a:t>
            </a:r>
            <a:r>
              <a:rPr lang="en-CA" i="1" dirty="0" smtClean="0"/>
              <a:t>*</a:t>
            </a:r>
            <a:r>
              <a:rPr lang="en-CA" i="1" dirty="0" err="1" smtClean="0"/>
              <a:t>nDims</a:t>
            </a:r>
            <a:r>
              <a:rPr lang="en-CA" dirty="0" smtClean="0"/>
              <a:t> floating points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065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RQ#3: Objective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(implemented, not evaluated)</a:t>
            </a:r>
          </a:p>
          <a:p>
            <a:pPr marL="0" indent="0" algn="ctr">
              <a:buNone/>
            </a:pPr>
            <a:r>
              <a:rPr lang="en-US" dirty="0" smtClean="0"/>
              <a:t>Binary Data</a:t>
            </a:r>
          </a:p>
          <a:p>
            <a:r>
              <a:rPr lang="en-US" dirty="0"/>
              <a:t>WR-MF:</a:t>
            </a:r>
            <a:r>
              <a:rPr lang="en-US" sz="2000" dirty="0"/>
              <a:t> </a:t>
            </a:r>
            <a:r>
              <a:rPr lang="en-US" sz="2000" dirty="0" smtClean="0"/>
              <a:t>Weighted Regularized Matrix Factorization (Hu et al.)</a:t>
            </a:r>
            <a:endParaRPr lang="en-US" sz="2000" dirty="0"/>
          </a:p>
          <a:p>
            <a:r>
              <a:rPr lang="en-US" dirty="0" smtClean="0"/>
              <a:t>MNAR: </a:t>
            </a:r>
            <a:r>
              <a:rPr lang="en-US" sz="2000" dirty="0" smtClean="0"/>
              <a:t>Missing Not At Random</a:t>
            </a:r>
          </a:p>
          <a:p>
            <a:endParaRPr lang="en-US" sz="20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RQ#4: Datasets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(available, </a:t>
            </a:r>
            <a:r>
              <a:rPr lang="en-US" dirty="0"/>
              <a:t>not evaluated)</a:t>
            </a:r>
          </a:p>
          <a:p>
            <a:pPr marL="0" indent="0" algn="ctr">
              <a:buNone/>
            </a:pPr>
            <a:r>
              <a:rPr lang="en-US" dirty="0" smtClean="0"/>
              <a:t>Binary Data</a:t>
            </a:r>
          </a:p>
          <a:p>
            <a:r>
              <a:rPr lang="en-US" dirty="0" smtClean="0"/>
              <a:t>Datasets at full scale, also:</a:t>
            </a:r>
          </a:p>
          <a:p>
            <a:r>
              <a:rPr lang="en-US" dirty="0" smtClean="0"/>
              <a:t>Amazon-2008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sk</a:t>
            </a:r>
            <a:r>
              <a:rPr lang="en-US" dirty="0" smtClean="0"/>
              <a:t> domain crawl 2005</a:t>
            </a:r>
          </a:p>
          <a:p>
            <a:r>
              <a:rPr lang="en-US" dirty="0" smtClean="0"/>
              <a:t>Patent citations</a:t>
            </a:r>
          </a:p>
          <a:p>
            <a:r>
              <a:rPr lang="en-US" dirty="0" smtClean="0"/>
              <a:t>Paper citations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147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Ongoing Work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CA" sz="2800" dirty="0" smtClean="0"/>
                  <a:t>Parallel SAG(-SML supervised machine learning): </a:t>
                </a:r>
                <a:r>
                  <a:rPr lang="en-CA" sz="2800" dirty="0" err="1" smtClean="0"/>
                  <a:t>OpenMP</a:t>
                </a:r>
                <a:r>
                  <a:rPr lang="en-CA" sz="2800" dirty="0" smtClean="0"/>
                  <a:t>, C/C++ (CPSC 540 ML w. Scott </a:t>
                </a:r>
                <a:r>
                  <a:rPr lang="en-CA" sz="2800" dirty="0" err="1" smtClean="0"/>
                  <a:t>Sallinen</a:t>
                </a:r>
                <a:r>
                  <a:rPr lang="en-CA" sz="2800" dirty="0" smtClean="0"/>
                  <a:t>)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CA" sz="2800" dirty="0" smtClean="0"/>
                  <a:t>Better objective function vs. better convergence vs. better hyper-parameter selection: which yields higher quality recommendations?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CA" sz="2800" i="1" dirty="0" err="1" smtClean="0"/>
                  <a:t>mixNmatchMF</a:t>
                </a:r>
                <a:r>
                  <a:rPr lang="en-CA" sz="2800" dirty="0" smtClean="0"/>
                  <a:t>: allow data-scientists to quickly mix and match MF algorithms for quick agile sprints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CA" sz="2800" dirty="0" smtClean="0"/>
                  <a:t>SAG-MF knows the indices ahead, can we store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  <m:sup>
                        <m:r>
                          <a:rPr lang="en-CA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CA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en-CA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CA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  </m:t>
                    </m:r>
                    <m:sSup>
                      <m:sSup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CA" sz="28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CA" sz="2800" dirty="0" smtClean="0"/>
                  <a:t> intelligently to min. page faults?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CA" sz="2800" dirty="0"/>
                  <a:t>SAG-MF+: use even less space for running MF on GPUs, what if Full gradient is prohibitive</a:t>
                </a:r>
                <a:r>
                  <a:rPr lang="en-CA" sz="2800" dirty="0" smtClean="0"/>
                  <a:t>?</a:t>
                </a:r>
                <a:endParaRPr lang="en-CA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33" t="-2291" r="-44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97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Work: Numerical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RQ#3: Objective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Numerical Data</a:t>
            </a:r>
          </a:p>
          <a:p>
            <a:pPr marL="0" indent="0" algn="ctr">
              <a:buNone/>
            </a:pPr>
            <a:r>
              <a:rPr lang="en-US" dirty="0"/>
              <a:t>(coming soon)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err="1" smtClean="0"/>
              <a:t>GAPfm</a:t>
            </a:r>
            <a:r>
              <a:rPr lang="en-US" dirty="0" smtClean="0"/>
              <a:t>: </a:t>
            </a:r>
            <a:r>
              <a:rPr lang="en-US" sz="2000" dirty="0" smtClean="0"/>
              <a:t>Graded </a:t>
            </a:r>
            <a:r>
              <a:rPr lang="en-US" sz="2000" dirty="0" err="1" smtClean="0"/>
              <a:t>Avg</a:t>
            </a:r>
            <a:r>
              <a:rPr lang="en-US" sz="2000" dirty="0" smtClean="0"/>
              <a:t> Precision</a:t>
            </a:r>
          </a:p>
          <a:p>
            <a:r>
              <a:rPr lang="en-US" dirty="0" err="1"/>
              <a:t>CofiRank</a:t>
            </a:r>
            <a:r>
              <a:rPr lang="en-US" dirty="0"/>
              <a:t>:</a:t>
            </a:r>
            <a:r>
              <a:rPr lang="en-US" sz="2000" dirty="0"/>
              <a:t> SVM-like loss</a:t>
            </a:r>
            <a:br>
              <a:rPr lang="en-US" sz="2000" dirty="0"/>
            </a:br>
            <a:r>
              <a:rPr lang="en-US" sz="2000" dirty="0"/>
              <a:t>aka Max Margin MF</a:t>
            </a:r>
          </a:p>
          <a:p>
            <a:endParaRPr lang="en-US" sz="20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RQ#4: Datasets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Numerical Data</a:t>
            </a:r>
          </a:p>
          <a:p>
            <a:pPr marL="0" indent="0" algn="ctr">
              <a:buNone/>
            </a:pPr>
            <a:r>
              <a:rPr lang="en-US" dirty="0"/>
              <a:t>(coming soon)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err="1" smtClean="0"/>
              <a:t>MovieLens</a:t>
            </a:r>
            <a:endParaRPr lang="en-US" dirty="0" smtClean="0"/>
          </a:p>
          <a:p>
            <a:r>
              <a:rPr lang="en-US" dirty="0" err="1" smtClean="0"/>
              <a:t>NetFlix</a:t>
            </a:r>
            <a:r>
              <a:rPr lang="en-US" dirty="0" smtClean="0"/>
              <a:t> (still have yet to parse it from .txt files)</a:t>
            </a:r>
          </a:p>
        </p:txBody>
      </p:sp>
    </p:spTree>
    <p:extLst>
      <p:ext uri="{BB962C8B-B14F-4D97-AF65-F5344CB8AC3E}">
        <p14:creationId xmlns:p14="http://schemas.microsoft.com/office/powerpoint/2010/main" val="45645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Work: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Other approaches to reduce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far we’ve focused on using only algorithmic approaches to address the challenge with space complexity</a:t>
            </a:r>
          </a:p>
          <a:p>
            <a:r>
              <a:rPr lang="en-US" dirty="0" smtClean="0"/>
              <a:t>Could there be other approaches?</a:t>
            </a:r>
          </a:p>
          <a:p>
            <a:pPr lvl="1"/>
            <a:r>
              <a:rPr lang="en-US" dirty="0" smtClean="0"/>
              <a:t>Scientific computing: numerical optimization for sparse matrices e.g. CSPARSE API?</a:t>
            </a:r>
          </a:p>
          <a:p>
            <a:pPr lvl="1"/>
            <a:r>
              <a:rPr lang="en-US" dirty="0" smtClean="0"/>
              <a:t>Systems: if we know ahead of time the indices of random samples, can be minimize page faults?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65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512" y="-5704"/>
            <a:ext cx="9180512" cy="686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05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Related 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Parallel </a:t>
            </a:r>
            <a:r>
              <a:rPr lang="en-US" sz="2800" dirty="0"/>
              <a:t>SAG for Supervised ML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https://github.com/ScottSallinen/Gradient-Descent-Comparison</a:t>
            </a:r>
            <a:endParaRPr lang="en-US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SAG-MF: format of project is similar to </a:t>
            </a:r>
            <a:r>
              <a:rPr lang="en-US" dirty="0" smtClean="0"/>
              <a:t>SKIM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Parallel </a:t>
            </a:r>
            <a:r>
              <a:rPr lang="en-US" dirty="0"/>
              <a:t>SAG: format is comparison &amp;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Bootstrapping, Alternating </a:t>
            </a:r>
            <a:r>
              <a:rPr lang="en-US" sz="2800" dirty="0"/>
              <a:t>Least </a:t>
            </a:r>
            <a:r>
              <a:rPr lang="en-US" sz="2800" dirty="0" smtClean="0"/>
              <a:t>Squares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Orthogonal </a:t>
            </a:r>
            <a:r>
              <a:rPr lang="en-US" dirty="0"/>
              <a:t>to gradient descent or ascent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01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/>
              <a:t>Distributed or Parallel </a:t>
            </a:r>
            <a:r>
              <a:rPr lang="en-US" sz="2800" dirty="0" smtClean="0"/>
              <a:t>papers in MF </a:t>
            </a:r>
            <a:endParaRPr lang="en-US" sz="2800" dirty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Don’t deal with SAG and memory (no need)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We implemented code in a way to enable parallel for-loops in </a:t>
            </a:r>
            <a:r>
              <a:rPr lang="en-US" dirty="0" err="1" smtClean="0"/>
              <a:t>Matlab</a:t>
            </a:r>
            <a:endParaRPr lang="en-US" dirty="0" smtClean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Large Scale Matrix Factorization with Distributed Stochastic Gradient Descent</a:t>
            </a:r>
            <a:br>
              <a:rPr lang="en-US" dirty="0" smtClean="0"/>
            </a:br>
            <a:r>
              <a:rPr lang="en-US" sz="1800" dirty="0" smtClean="0">
                <a:hlinkClick r:id="rId3"/>
              </a:rPr>
              <a:t>http://www.almaden.ibm.com/cs/people/peterh/dsgdTechRep.pdf</a:t>
            </a:r>
            <a:r>
              <a:rPr lang="en-US" sz="1800" dirty="0" smtClean="0"/>
              <a:t> 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Parallel Coordinate Descent</a:t>
            </a:r>
            <a:br>
              <a:rPr lang="en-US" dirty="0" smtClean="0"/>
            </a:br>
            <a:r>
              <a:rPr lang="en-US" dirty="0" smtClean="0"/>
              <a:t>Scalable Coordinate Descent Approaches to Parallel Matrix Factorization for Recommender Systems </a:t>
            </a:r>
            <a:r>
              <a:rPr lang="en-US" sz="1800" dirty="0" smtClean="0">
                <a:hlinkClick r:id="rId4"/>
              </a:rPr>
              <a:t>http://www.cs.utexas.edu/~cjhsieh/icdm-pmf.pdf</a:t>
            </a:r>
            <a:r>
              <a:rPr lang="en-US" sz="1800" dirty="0" smtClean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9695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Contributions</a:t>
            </a:r>
            <a:br>
              <a:rPr lang="en-US" dirty="0" smtClean="0"/>
            </a:br>
            <a:r>
              <a:rPr lang="en-US" sz="2900" dirty="0" smtClean="0"/>
              <a:t>To the best of our knowledge, we are the first to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800" dirty="0" smtClean="0"/>
              <a:t>Adapt the Stochastic Average Gradient (SAG) method from Supervised ML into MF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800" dirty="0" smtClean="0"/>
              <a:t>Extend and specialize SAG into SAG-MF for MF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800" dirty="0" smtClean="0"/>
              <a:t>Extensively evaluated and compared SAG-MF across multiple objective functions and datasets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800" dirty="0" smtClean="0"/>
              <a:t>Demonstrated that SAG-MF can yield faster / better convergence… while memory usage is similar to Deterministic and Stochastic gradient descent.</a:t>
            </a:r>
          </a:p>
        </p:txBody>
      </p:sp>
    </p:spTree>
    <p:extLst>
      <p:ext uri="{BB962C8B-B14F-4D97-AF65-F5344CB8AC3E}">
        <p14:creationId xmlns:p14="http://schemas.microsoft.com/office/powerpoint/2010/main" val="410668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Does faster/better convergence give better recommendations?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So far we focused only on getting faster &amp; better convergence thru SAG-MF</a:t>
            </a:r>
          </a:p>
          <a:p>
            <a:r>
              <a:rPr lang="en-CA" dirty="0" smtClean="0"/>
              <a:t>Intuition makes sense that faster/better convergence leads to better recommendations.</a:t>
            </a:r>
          </a:p>
          <a:p>
            <a:r>
              <a:rPr lang="en-CA" dirty="0" smtClean="0"/>
              <a:t>But… to what extend does faster or better convergence correlated with </a:t>
            </a:r>
          </a:p>
          <a:p>
            <a:pPr lvl="1"/>
            <a:r>
              <a:rPr lang="en-CA" dirty="0" smtClean="0"/>
              <a:t>higher </a:t>
            </a:r>
            <a:r>
              <a:rPr lang="en-CA" dirty="0"/>
              <a:t>productivity </a:t>
            </a:r>
            <a:r>
              <a:rPr lang="en-CA" dirty="0" smtClean="0"/>
              <a:t>of data scientists, or</a:t>
            </a:r>
          </a:p>
          <a:p>
            <a:pPr lvl="1"/>
            <a:r>
              <a:rPr lang="en-CA" dirty="0" smtClean="0"/>
              <a:t>better recommendations? </a:t>
            </a:r>
          </a:p>
          <a:p>
            <a:r>
              <a:rPr lang="en-CA" dirty="0" smtClean="0"/>
              <a:t>Is there a sufficient, or “good-enough” bound</a:t>
            </a:r>
          </a:p>
          <a:p>
            <a:r>
              <a:rPr lang="en-CA" dirty="0" smtClean="0"/>
              <a:t>Approach: plug converged approx. into metrics, and compare: MRR, P@5, 1-call@5, etc.</a:t>
            </a:r>
          </a:p>
        </p:txBody>
      </p:sp>
    </p:spTree>
    <p:extLst>
      <p:ext uri="{BB962C8B-B14F-4D97-AF65-F5344CB8AC3E}">
        <p14:creationId xmlns:p14="http://schemas.microsoft.com/office/powerpoint/2010/main" val="292423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SAG-MF+</a:t>
            </a:r>
            <a:br>
              <a:rPr lang="en-CA" dirty="0" smtClean="0"/>
            </a:br>
            <a:r>
              <a:rPr lang="en-CA" dirty="0" smtClean="0"/>
              <a:t>What if N is big ~ </a:t>
            </a:r>
            <a:r>
              <a:rPr lang="en-CA" dirty="0" err="1" smtClean="0"/>
              <a:t>nRows</a:t>
            </a:r>
            <a:r>
              <a:rPr lang="en-CA" dirty="0" smtClean="0"/>
              <a:t>*</a:t>
            </a:r>
            <a:r>
              <a:rPr lang="en-CA" dirty="0" err="1" smtClean="0"/>
              <a:t>nCols</a:t>
            </a:r>
            <a:r>
              <a:rPr lang="en-CA" dirty="0" smtClean="0"/>
              <a:t>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175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Thank you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7005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Good Convergence in MF?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Optimization is </a:t>
            </a:r>
            <a:r>
              <a:rPr lang="en-US" i="1" dirty="0" smtClean="0"/>
              <a:t>min</a:t>
            </a:r>
            <a:r>
              <a:rPr lang="en-US" dirty="0" smtClean="0"/>
              <a:t> or </a:t>
            </a:r>
            <a:r>
              <a:rPr lang="en-US" i="1" dirty="0" smtClean="0"/>
              <a:t>max</a:t>
            </a:r>
            <a:r>
              <a:rPr lang="en-US" dirty="0" smtClean="0"/>
              <a:t> </a:t>
            </a:r>
            <a:r>
              <a:rPr lang="en-US" dirty="0"/>
              <a:t>objective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Better convergence: e.g. lower </a:t>
            </a:r>
            <a:r>
              <a:rPr lang="en-US" i="1" dirty="0" err="1" smtClean="0"/>
              <a:t>arg</a:t>
            </a:r>
            <a:r>
              <a:rPr lang="en-US" i="1" dirty="0" smtClean="0"/>
              <a:t> min</a:t>
            </a:r>
          </a:p>
          <a:p>
            <a:r>
              <a:rPr lang="en-US" dirty="0" smtClean="0"/>
              <a:t>Better convergence can bring*</a:t>
            </a:r>
            <a:br>
              <a:rPr lang="en-US" dirty="0" smtClean="0"/>
            </a:br>
            <a:r>
              <a:rPr lang="en-US" dirty="0" smtClean="0">
                <a:sym typeface="Wingdings" panose="05000000000000000000" pitchFamily="2" charset="2"/>
              </a:rPr>
              <a:t> higher chance of higher accuracy 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 rec-sys: higher click-thru rate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 higher profits $$$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*Assumption made by all rec-sys papers that utilize iterative 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4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Fast Convergence in MF?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Don’t rec-sys run offline? </a:t>
            </a:r>
          </a:p>
          <a:p>
            <a:pPr marL="0" indent="0" algn="ctr">
              <a:buNone/>
            </a:pPr>
            <a:r>
              <a:rPr lang="en-US" dirty="0" smtClean="0"/>
              <a:t>Yes, But… </a:t>
            </a:r>
            <a:r>
              <a:rPr lang="en-US" i="1" dirty="0" smtClean="0"/>
              <a:t>“</a:t>
            </a:r>
            <a:r>
              <a:rPr lang="en-US" i="1" u="sng" dirty="0" smtClean="0"/>
              <a:t>Speed</a:t>
            </a:r>
            <a:r>
              <a:rPr lang="en-US" i="1" dirty="0" smtClean="0"/>
              <a:t> is everything”</a:t>
            </a:r>
            <a:r>
              <a:rPr lang="en-US" dirty="0"/>
              <a:t> </a:t>
            </a:r>
            <a:r>
              <a:rPr lang="en-US" dirty="0" smtClean="0"/>
              <a:t>Larry </a:t>
            </a:r>
            <a:r>
              <a:rPr lang="en-US" dirty="0"/>
              <a:t>Page</a:t>
            </a:r>
          </a:p>
          <a:p>
            <a:pPr marL="0" indent="0" algn="ctr">
              <a:buNone/>
            </a:pPr>
            <a:r>
              <a:rPr lang="en-US" dirty="0" smtClean="0"/>
              <a:t>As a data scientist,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Getting the right formula may not be trivial.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May require multiple trials of experimentation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Formula: objective function e.g. </a:t>
            </a:r>
            <a:r>
              <a:rPr lang="en-US" sz="2600" dirty="0" err="1" smtClean="0"/>
              <a:t>CLiMF</a:t>
            </a:r>
            <a:r>
              <a:rPr lang="en-US" sz="2600" dirty="0" smtClean="0"/>
              <a:t>, MNAR, etc.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Fine-tuning parameters: step size, regularization… etc.</a:t>
            </a:r>
          </a:p>
        </p:txBody>
      </p:sp>
    </p:spTree>
    <p:extLst>
      <p:ext uri="{BB962C8B-B14F-4D97-AF65-F5344CB8AC3E}">
        <p14:creationId xmlns:p14="http://schemas.microsoft.com/office/powerpoint/2010/main" val="257341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Fast </a:t>
            </a:r>
            <a:r>
              <a:rPr lang="en-US" dirty="0"/>
              <a:t>Convergence in MF?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Don’t rec-sys run offline? </a:t>
            </a:r>
          </a:p>
          <a:p>
            <a:pPr marL="0" indent="0" algn="ctr">
              <a:buNone/>
            </a:pPr>
            <a:r>
              <a:rPr lang="en-US" dirty="0" smtClean="0"/>
              <a:t>Yes, But… </a:t>
            </a:r>
            <a:r>
              <a:rPr lang="en-US" i="1" dirty="0" smtClean="0"/>
              <a:t>“</a:t>
            </a:r>
            <a:r>
              <a:rPr lang="en-US" i="1" u="sng" dirty="0" smtClean="0"/>
              <a:t>Speed</a:t>
            </a:r>
            <a:r>
              <a:rPr lang="en-US" i="1" dirty="0" smtClean="0"/>
              <a:t> is everything”</a:t>
            </a:r>
            <a:r>
              <a:rPr lang="en-US" dirty="0"/>
              <a:t> Larry Page</a:t>
            </a:r>
          </a:p>
          <a:p>
            <a:pPr marL="0" indent="0" algn="ctr">
              <a:buNone/>
            </a:pPr>
            <a:r>
              <a:rPr lang="en-US" dirty="0" smtClean="0"/>
              <a:t>As a data scientist, 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Product life-cycles are shortening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Past: multi-month phases (e.g. Waterfall)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Now: 2 week sprints (e.g. Agile)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i="1" dirty="0" smtClean="0"/>
              <a:t>“Move </a:t>
            </a:r>
            <a:r>
              <a:rPr lang="en-US" sz="2600" i="1" u="sng" dirty="0" smtClean="0"/>
              <a:t>Fast</a:t>
            </a:r>
            <a:r>
              <a:rPr lang="en-US" sz="2600" i="1" dirty="0" smtClean="0"/>
              <a:t> &amp; break things”</a:t>
            </a:r>
            <a:r>
              <a:rPr lang="en-US" sz="2600" dirty="0" smtClean="0"/>
              <a:t> Mark Zuckerberg</a:t>
            </a:r>
          </a:p>
        </p:txBody>
      </p:sp>
    </p:spTree>
    <p:extLst>
      <p:ext uri="{BB962C8B-B14F-4D97-AF65-F5344CB8AC3E}">
        <p14:creationId xmlns:p14="http://schemas.microsoft.com/office/powerpoint/2010/main" val="20539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Fast </a:t>
            </a:r>
            <a:r>
              <a:rPr lang="en-US" dirty="0"/>
              <a:t>Convergence in MF?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Don’t rec-sys run offline? </a:t>
            </a:r>
          </a:p>
          <a:p>
            <a:pPr marL="0" indent="0" algn="ctr">
              <a:buNone/>
            </a:pPr>
            <a:r>
              <a:rPr lang="en-US" dirty="0" smtClean="0"/>
              <a:t>Yes, But… </a:t>
            </a:r>
            <a:r>
              <a:rPr lang="en-US" i="1" dirty="0" smtClean="0"/>
              <a:t>“</a:t>
            </a:r>
            <a:r>
              <a:rPr lang="en-US" i="1" u="sng" dirty="0" smtClean="0"/>
              <a:t>Speed</a:t>
            </a:r>
            <a:r>
              <a:rPr lang="en-US" i="1" dirty="0" smtClean="0"/>
              <a:t> is everything” </a:t>
            </a:r>
            <a:r>
              <a:rPr lang="en-US" dirty="0" smtClean="0"/>
              <a:t>Larry Page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As a data scientist, 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Datasets are getting larger, more diverse</a:t>
            </a:r>
            <a:endParaRPr lang="en-US" dirty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sz="2400" dirty="0" smtClean="0"/>
              <a:t>Growth of data outpaces increase of processor speed.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sz="2400" dirty="0" smtClean="0"/>
              <a:t>Larger datasets take longer to run, even for linear algorithm</a:t>
            </a:r>
          </a:p>
        </p:txBody>
      </p:sp>
    </p:spTree>
    <p:extLst>
      <p:ext uri="{BB962C8B-B14F-4D97-AF65-F5344CB8AC3E}">
        <p14:creationId xmlns:p14="http://schemas.microsoft.com/office/powerpoint/2010/main" val="141128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3731</TotalTime>
  <Words>2191</Words>
  <Application>Microsoft Office PowerPoint</Application>
  <PresentationFormat>On-screen Show (4:3)</PresentationFormat>
  <Paragraphs>532</Paragraphs>
  <Slides>55</Slides>
  <Notes>19</Notes>
  <HiddenSlides>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Cambria Math</vt:lpstr>
      <vt:lpstr>Wingdings</vt:lpstr>
      <vt:lpstr>Office Theme</vt:lpstr>
      <vt:lpstr>Faster, Better Matrix Factorization  using SAG-MF</vt:lpstr>
      <vt:lpstr>Why Matrix Factorization?</vt:lpstr>
      <vt:lpstr>State of the Art in MF 2 main types of gradient Descent/Ascent</vt:lpstr>
      <vt:lpstr>PowerPoint Presentation</vt:lpstr>
      <vt:lpstr>PowerPoint Presentation</vt:lpstr>
      <vt:lpstr>Why Good Convergence in MF?</vt:lpstr>
      <vt:lpstr>Why Fast Convergence in MF?</vt:lpstr>
      <vt:lpstr>Why Fast Convergence in MF?</vt:lpstr>
      <vt:lpstr>Why Fast Convergence in MF?</vt:lpstr>
      <vt:lpstr>Fast &amp; Good: Stochastic Average Gradient</vt:lpstr>
      <vt:lpstr>Background &amp; Terminology A ̂ = U_(nRows x nDims) * V_(nDims x nCols)</vt:lpstr>
      <vt:lpstr>A_(nRows=4 x nCols=9)  a point is a (i-th row, j-th column) pair</vt:lpstr>
      <vt:lpstr>A_(nRows=4 x nCols=9)  a point is a (i-th row, j-th column) pair</vt:lpstr>
      <vt:lpstr>Gradient Descent/Ascent in MF</vt:lpstr>
      <vt:lpstr>Gradient Descent/Ascent in MF</vt:lpstr>
      <vt:lpstr>Types of Gradient Descent in MF</vt:lpstr>
      <vt:lpstr>Background: SAG in MF Take away the old, put in the new gradient</vt:lpstr>
      <vt:lpstr>Challenge: storing m ̅_(pt(b).i)^t m ̅_(pt(b).j)^t </vt:lpstr>
      <vt:lpstr>Why Space Complexity matters?</vt:lpstr>
      <vt:lpstr>Why Space Complexity matters?</vt:lpstr>
      <vt:lpstr>Space Complexity of SAG-MF Attempt #1</vt:lpstr>
      <vt:lpstr>Space Complexity of SAG-MF θ(nMems + (nRows+nCols)*nDims)?</vt:lpstr>
      <vt:lpstr>Space Complexity of SAG-MF θ(nMems + (nRows+nCols)*nDims)?</vt:lpstr>
      <vt:lpstr>Wait a minute … is that it?</vt:lpstr>
      <vt:lpstr>Attempt #2: nMems = min{M=B*t, N} Can we say nMems is much less than N?</vt:lpstr>
      <vt:lpstr>Lower bound: nMems = min{B*t, N} Let epsilon ε be the tolerance of error </vt:lpstr>
      <vt:lpstr>nMems = min{B*t, N}</vt:lpstr>
      <vt:lpstr>Attempt #3: Alternating SAG</vt:lpstr>
      <vt:lpstr>Approach: SAG-MF ahead θ(nMems + (nRows +nCols)*nDims)</vt:lpstr>
      <vt:lpstr>SAG-MF ahead: example</vt:lpstr>
      <vt:lpstr>SAG generic vs. SAG-MF ahead</vt:lpstr>
      <vt:lpstr>Heuristic #1: to not store θ(nMems) indices, θ( (nRows + nCols)*nDims )</vt:lpstr>
      <vt:lpstr>To enable Fine-Tuning: SAG-MF buffered What if we don’t want to re-compute everything?</vt:lpstr>
      <vt:lpstr>Heuristic #2: SAG-MF lazy if Expected[t] &lt;&lt; N</vt:lpstr>
      <vt:lpstr>Summary: Total Space Complexity</vt:lpstr>
      <vt:lpstr>Summary: Total Space Complexity</vt:lpstr>
      <vt:lpstr>Implementation: Why MatLab?</vt:lpstr>
      <vt:lpstr>Evaluation: Research Questions</vt:lpstr>
      <vt:lpstr>Evaluation</vt:lpstr>
      <vt:lpstr>M ̂=U_(nRows x nDims)∗V_(nDims x nCols)</vt:lpstr>
      <vt:lpstr>Results in Spreadsheet</vt:lpstr>
      <vt:lpstr>Observations</vt:lpstr>
      <vt:lpstr>PowerPoint Presentation</vt:lpstr>
      <vt:lpstr>Discussion: Memory</vt:lpstr>
      <vt:lpstr>Discussion: Memory</vt:lpstr>
      <vt:lpstr>Ongoing Work</vt:lpstr>
      <vt:lpstr>Ongoing Work</vt:lpstr>
      <vt:lpstr>Future Work: Numerical Data</vt:lpstr>
      <vt:lpstr>Future Work:  Other approaches to reduce memory</vt:lpstr>
      <vt:lpstr>Related Work</vt:lpstr>
      <vt:lpstr>Related Work</vt:lpstr>
      <vt:lpstr>Contributions To the best of our knowledge, we are the first to</vt:lpstr>
      <vt:lpstr>Does faster/better convergence give better recommendations?</vt:lpstr>
      <vt:lpstr>SAG-MF+ What if N is big ~ nRows*nCols?</vt:lpstr>
      <vt:lpstr>Thank you</vt:lpstr>
    </vt:vector>
  </TitlesOfParts>
  <Company>UBC Computer Science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root</dc:creator>
  <cp:lastModifiedBy>James Lo</cp:lastModifiedBy>
  <cp:revision>1785</cp:revision>
  <dcterms:created xsi:type="dcterms:W3CDTF">2014-11-28T20:07:33Z</dcterms:created>
  <dcterms:modified xsi:type="dcterms:W3CDTF">2014-12-12T18:14:47Z</dcterms:modified>
</cp:coreProperties>
</file>