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57" r:id="rId4"/>
    <p:sldId id="259" r:id="rId5"/>
    <p:sldId id="258" r:id="rId6"/>
    <p:sldId id="290" r:id="rId7"/>
    <p:sldId id="291" r:id="rId8"/>
    <p:sldId id="294" r:id="rId9"/>
    <p:sldId id="293" r:id="rId10"/>
    <p:sldId id="295" r:id="rId11"/>
    <p:sldId id="261" r:id="rId12"/>
    <p:sldId id="268" r:id="rId13"/>
    <p:sldId id="273" r:id="rId14"/>
    <p:sldId id="269" r:id="rId15"/>
    <p:sldId id="271" r:id="rId16"/>
    <p:sldId id="274" r:id="rId17"/>
    <p:sldId id="275" r:id="rId18"/>
    <p:sldId id="276" r:id="rId19"/>
    <p:sldId id="277" r:id="rId20"/>
    <p:sldId id="270" r:id="rId21"/>
    <p:sldId id="281" r:id="rId22"/>
    <p:sldId id="282" r:id="rId23"/>
    <p:sldId id="279" r:id="rId24"/>
    <p:sldId id="262" r:id="rId25"/>
    <p:sldId id="260" r:id="rId26"/>
    <p:sldId id="264" r:id="rId27"/>
    <p:sldId id="289" r:id="rId28"/>
    <p:sldId id="296" r:id="rId29"/>
    <p:sldId id="287" r:id="rId30"/>
    <p:sldId id="267" r:id="rId31"/>
    <p:sldId id="283" r:id="rId32"/>
    <p:sldId id="284" r:id="rId33"/>
    <p:sldId id="285" r:id="rId34"/>
    <p:sldId id="286" r:id="rId35"/>
    <p:sldId id="266" r:id="rId36"/>
    <p:sldId id="27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1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Convergence in Matrix Factorization 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Background: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CA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CA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CA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𝑝𝑜𝑖𝑛𝑡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Stochastic Average Gradient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Start: Full gradient (all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data points) at </a:t>
                </a:r>
                <a:r>
                  <a:rPr lang="en-CA" dirty="0"/>
                  <a:t>1st </a:t>
                </a:r>
                <a:r>
                  <a:rPr lang="en-CA" dirty="0" smtClean="0"/>
                  <a:t>iteration, remember full gradient: d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Afterwards: Stochastic (1 or few data points), renew gradient one point at a time.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Complexity of </a:t>
            </a:r>
            <a:r>
              <a:rPr lang="en-US" smtClean="0"/>
              <a:t>SAG: θ(</a:t>
            </a:r>
            <a:r>
              <a:rPr lang="en-US" i="1" smtClean="0"/>
              <a:t>N</a:t>
            </a:r>
            <a:r>
              <a:rPr lang="en-US" smtClean="0"/>
              <a:t>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dirty="0" smtClean="0"/>
                  <a:t>SAG: store gradient of 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 data points in memory</a:t>
                </a:r>
              </a:p>
              <a:p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number of non-zero entries 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optimization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𝑛𝑅𝑜𝑤𝑠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𝑛𝐶𝑜𝑙𝑠</m:t>
                                </m:r>
                              </m:sup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1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 Complexity of SAG-MF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Chain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only 3 </a:t>
                </a:r>
                <a:r>
                  <a:rPr lang="en-CA" dirty="0" smtClean="0"/>
                  <a:t>matrixes: runtime doesn’t change!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Problem: </a:t>
            </a:r>
            <a:r>
              <a:rPr lang="en-CA" i="1" dirty="0" smtClean="0"/>
              <a:t>U</a:t>
            </a:r>
            <a:r>
              <a:rPr lang="en-CA" dirty="0" smtClean="0"/>
              <a:t> &amp; </a:t>
            </a:r>
            <a:r>
              <a:rPr lang="en-CA" i="1" dirty="0" smtClean="0"/>
              <a:t>V</a:t>
            </a:r>
            <a:r>
              <a:rPr lang="en-CA" dirty="0" smtClean="0"/>
              <a:t> are different at each iteration</a:t>
            </a:r>
          </a:p>
          <a:p>
            <a:pPr lvl="1"/>
            <a:r>
              <a:rPr lang="en-CA" dirty="0" smtClean="0"/>
              <a:t>Optimization is to get the best possible </a:t>
            </a:r>
            <a:r>
              <a:rPr lang="en-CA" i="1" dirty="0" smtClean="0"/>
              <a:t>U</a:t>
            </a:r>
            <a:r>
              <a:rPr lang="en-CA" dirty="0" smtClean="0"/>
              <a:t>, </a:t>
            </a:r>
            <a:r>
              <a:rPr lang="en-CA" i="1" dirty="0" smtClean="0"/>
              <a:t>V</a:t>
            </a:r>
          </a:p>
          <a:p>
            <a:r>
              <a:rPr lang="en-CA" dirty="0" smtClean="0"/>
              <a:t>Solution: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data point, store the most recent iteration </a:t>
            </a:r>
            <a:r>
              <a:rPr lang="en-CA" i="1" dirty="0" smtClean="0"/>
              <a:t>t</a:t>
            </a:r>
            <a:r>
              <a:rPr lang="en-CA" dirty="0" smtClean="0"/>
              <a:t> that the data point was sampled: </a:t>
            </a: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) space</a:t>
            </a:r>
          </a:p>
          <a:p>
            <a:pPr marL="914400" lvl="1" indent="-514350"/>
            <a:r>
              <a:rPr lang="en-US" dirty="0" smtClean="0"/>
              <a:t>Sample with replacement </a:t>
            </a:r>
          </a:p>
          <a:p>
            <a:pPr marL="914400" lvl="1" indent="-514350"/>
            <a:r>
              <a:rPr lang="en-US" dirty="0" smtClean="0"/>
              <a:t>We need only the most recent sampled </a:t>
            </a:r>
            <a:r>
              <a:rPr lang="en-US" i="1" dirty="0" err="1" smtClean="0"/>
              <a:t>Ui</a:t>
            </a:r>
            <a:r>
              <a:rPr lang="en-US" dirty="0" smtClean="0"/>
              <a:t>, </a:t>
            </a:r>
            <a:r>
              <a:rPr lang="en-US" i="1" dirty="0" err="1" smtClean="0"/>
              <a:t>Vj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iteration </a:t>
            </a:r>
            <a:r>
              <a:rPr lang="en-CA" i="1" dirty="0" smtClean="0"/>
              <a:t>t</a:t>
            </a:r>
            <a:r>
              <a:rPr lang="en-CA" dirty="0" smtClean="0"/>
              <a:t>, store the </a:t>
            </a:r>
            <a:r>
              <a:rPr lang="en-CA" i="1" dirty="0" err="1" smtClean="0"/>
              <a:t>Ui</a:t>
            </a:r>
            <a:r>
              <a:rPr lang="en-CA" dirty="0" smtClean="0"/>
              <a:t>, </a:t>
            </a:r>
            <a:r>
              <a:rPr lang="en-CA" i="1" dirty="0" err="1" smtClean="0"/>
              <a:t>Vj</a:t>
            </a:r>
            <a:r>
              <a:rPr lang="en-CA" dirty="0" smtClean="0"/>
              <a:t> sampled at iteration </a:t>
            </a:r>
            <a:r>
              <a:rPr lang="en-CA" i="1" dirty="0" smtClean="0"/>
              <a:t>t</a:t>
            </a:r>
            <a:r>
              <a:rPr lang="en-CA" dirty="0" smtClean="0"/>
              <a:t>: </a:t>
            </a: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* </a:t>
            </a:r>
            <a:r>
              <a:rPr lang="en-US" i="1" dirty="0" err="1" smtClean="0"/>
              <a:t>nDims</a:t>
            </a:r>
            <a:r>
              <a:rPr lang="en-US" dirty="0" smtClean="0"/>
              <a:t>) space</a:t>
            </a:r>
          </a:p>
          <a:p>
            <a:r>
              <a:rPr lang="en-US" dirty="0" smtClean="0"/>
              <a:t>Total: θ(</a:t>
            </a:r>
            <a:r>
              <a:rPr lang="en-US" i="1" dirty="0" smtClean="0"/>
              <a:t>N</a:t>
            </a:r>
            <a:r>
              <a:rPr lang="en-US" dirty="0" smtClean="0"/>
              <a:t>+(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err="1" smtClean="0">
                <a:solidFill>
                  <a:srgbClr val="00B050"/>
                </a:solidFill>
              </a:rPr>
              <a:t>+</a:t>
            </a:r>
            <a:r>
              <a:rPr lang="en-US" i="1" dirty="0" err="1" smtClean="0">
                <a:solidFill>
                  <a:srgbClr val="00B050"/>
                </a:solidFill>
              </a:rPr>
              <a:t>nMems</a:t>
            </a:r>
            <a:r>
              <a:rPr lang="en-US" dirty="0" smtClean="0"/>
              <a:t>)*</a:t>
            </a:r>
            <a:r>
              <a:rPr lang="en-US" dirty="0" err="1" smtClean="0"/>
              <a:t>nDims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i="1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54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 smtClean="0"/>
              <a:t>nMems</a:t>
            </a:r>
            <a:r>
              <a:rPr lang="en-CA" dirty="0" smtClean="0"/>
              <a:t> = </a:t>
            </a:r>
            <a:r>
              <a:rPr lang="en-CA" i="1" dirty="0" smtClean="0"/>
              <a:t>min</a:t>
            </a:r>
            <a:r>
              <a:rPr lang="en-CA" dirty="0" smtClean="0"/>
              <a:t>{</a:t>
            </a:r>
            <a:r>
              <a:rPr lang="en-CA" i="1" dirty="0" smtClean="0"/>
              <a:t>t</a:t>
            </a:r>
            <a:r>
              <a:rPr lang="en-CA" dirty="0" smtClean="0"/>
              <a:t>, </a:t>
            </a:r>
            <a:r>
              <a:rPr lang="en-CA" i="1" dirty="0" smtClean="0"/>
              <a:t>N</a:t>
            </a:r>
            <a:r>
              <a:rPr lang="en-CA" dirty="0" smtClean="0"/>
              <a:t>}</a:t>
            </a:r>
            <a:br>
              <a:rPr lang="en-CA" dirty="0" smtClean="0"/>
            </a:br>
            <a:r>
              <a:rPr lang="en-CA" sz="3100" dirty="0"/>
              <a:t>C</a:t>
            </a:r>
            <a:r>
              <a:rPr lang="en-CA" sz="3100" dirty="0" smtClean="0"/>
              <a:t>an we assume </a:t>
            </a:r>
            <a:r>
              <a:rPr lang="en-CA" sz="3100" i="1" dirty="0" err="1" smtClean="0"/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Upper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: </a:t>
                </a:r>
                <a:r>
                  <a:rPr lang="en-CA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dirty="0" smtClean="0"/>
                  <a:t>If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 is close to N, use general SAG</a:t>
                </a:r>
              </a:p>
              <a:p>
                <a:pPr marL="457200" lvl="1" indent="0">
                  <a:buNone/>
                </a:pPr>
                <a:r>
                  <a:rPr lang="en-CA" i="1" dirty="0" smtClean="0"/>
                  <a:t>t</a:t>
                </a:r>
                <a:r>
                  <a:rPr lang="en-CA" dirty="0" smtClean="0"/>
                  <a:t> = # of independent samples (with replacement)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lower bound of </a:t>
                </a:r>
                <a:r>
                  <a:rPr lang="en-CA" i="1" dirty="0" smtClean="0"/>
                  <a:t>t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smtClean="0"/>
                  <a:t>t: </a:t>
                </a:r>
                <a:r>
                  <a:rPr lang="en-CA" dirty="0" smtClean="0"/>
                  <a:t>look at convergence rate</a:t>
                </a:r>
                <a:r>
                  <a:rPr lang="en-CA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b="0" dirty="0" smtClean="0">
                    <a:latin typeface="+mj-lt"/>
                  </a:rPr>
                  <a:t>Expectation of error at iteration </a:t>
                </a:r>
                <a:r>
                  <a:rPr lang="en-CA" b="0" i="1" dirty="0" smtClean="0">
                    <a:latin typeface="+mj-lt"/>
                  </a:rPr>
                  <a:t>t</a:t>
                </a:r>
                <a:r>
                  <a:rPr lang="en-CA" b="0" dirty="0" smtClean="0">
                    <a:latin typeface="+mj-lt"/>
                  </a:rPr>
                  <a:t> </a:t>
                </a:r>
              </a:p>
              <a:p>
                <a:r>
                  <a:rPr lang="en-CA" dirty="0" smtClean="0">
                    <a:latin typeface="+mj-lt"/>
                  </a:rPr>
                  <a:t>Error </a:t>
                </a:r>
                <a:r>
                  <a:rPr lang="en-CA" dirty="0">
                    <a:latin typeface="+mj-lt"/>
                  </a:rPr>
                  <a:t>=</a:t>
                </a:r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CA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min{</a:t>
                </a:r>
                <a:r>
                  <a:rPr lang="en-CA" i="1" dirty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min{</a:t>
            </a:r>
            <a:r>
              <a:rPr lang="en-CA" i="1" dirty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</a:t>
                </a:r>
                <a:r>
                  <a:rPr lang="en-CA" dirty="0"/>
                  <a:t>N</a:t>
                </a:r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MF is the central component of </a:t>
            </a:r>
          </a:p>
          <a:p>
            <a:pPr lvl="1"/>
            <a:r>
              <a:rPr lang="en-CA" dirty="0" smtClean="0"/>
              <a:t>many model-based </a:t>
            </a:r>
            <a:r>
              <a:rPr lang="en-CA" dirty="0" err="1" smtClean="0"/>
              <a:t>RecSys</a:t>
            </a:r>
            <a:r>
              <a:rPr lang="en-CA" dirty="0" smtClean="0"/>
              <a:t>: collaborative filtering</a:t>
            </a:r>
          </a:p>
          <a:p>
            <a:pPr lvl="1"/>
            <a:r>
              <a:rPr lang="en-CA" dirty="0" smtClean="0"/>
              <a:t>many Unsupervised Learning methods: PCA, ICA...</a:t>
            </a:r>
          </a:p>
          <a:p>
            <a:r>
              <a:rPr lang="en-CA" dirty="0" smtClean="0"/>
              <a:t>Can we do MF faster?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US" sz="4000" dirty="0" smtClean="0"/>
              <a:t>θ(N +(</a:t>
            </a:r>
            <a:r>
              <a:rPr lang="en-US" sz="4000" dirty="0" err="1" smtClean="0"/>
              <a:t>nRows</a:t>
            </a:r>
            <a:r>
              <a:rPr lang="en-US" sz="4000" dirty="0"/>
              <a:t> </a:t>
            </a:r>
            <a:r>
              <a:rPr lang="en-US" sz="4000" dirty="0" smtClean="0"/>
              <a:t>+</a:t>
            </a:r>
            <a:r>
              <a:rPr lang="en-US" sz="4000" dirty="0" err="1" smtClean="0"/>
              <a:t>nCols</a:t>
            </a:r>
            <a:r>
              <a:rPr lang="en-US" sz="4000" dirty="0" smtClean="0"/>
              <a:t> +</a:t>
            </a:r>
            <a:r>
              <a:rPr lang="en-US" sz="4000" dirty="0" err="1" smtClean="0"/>
              <a:t>nMems</a:t>
            </a:r>
            <a:r>
              <a:rPr lang="en-US" sz="4000" dirty="0" smtClean="0"/>
              <a:t>)*</a:t>
            </a:r>
            <a:r>
              <a:rPr lang="en-US" sz="4000" dirty="0" err="1" smtClean="0"/>
              <a:t>nDims</a:t>
            </a:r>
            <a:r>
              <a:rPr lang="en-US" sz="4000" dirty="0" smtClean="0"/>
              <a:t>)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l-GR" i="1" dirty="0" smtClean="0"/>
                  <a:t>λ</a:t>
                </a:r>
                <a:r>
                  <a:rPr lang="en-CA" dirty="0"/>
                  <a:t> </a:t>
                </a:r>
                <a:r>
                  <a:rPr lang="en-CA" dirty="0" smtClean="0"/>
                  <a:t>varies depending on </a:t>
                </a:r>
                <a:r>
                  <a:rPr lang="en-CA" i="1" dirty="0" smtClean="0"/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Actual </a:t>
            </a:r>
            <a:r>
              <a:rPr lang="en-CA" dirty="0" err="1"/>
              <a:t>I</a:t>
            </a:r>
            <a:r>
              <a:rPr lang="en-CA" dirty="0" err="1" smtClean="0"/>
              <a:t>mpl</a:t>
            </a:r>
            <a:r>
              <a:rPr lang="en-CA" dirty="0" smtClean="0"/>
              <a:t>: SAG-MF forgetful</a:t>
            </a:r>
            <a:br>
              <a:rPr lang="en-CA" dirty="0" smtClean="0"/>
            </a:br>
            <a:r>
              <a:rPr lang="en-US" dirty="0"/>
              <a:t>θ</a:t>
            </a:r>
            <a:r>
              <a:rPr lang="en-US" dirty="0" smtClean="0"/>
              <a:t>((</a:t>
            </a:r>
            <a:r>
              <a:rPr lang="en-US" dirty="0" err="1"/>
              <a:t>nRows</a:t>
            </a:r>
            <a:r>
              <a:rPr lang="en-US" dirty="0"/>
              <a:t> +</a:t>
            </a:r>
            <a:r>
              <a:rPr lang="en-US" dirty="0" err="1" smtClean="0"/>
              <a:t>nCols</a:t>
            </a:r>
            <a:r>
              <a:rPr lang="en-US" dirty="0" smtClean="0"/>
              <a:t>)*</a:t>
            </a:r>
            <a:r>
              <a:rPr lang="en-US" dirty="0" err="1"/>
              <a:t>nDims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Only SAG_U, SAG_V at t=0 can be compressed</a:t>
            </a:r>
          </a:p>
          <a:p>
            <a:pPr lvl="1"/>
            <a:r>
              <a:rPr lang="en-CA" dirty="0" smtClean="0"/>
              <a:t>At 1st iteration, we are accessing all data-points</a:t>
            </a:r>
          </a:p>
          <a:p>
            <a:r>
              <a:rPr lang="en-CA" dirty="0" smtClean="0"/>
              <a:t>Store only </a:t>
            </a:r>
            <a:r>
              <a:rPr lang="en-CA" dirty="0"/>
              <a:t>U, V at </a:t>
            </a:r>
            <a:r>
              <a:rPr lang="en-CA" dirty="0" smtClean="0"/>
              <a:t>t=0: U_0, V_0</a:t>
            </a:r>
          </a:p>
          <a:p>
            <a:r>
              <a:rPr lang="en-CA" dirty="0" smtClean="0"/>
              <a:t>Re-compute gradients(Ui_0, Vj_0) on the fly</a:t>
            </a:r>
          </a:p>
          <a:p>
            <a:r>
              <a:rPr lang="en-CA" dirty="0" smtClean="0"/>
              <a:t>If we converge without touching each data point more than once (t &lt;&lt; N), store only U_0, V_0</a:t>
            </a:r>
          </a:p>
          <a:p>
            <a:r>
              <a:rPr lang="en-CA" dirty="0" smtClean="0"/>
              <a:t>Big-O runtime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58910"/>
              </p:ext>
            </p:extLst>
          </p:nvPr>
        </p:nvGraphicFramePr>
        <p:xfrm>
          <a:off x="755576" y="1417638"/>
          <a:ext cx="770485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56"/>
                <a:gridCol w="1525714"/>
                <a:gridCol w="4348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on</a:t>
                      </a:r>
                    </a:p>
                    <a:p>
                      <a:pPr algn="ctr"/>
                      <a:r>
                        <a:rPr lang="en-CA" dirty="0" smtClean="0"/>
                        <a:t>Memory Overhead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Stochastic</a:t>
                      </a:r>
                      <a:endParaRPr lang="en-CA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O(1)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SAG-general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SAG-MF</a:t>
                      </a:r>
                      <a:r>
                        <a:rPr lang="en-CA" baseline="0" dirty="0" smtClean="0"/>
                        <a:t>0 (forgetful)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O((</a:t>
                      </a:r>
                      <a:r>
                        <a:rPr lang="en-CA" dirty="0" err="1" smtClean="0"/>
                        <a:t>nRows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 +</a:t>
                      </a:r>
                      <a:r>
                        <a:rPr lang="en-CA" dirty="0" err="1" smtClean="0"/>
                        <a:t>nCols</a:t>
                      </a:r>
                      <a:r>
                        <a:rPr lang="en-CA" dirty="0" smtClean="0"/>
                        <a:t>)*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marL="0" marR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 standard for </a:t>
            </a:r>
            <a:r>
              <a:rPr lang="en-US" dirty="0" smtClean="0"/>
              <a:t>Rapid Prototyping</a:t>
            </a:r>
            <a:endParaRPr lang="en-US" dirty="0" smtClean="0"/>
          </a:p>
          <a:p>
            <a:r>
              <a:rPr lang="en-US" dirty="0" smtClean="0"/>
              <a:t>System model (code) closely matches mental model (developer).</a:t>
            </a:r>
          </a:p>
          <a:p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M = U*V;</a:t>
            </a:r>
          </a:p>
          <a:p>
            <a:r>
              <a:rPr lang="en-US" dirty="0" smtClean="0"/>
              <a:t>C++ has additional mental overhead:</a:t>
            </a:r>
          </a:p>
          <a:p>
            <a:pPr lvl="1"/>
            <a:r>
              <a:rPr lang="en-US" dirty="0" smtClean="0"/>
              <a:t>memory allocation, variable typing,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computation, parallel CPU/GPU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Compared  to Full,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converge more quickly?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give lower error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work in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SAG work with different datasets?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SAG-MF0 (forgetful variant) practical?</a:t>
            </a:r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 </a:t>
            </a:r>
            <a:r>
              <a:rPr lang="en-US" sz="2000" dirty="0" smtClean="0"/>
              <a:t>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r>
              <a:rPr lang="en-CA" dirty="0" smtClean="0"/>
              <a:t> </a:t>
            </a:r>
            <a:r>
              <a:rPr lang="en-CA" dirty="0" smtClean="0"/>
              <a:t>in Excel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Memory</a:t>
            </a:r>
            <a:r>
              <a:rPr lang="en-CA" smtClean="0"/>
              <a:t>: </a:t>
            </a:r>
            <a:r>
              <a:rPr lang="en-CA" smtClean="0"/>
              <a:t>SAG (original) </a:t>
            </a:r>
            <a:r>
              <a:rPr lang="en-CA" dirty="0" smtClean="0"/>
              <a:t>vs. SAG-MF forgetful</a:t>
            </a:r>
          </a:p>
          <a:p>
            <a:r>
              <a:rPr lang="en-CA" dirty="0" smtClean="0"/>
              <a:t># of iterations vs. time per iteration</a:t>
            </a:r>
          </a:p>
        </p:txBody>
      </p:sp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are full scale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Matrix Factorization?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/>
            <a:r>
              <a:rPr lang="en-US" sz="2400" dirty="0" smtClean="0"/>
              <a:t>May require multiple trials of experimentation</a:t>
            </a:r>
          </a:p>
          <a:p>
            <a:pPr lvl="1"/>
            <a:r>
              <a:rPr lang="en-US" sz="2400" dirty="0" smtClean="0"/>
              <a:t>Formula: objective function e.g. </a:t>
            </a:r>
            <a:r>
              <a:rPr lang="en-US" sz="2400" dirty="0" err="1" smtClean="0"/>
              <a:t>CLiMF</a:t>
            </a:r>
            <a:r>
              <a:rPr lang="en-US" sz="2400" dirty="0" smtClean="0"/>
              <a:t>, MNAR, </a:t>
            </a:r>
            <a:r>
              <a:rPr lang="en-US" sz="2400" dirty="0" err="1" smtClean="0"/>
              <a:t>GAPfm</a:t>
            </a:r>
            <a:r>
              <a:rPr lang="en-US" sz="2400" dirty="0" smtClean="0"/>
              <a:t>, etc.</a:t>
            </a:r>
          </a:p>
          <a:p>
            <a:pPr lvl="1"/>
            <a:r>
              <a:rPr lang="en-US" sz="2400" dirty="0" smtClean="0"/>
              <a:t>Fine-tuning parameters: step size, regularization…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life-cycles are shortening</a:t>
            </a:r>
          </a:p>
          <a:p>
            <a:pPr lvl="1"/>
            <a:r>
              <a:rPr lang="en-US" sz="2400" dirty="0" smtClean="0"/>
              <a:t>Past: multi-month phases (e.g. Waterfall)</a:t>
            </a:r>
          </a:p>
          <a:p>
            <a:pPr lvl="1"/>
            <a:r>
              <a:rPr lang="en-US" sz="2400" dirty="0" smtClean="0"/>
              <a:t>Now: 2 week spins (e.g. Agile, </a:t>
            </a:r>
            <a:r>
              <a:rPr lang="en-US" sz="2400" i="1" dirty="0" smtClean="0"/>
              <a:t>“move </a:t>
            </a:r>
            <a:r>
              <a:rPr lang="en-US" sz="2400" i="1" u="sng" dirty="0" smtClean="0"/>
              <a:t>Fast</a:t>
            </a:r>
            <a:r>
              <a:rPr lang="en-US" sz="2400" i="1" dirty="0" smtClean="0"/>
              <a:t> &amp; break things”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 are getting larger</a:t>
            </a:r>
          </a:p>
          <a:p>
            <a:pPr lvl="1"/>
            <a:r>
              <a:rPr lang="en-US" sz="2400" dirty="0" smtClean="0"/>
              <a:t>Growth of data &gt; increase of processor speed.</a:t>
            </a:r>
          </a:p>
          <a:p>
            <a:pPr lvl="1"/>
            <a:r>
              <a:rPr lang="en-US" sz="2400" dirty="0" smtClean="0"/>
              <a:t>Larger datasets take longer to run, even for linear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 SAG(-SML supervised machine learning): </a:t>
            </a:r>
            <a:r>
              <a:rPr lang="en-CA" dirty="0" err="1" smtClean="0"/>
              <a:t>OpenMP</a:t>
            </a:r>
            <a:r>
              <a:rPr lang="en-CA" dirty="0" smtClean="0"/>
              <a:t>, C/C++ (w. Scott </a:t>
            </a:r>
            <a:r>
              <a:rPr lang="en-CA" dirty="0" err="1" smtClean="0"/>
              <a:t>Sallinen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faster convergence give more accurate or high quality recommendations?</a:t>
            </a:r>
          </a:p>
          <a:p>
            <a:pPr marL="514350" indent="-514350">
              <a:buFont typeface="+mj-lt"/>
              <a:buAutoNum type="arabicPeriod"/>
            </a:pPr>
            <a:r>
              <a:rPr lang="en-CA" i="1" dirty="0" err="1" smtClean="0"/>
              <a:t>mixNmatchMF</a:t>
            </a:r>
            <a:r>
              <a:rPr lang="en-CA" dirty="0" smtClean="0"/>
              <a:t>: allow data-scientists to quickly mix and match MF algorithms for quick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SAG-MF+: use even less space for running MF on GPUs</a:t>
            </a:r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smtClean="0"/>
              <a:t>NetFlix (still have yet to parse it from .txt files)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SAG and Parallel SAG for Supervised ML</a:t>
            </a:r>
          </a:p>
          <a:p>
            <a:pPr marL="857250" lvl="1" indent="-457200"/>
            <a:r>
              <a:rPr lang="en-US" sz="1600" dirty="0" smtClean="0">
                <a:hlinkClick r:id="rId2"/>
              </a:rPr>
              <a:t>https://github.com/ScottSallinen/Gradient-Descent-Comparison</a:t>
            </a:r>
            <a:endParaRPr lang="en-US" sz="1600" dirty="0"/>
          </a:p>
          <a:p>
            <a:pPr marL="857250" lvl="1" indent="-457200"/>
            <a:r>
              <a:rPr lang="en-US" sz="1600" dirty="0" smtClean="0"/>
              <a:t>Parallel SAG: format is comparison &amp; evaluation</a:t>
            </a:r>
          </a:p>
          <a:p>
            <a:pPr marL="857250" lvl="1" indent="-457200"/>
            <a:r>
              <a:rPr lang="en-US" sz="1600" dirty="0" smtClean="0"/>
              <a:t>SAG-MF: format is similar to SKIM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Alternating Least Squares</a:t>
            </a:r>
          </a:p>
          <a:p>
            <a:pPr marL="857250" lvl="1" indent="-457200"/>
            <a:r>
              <a:rPr lang="en-US" sz="1600" dirty="0" smtClean="0"/>
              <a:t>Orthogonal to gradient descent or ascent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or Parallel methods</a:t>
            </a:r>
          </a:p>
          <a:p>
            <a:pPr marL="857250" lvl="1" indent="-457200"/>
            <a:r>
              <a:rPr lang="en-US" sz="1600" dirty="0" smtClean="0"/>
              <a:t>Don’t deal with SAG, don’t deal with memory (no need)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Distributed Stochastic Gradient Descent</a:t>
            </a:r>
            <a:br>
              <a:rPr lang="en-US" sz="1600" dirty="0" smtClean="0"/>
            </a:br>
            <a:r>
              <a:rPr lang="en-US" sz="1600" dirty="0" smtClean="0"/>
              <a:t>Large Scale Matrix Factorization with Distributed Stochastic Gradient Descent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www.almaden.ibm.com/cs/people/peterh/dsgdTechRep.pdf</a:t>
            </a:r>
            <a:r>
              <a:rPr lang="en-US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Parallel Coordinate Descent</a:t>
            </a:r>
            <a:br>
              <a:rPr lang="en-US" sz="1600" dirty="0" smtClean="0"/>
            </a:br>
            <a:r>
              <a:rPr lang="en-US" sz="1600" dirty="0" smtClean="0"/>
              <a:t>Scalable </a:t>
            </a:r>
            <a:r>
              <a:rPr lang="en-US" sz="1600" dirty="0"/>
              <a:t>Coordinate Descent Approaches to Parallel Matrix Factorization </a:t>
            </a:r>
            <a:r>
              <a:rPr lang="en-US" sz="1600" dirty="0" smtClean="0"/>
              <a:t>for Recommender Systems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://www.cs.utexas.edu/~</a:t>
            </a:r>
            <a:r>
              <a:rPr lang="en-US" sz="1600" dirty="0" smtClean="0">
                <a:hlinkClick r:id="rId4"/>
              </a:rPr>
              <a:t>cjhsieh/icdm-pmf.pdf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Stochastic Average Gradient (SAG) method from Supervised Machine Learning into Matrix Factorization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and specialize SAG into SAG-MF for Matrix Factorization (space complexity).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Extensively evaluated and compared SAG-MF across multiple objective functions and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Demonstrated that SAG-MF can yield faster convergence in matrix factorization.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Better Matrix Factorization?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MF: error is lower after convergence</a:t>
            </a:r>
          </a:p>
          <a:p>
            <a:r>
              <a:rPr lang="en-US" dirty="0" smtClean="0"/>
              <a:t>Error: absolute(approximation – optimum)</a:t>
            </a:r>
          </a:p>
          <a:p>
            <a:r>
              <a:rPr lang="en-US" dirty="0" smtClean="0"/>
              <a:t>Lower error often leads to*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Opportunity:</a:t>
            </a:r>
            <a:br>
              <a:rPr lang="en-US" sz="3100" dirty="0" smtClean="0"/>
            </a:br>
            <a:r>
              <a:rPr lang="en-US" dirty="0" smtClean="0"/>
              <a:t>Stochastic Average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Memory-based Stochastic Gradient Descent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Less # of iterations: similar to Full gradient</a:t>
            </a:r>
          </a:p>
          <a:p>
            <a:pPr lvl="1"/>
            <a:r>
              <a:rPr lang="en-US" dirty="0" smtClean="0"/>
              <a:t>Fast iteration: O(1) samples similar to Stochastic</a:t>
            </a:r>
          </a:p>
          <a:p>
            <a:pPr lvl="1"/>
            <a:r>
              <a:rPr lang="en-US" dirty="0" smtClean="0"/>
              <a:t>SAG’s fast convergence evaluated in supervised Logistic Regression, Support Vector Machines</a:t>
            </a:r>
          </a:p>
          <a:p>
            <a:r>
              <a:rPr lang="en-US" dirty="0" smtClean="0"/>
              <a:t>Hypothesis: can SAG bring faster MF?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Background: Gradient Descent/ascent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𝑜𝑖𝑛𝑡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2418736" y="2767167"/>
            <a:ext cx="634181" cy="109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w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4139585" y="2865303"/>
            <a:ext cx="59056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5680894" y="2922024"/>
            <a:ext cx="176013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</a:t>
                </a:r>
                <a:r>
                  <a:rPr lang="en-CA" sz="2600" dirty="0"/>
                  <a:t>at </a:t>
                </a:r>
                <a:r>
                  <a:rPr lang="en-CA" sz="2600" i="1" dirty="0" err="1">
                    <a:solidFill>
                      <a:schemeClr val="accent6"/>
                    </a:solidFill>
                  </a:rPr>
                  <a:t>i-th</a:t>
                </a:r>
                <a:r>
                  <a:rPr lang="en-CA" sz="2600" dirty="0"/>
                  <a:t> randomly selected data point at time </a:t>
                </a:r>
                <a:r>
                  <a:rPr lang="en-CA" sz="2600" dirty="0">
                    <a:solidFill>
                      <a:schemeClr val="accent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blipFill rotWithShape="0">
                <a:blip r:embed="rId4"/>
                <a:stretch>
                  <a:fillRect l="-2934" r="-2689" b="-6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0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Matrix Factorization</a:t>
                </a:r>
                <a:r>
                  <a:rPr lang="en-CA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CA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 smtClean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𝐷𝑖𝑚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7021" b="-308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2418736" y="2767167"/>
            <a:ext cx="634181" cy="109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4139585" y="2865303"/>
            <a:ext cx="59056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5680894" y="2922024"/>
            <a:ext cx="176013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600" dirty="0"/>
                  <a:t> = gradient at </a:t>
                </a:r>
                <a:r>
                  <a:rPr lang="en-CA" sz="2600" i="1" dirty="0" err="1" smtClean="0">
                    <a:solidFill>
                      <a:schemeClr val="accent6"/>
                    </a:solidFill>
                  </a:rPr>
                  <a:t>i-th</a:t>
                </a:r>
                <a:r>
                  <a:rPr lang="en-CA" sz="2600" dirty="0" smtClean="0"/>
                  <a:t> randomly </a:t>
                </a:r>
                <a:r>
                  <a:rPr lang="en-CA" sz="2600" dirty="0"/>
                  <a:t>selected data point </a:t>
                </a:r>
                <a:r>
                  <a:rPr lang="en-CA" sz="2600" dirty="0" smtClean="0"/>
                  <a:t>at </a:t>
                </a:r>
                <a:r>
                  <a:rPr lang="en-CA" sz="2600" dirty="0"/>
                  <a:t>time </a:t>
                </a:r>
                <a:r>
                  <a:rPr lang="en-CA" sz="2600" dirty="0">
                    <a:solidFill>
                      <a:schemeClr val="accent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blipFill rotWithShape="0">
                <a:blip r:embed="rId5"/>
                <a:stretch>
                  <a:fillRect l="-2934" r="-2689" b="-6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8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Matrix Factorization</a:t>
                </a:r>
                <a:r>
                  <a:rPr lang="en-CA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CA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 smtClean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𝐷𝑖𝑚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7021" b="-308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2418736" y="2767167"/>
            <a:ext cx="634181" cy="109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4139585" y="2865303"/>
            <a:ext cx="59056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5680894" y="2922024"/>
            <a:ext cx="176013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600" dirty="0"/>
                  <a:t> = gradient at </a:t>
                </a:r>
                <a:r>
                  <a:rPr lang="en-CA" sz="2600" i="1" dirty="0" err="1" smtClean="0">
                    <a:solidFill>
                      <a:schemeClr val="accent6"/>
                    </a:solidFill>
                  </a:rPr>
                  <a:t>i-th</a:t>
                </a:r>
                <a:r>
                  <a:rPr lang="en-CA" sz="2600" dirty="0" smtClean="0"/>
                  <a:t> randomly </a:t>
                </a:r>
                <a:r>
                  <a:rPr lang="en-CA" sz="2600" dirty="0"/>
                  <a:t>selected data point </a:t>
                </a:r>
                <a:r>
                  <a:rPr lang="en-CA" sz="2600" dirty="0" smtClean="0"/>
                  <a:t>at </a:t>
                </a:r>
                <a:r>
                  <a:rPr lang="en-CA" sz="2600" dirty="0"/>
                  <a:t>time </a:t>
                </a:r>
                <a:r>
                  <a:rPr lang="en-CA" sz="2600" dirty="0">
                    <a:solidFill>
                      <a:schemeClr val="accent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blipFill rotWithShape="0">
                <a:blip r:embed="rId5"/>
                <a:stretch>
                  <a:fillRect l="-2934" r="-2689" b="-6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Background: Gradient Descent/ascent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𝑜𝑖𝑛𝑡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Full Gradient: pick all N data points,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= 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Matrix </a:t>
                </a:r>
                <a:r>
                  <a:rPr lang="en-CA" dirty="0"/>
                  <a:t>Factorization: a </a:t>
                </a:r>
                <a:r>
                  <a:rPr lang="en-CA" dirty="0" smtClean="0"/>
                  <a:t>point </a:t>
                </a:r>
                <a:r>
                  <a:rPr lang="en-CA" dirty="0"/>
                  <a:t>is </a:t>
                </a:r>
                <a:r>
                  <a:rPr lang="en-CA" dirty="0" smtClean="0"/>
                  <a:t>M(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</a:t>
                </a:r>
                <a:r>
                  <a:rPr lang="en-CA" dirty="0" smtClean="0"/>
                  <a:t>&lt;&lt; N random points, e.g. b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1452</Words>
  <Application>Microsoft Office PowerPoint</Application>
  <PresentationFormat>On-screen Show (4:3)</PresentationFormat>
  <Paragraphs>305</Paragraphs>
  <Slides>36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Faster Convergence in Matrix Factorization using SAG-MF</vt:lpstr>
      <vt:lpstr>Why Matrix Factorization?</vt:lpstr>
      <vt:lpstr>Why Faster Matrix Factorization?</vt:lpstr>
      <vt:lpstr>Why Better Matrix Factorization?</vt:lpstr>
      <vt:lpstr>Opportunity: Stochastic Average Gradient</vt:lpstr>
      <vt:lpstr>Background: Gradient Descent/ascent</vt:lpstr>
      <vt:lpstr>Matrix Factorization M ̂ = U_(nRows x nDims) * V_(nDims x nCols)</vt:lpstr>
      <vt:lpstr>Matrix Factorization M ̂ = U_(nRows x nDims) * V_(nDims x nCols)</vt:lpstr>
      <vt:lpstr>Background: Gradient Descent/ascent</vt:lpstr>
      <vt:lpstr>Background: SAG</vt:lpstr>
      <vt:lpstr>Space Complexity of SAG: θ(N*nDims)</vt:lpstr>
      <vt:lpstr>Why Space Complexity matters?</vt:lpstr>
      <vt:lpstr>Why Space Complexity matters?</vt:lpstr>
      <vt:lpstr>Space Complexity of SAG-MF</vt:lpstr>
      <vt:lpstr>Space Complexity of SAG-MF θ(N + (nRows+nCols)*nDims)?</vt:lpstr>
      <vt:lpstr>Wait a minute … is that it?</vt:lpstr>
      <vt:lpstr>nMems = min{t, N} Can we assume nMems is much less than N?</vt:lpstr>
      <vt:lpstr>Lower bound: nMems = min{t, N} Let epsilon ε be the tolerance of error </vt:lpstr>
      <vt:lpstr>nMems = min{t, N}</vt:lpstr>
      <vt:lpstr>Space Complexity of SAG-MF: θ(N +(nRows +nCols +nMems)*nDims)</vt:lpstr>
      <vt:lpstr>Actual Impl: SAG-MF forgetful θ((nRows +nCols)*nDims)</vt:lpstr>
      <vt:lpstr>To enable Fine-Tuning: SAG-MF buffered What if we don’t want to re-compute everything?</vt:lpstr>
      <vt:lpstr>Summary</vt:lpstr>
      <vt:lpstr>Implementation: Why MatLab?</vt:lpstr>
      <vt:lpstr>Evaluation: Research Questions</vt:lpstr>
      <vt:lpstr>Evaluation</vt:lpstr>
      <vt:lpstr>M ̂=U_(nRows x nDims)∗V_(nDims x nCols)</vt:lpstr>
      <vt:lpstr>Results in Excel</vt:lpstr>
      <vt:lpstr>Ongoing Work</vt:lpstr>
      <vt:lpstr>Ongoing Work</vt:lpstr>
      <vt:lpstr>Future Work: Numerical Data</vt:lpstr>
      <vt:lpstr>Future Work:  Other approaches to reduce memory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949</cp:revision>
  <dcterms:created xsi:type="dcterms:W3CDTF">2014-11-28T20:07:33Z</dcterms:created>
  <dcterms:modified xsi:type="dcterms:W3CDTF">2014-12-09T19:11:32Z</dcterms:modified>
</cp:coreProperties>
</file>