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65" r:id="rId3"/>
    <p:sldId id="321" r:id="rId4"/>
    <p:sldId id="322" r:id="rId5"/>
    <p:sldId id="328" r:id="rId6"/>
    <p:sldId id="259" r:id="rId7"/>
    <p:sldId id="257" r:id="rId8"/>
    <p:sldId id="314" r:id="rId9"/>
    <p:sldId id="315" r:id="rId10"/>
    <p:sldId id="258" r:id="rId11"/>
    <p:sldId id="261" r:id="rId12"/>
    <p:sldId id="312" r:id="rId13"/>
    <p:sldId id="311" r:id="rId14"/>
    <p:sldId id="297" r:id="rId15"/>
    <p:sldId id="316" r:id="rId16"/>
    <p:sldId id="293" r:id="rId17"/>
    <p:sldId id="295" r:id="rId18"/>
    <p:sldId id="309" r:id="rId19"/>
    <p:sldId id="268" r:id="rId20"/>
    <p:sldId id="273" r:id="rId21"/>
    <p:sldId id="269" r:id="rId22"/>
    <p:sldId id="271" r:id="rId23"/>
    <p:sldId id="270" r:id="rId24"/>
    <p:sldId id="303" r:id="rId25"/>
    <p:sldId id="275" r:id="rId26"/>
    <p:sldId id="276" r:id="rId27"/>
    <p:sldId id="277" r:id="rId28"/>
    <p:sldId id="281" r:id="rId29"/>
    <p:sldId id="323" r:id="rId30"/>
    <p:sldId id="301" r:id="rId31"/>
    <p:sldId id="298" r:id="rId32"/>
    <p:sldId id="282" r:id="rId33"/>
    <p:sldId id="305" r:id="rId34"/>
    <p:sldId id="325" r:id="rId35"/>
    <p:sldId id="324" r:id="rId36"/>
    <p:sldId id="262" r:id="rId37"/>
    <p:sldId id="260" r:id="rId38"/>
    <p:sldId id="264" r:id="rId39"/>
    <p:sldId id="289" r:id="rId40"/>
    <p:sldId id="296" r:id="rId41"/>
    <p:sldId id="306" r:id="rId42"/>
    <p:sldId id="330" r:id="rId43"/>
    <p:sldId id="331" r:id="rId44"/>
    <p:sldId id="308" r:id="rId45"/>
    <p:sldId id="317" r:id="rId46"/>
    <p:sldId id="318" r:id="rId47"/>
    <p:sldId id="287" r:id="rId48"/>
    <p:sldId id="267" r:id="rId49"/>
    <p:sldId id="283" r:id="rId50"/>
    <p:sldId id="284" r:id="rId51"/>
    <p:sldId id="327" r:id="rId52"/>
    <p:sldId id="285" r:id="rId53"/>
    <p:sldId id="286" r:id="rId54"/>
    <p:sldId id="266" r:id="rId55"/>
    <p:sldId id="272" r:id="rId56"/>
    <p:sldId id="32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72655" autoAdjust="0"/>
  </p:normalViewPr>
  <p:slideViewPr>
    <p:cSldViewPr>
      <p:cViewPr varScale="1">
        <p:scale>
          <a:sx n="56" d="100"/>
          <a:sy n="56" d="100"/>
        </p:scale>
        <p:origin x="1445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1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81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Scalability of SAG-MF?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4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Observed: every iteration yields a better approximation than previous iteration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7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It 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7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</a:t>
            </a:r>
            <a:r>
              <a:rPr lang="en-CA" smtClean="0"/>
              <a:t>It </a:t>
            </a:r>
            <a:r>
              <a:rPr lang="en-CA" dirty="0" smtClean="0"/>
              <a:t>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3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4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Problem with Stochastic is that it flats</a:t>
            </a:r>
            <a:r>
              <a:rPr lang="en-CA" baseline="0" dirty="0" smtClean="0"/>
              <a:t> out</a:t>
            </a:r>
          </a:p>
          <a:p>
            <a:r>
              <a:rPr lang="en-CA" baseline="0" dirty="0" smtClean="0"/>
              <a:t>Problem with Deterministic is that it takes O(N) samples in each iteration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4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7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ottSallinen/Gradient-Descent-Comparison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Faster, Better Matrix Factorization </a:t>
            </a:r>
            <a:br>
              <a:rPr lang="en-US" dirty="0" smtClean="0"/>
            </a:br>
            <a:r>
              <a:rPr lang="en-US" dirty="0" smtClean="0"/>
              <a:t>using SAG-MF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Fast</a:t>
            </a:r>
            <a:r>
              <a:rPr lang="en-US" sz="3600" dirty="0" smtClean="0"/>
              <a:t> &amp; </a:t>
            </a:r>
            <a:r>
              <a:rPr lang="en-US" sz="3600" i="1" dirty="0" smtClean="0"/>
              <a:t>Good</a:t>
            </a:r>
            <a:r>
              <a:rPr lang="en-US" sz="3600" dirty="0" smtClean="0"/>
              <a:t>:</a:t>
            </a:r>
            <a:r>
              <a:rPr lang="en-US" sz="3600" dirty="0"/>
              <a:t> </a:t>
            </a:r>
            <a:r>
              <a:rPr lang="en-US" sz="3600" dirty="0" smtClean="0"/>
              <a:t>Stochastic Average Gradient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Memory-based Stochastic Gradient Descent</a:t>
            </a:r>
          </a:p>
          <a:p>
            <a:r>
              <a:rPr lang="en-US" dirty="0" smtClean="0"/>
              <a:t>Theory is sound: best of both worlds</a:t>
            </a:r>
          </a:p>
          <a:p>
            <a:pPr lvl="1"/>
            <a:r>
              <a:rPr lang="en-US" dirty="0" smtClean="0"/>
              <a:t>Fast </a:t>
            </a:r>
            <a:r>
              <a:rPr lang="en-US" dirty="0"/>
              <a:t>iteration: O(</a:t>
            </a:r>
            <a:r>
              <a:rPr lang="en-US" i="1" dirty="0"/>
              <a:t>1</a:t>
            </a:r>
            <a:r>
              <a:rPr lang="en-US" dirty="0"/>
              <a:t>) samples similar to </a:t>
            </a:r>
            <a:r>
              <a:rPr lang="en-US" dirty="0" smtClean="0"/>
              <a:t>Stochastic</a:t>
            </a:r>
          </a:p>
          <a:p>
            <a:pPr lvl="1"/>
            <a:r>
              <a:rPr lang="en-US" dirty="0" smtClean="0"/>
              <a:t>Good convergence: better approx. than Stochastic, may equal to Deterministic after same # of iterations</a:t>
            </a:r>
          </a:p>
          <a:p>
            <a:pPr lvl="1"/>
            <a:r>
              <a:rPr lang="en-US" dirty="0" smtClean="0"/>
              <a:t>SAG’s fast &amp; good convergence is evaluated in supervised machine learning: logistic regression, SVM</a:t>
            </a:r>
          </a:p>
          <a:p>
            <a:r>
              <a:rPr lang="en-US" i="1" dirty="0" smtClean="0"/>
              <a:t>Hypothesis: </a:t>
            </a:r>
            <a:r>
              <a:rPr lang="en-US" dirty="0" smtClean="0"/>
              <a:t>can we adapt SAG into MF and get fast &amp; good convergence?</a:t>
            </a:r>
          </a:p>
        </p:txBody>
      </p:sp>
    </p:spTree>
    <p:extLst>
      <p:ext uri="{BB962C8B-B14F-4D97-AF65-F5344CB8AC3E}">
        <p14:creationId xmlns:p14="http://schemas.microsoft.com/office/powerpoint/2010/main" val="17360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Background &amp; Terminology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7553" b="-313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rg</m:t>
                                </m:r>
                              </m:fName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𝑛𝑅𝑜𝑤𝑠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𝑛𝐶𝑜𝑙𝑠</m:t>
                                  </m:r>
                                </m:sup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of size </a:t>
                </a:r>
                <a:r>
                  <a:rPr lang="en-US" sz="2800" i="1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𝑅𝑜𝑤𝑠</m:t>
                          </m:r>
                        </m:sup>
                        <m:e>
                          <m:f>
                            <m:f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1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537295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89815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23584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=3, 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=2)</m:t>
                        </m:r>
                      </m:sub>
                    </m:sSub>
                  </m:oMath>
                </a14:m>
                <a:r>
                  <a:rPr lang="en-CA" sz="4000" dirty="0"/>
                  <a:t> = </a:t>
                </a:r>
                <a14:m>
                  <m:oMath xmlns:m="http://schemas.openxmlformats.org/officeDocument/2006/math">
                    <m:r>
                      <a:rPr lang="en-CA" sz="40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4000" dirty="0"/>
                  <a:t> </a:t>
                </a:r>
                <a:r>
                  <a:rPr lang="en-CA" sz="4000" dirty="0" smtClean="0"/>
                  <a:t>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</m:oMath>
                </a14:m>
                <a:r>
                  <a:rPr lang="en-CA" sz="4000" dirty="0" smtClean="0"/>
                  <a:t>&gt;</a:t>
                </a:r>
                <a:endParaRPr lang="en-CA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  <a:blipFill rotWithShape="0">
                <a:blip r:embed="rId3"/>
                <a:stretch>
                  <a:fillRect t="-8333" r="-1496" b="-2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197548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96788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32502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9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𝑜𝑖𝑛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U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 smtClean="0">
                        <a:latin typeface="Cambria Math" panose="02040503050406030204" pitchFamily="18" charset="0"/>
                      </a:rPr>
                      <m:t>𝑝𝑜𝑖𝑛𝑡</m:t>
                    </m:r>
                    <m:d>
                      <m:d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8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Sup>
                                    <m:sSubSupPr>
                                      <m:ctrlP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𝒐𝒊𝒏</m:t>
                                      </m:r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d>
                                        <m:dPr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CA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V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0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Types of Gradient Descent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Deterministic: pick all N data points, </a:t>
                </a:r>
                <a:r>
                  <a:rPr lang="en-CA" b="1" i="1" dirty="0">
                    <a:solidFill>
                      <a:schemeClr val="accent6"/>
                    </a:solidFill>
                  </a:rPr>
                  <a:t>B</a:t>
                </a:r>
                <a:r>
                  <a:rPr lang="en-CA" dirty="0"/>
                  <a:t> = N</a:t>
                </a:r>
                <a:endParaRPr lang="en-CA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a point </a:t>
                </a:r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 smtClean="0"/>
                  <a:t>is A(</a:t>
                </a:r>
                <a:r>
                  <a:rPr lang="en-CA" i="1" dirty="0" err="1" smtClean="0"/>
                  <a:t>user_i</a:t>
                </a:r>
                <a:r>
                  <a:rPr lang="en-CA" dirty="0" smtClean="0"/>
                  <a:t>, </a:t>
                </a:r>
                <a:r>
                  <a:rPr lang="en-CA" i="1" dirty="0" err="1"/>
                  <a:t>item_j</a:t>
                </a:r>
                <a:r>
                  <a:rPr lang="en-CA" dirty="0" smtClean="0"/>
                  <a:t>)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Stochastic: </a:t>
                </a:r>
                <a:r>
                  <a:rPr lang="en-CA" dirty="0"/>
                  <a:t>randomly pick 1 </a:t>
                </a:r>
                <a:r>
                  <a:rPr lang="en-CA" dirty="0" smtClean="0"/>
                  <a:t>or few data points</a:t>
                </a:r>
                <a:endParaRPr lang="en-CA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Batching</a:t>
                </a:r>
                <a:r>
                  <a:rPr lang="en-CA" dirty="0"/>
                  <a:t>: pick </a:t>
                </a:r>
                <a:r>
                  <a:rPr lang="en-CA" b="1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dirty="0" smtClean="0"/>
                  <a:t> &lt;&lt; N random points, e.g. 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 = 1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926" r="-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38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 SAG in MF</a:t>
            </a:r>
            <a:br>
              <a:rPr lang="en-CA" dirty="0" smtClean="0"/>
            </a:br>
            <a:r>
              <a:rPr lang="en-CA" sz="3600" dirty="0" smtClean="0"/>
              <a:t>Take away the old, put in the new gradient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3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sz="3000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sz="3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sz="2600" dirty="0" smtClean="0"/>
                  <a:t> = memory of past gradients </a:t>
                </a:r>
              </a:p>
              <a:p>
                <a:r>
                  <a:rPr lang="en-CA" sz="26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600" dirty="0" smtClean="0"/>
                  <a:t> = # of distinct samples seen so far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CA" sz="2600" dirty="0"/>
                  <a:t> </a:t>
                </a:r>
                <a:r>
                  <a:rPr lang="en-CA" sz="2600" dirty="0" smtClean="0"/>
                  <a:t>= gradient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𝑜𝑖𝑛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sz="2600" dirty="0" smtClean="0"/>
                  <a:t> the last time </a:t>
                </a:r>
                <a:r>
                  <a:rPr lang="en-CA" sz="2600" i="1" dirty="0" smtClean="0"/>
                  <a:t>point</a:t>
                </a:r>
                <a:r>
                  <a:rPr lang="en-CA" sz="2600" dirty="0" smtClean="0"/>
                  <a:t>(</a:t>
                </a:r>
                <a:r>
                  <a:rPr lang="en-CA" sz="26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600" dirty="0" smtClean="0"/>
                  <a:t>) was sampled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6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Challenge: </a:t>
                </a:r>
                <a:r>
                  <a:rPr lang="en-CA" dirty="0" smtClean="0"/>
                  <a:t>storing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74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en-US" sz="3500" dirty="0"/>
                  <a:t>Space Complexity of </a:t>
                </a:r>
                <a:r>
                  <a:rPr lang="en-US" sz="3500" dirty="0" smtClean="0"/>
                  <a:t>SAG: </a:t>
                </a:r>
                <a:r>
                  <a:rPr lang="el-GR" sz="3500" dirty="0"/>
                  <a:t>θ</a:t>
                </a:r>
                <a:r>
                  <a:rPr lang="en-US" sz="3500" dirty="0"/>
                  <a:t>(</a:t>
                </a:r>
                <a:r>
                  <a:rPr lang="en-US" sz="3500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sz="3500" dirty="0"/>
                  <a:t>*</a:t>
                </a:r>
                <a:r>
                  <a:rPr lang="en-US" sz="3500" i="1" dirty="0" err="1"/>
                  <a:t>nDims</a:t>
                </a:r>
                <a:r>
                  <a:rPr lang="en-US" sz="350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2800" dirty="0"/>
              </a:p>
              <a:p>
                <a:pPr marL="0" indent="0">
                  <a:buNone/>
                </a:pPr>
                <a:endParaRPr lang="en-CA" sz="2500" i="1" dirty="0" smtClean="0"/>
              </a:p>
              <a:p>
                <a:r>
                  <a:rPr lang="en-CA" sz="2800" dirty="0" smtClean="0"/>
                  <a:t>We must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both </a:t>
                </a:r>
                <a:r>
                  <a:rPr lang="en-CA" sz="2800" i="1" dirty="0" smtClean="0"/>
                  <a:t>1 </a:t>
                </a:r>
                <a:r>
                  <a:rPr lang="en-CA" sz="2800" i="1" dirty="0"/>
                  <a:t>x </a:t>
                </a:r>
                <a:r>
                  <a:rPr lang="en-CA" sz="2800" i="1" dirty="0" err="1"/>
                  <a:t>nDims</a:t>
                </a:r>
                <a:r>
                  <a:rPr lang="en-CA" sz="2800" dirty="0"/>
                  <a:t> </a:t>
                </a:r>
                <a:r>
                  <a:rPr lang="en-CA" sz="2800" dirty="0" smtClean="0"/>
                  <a:t>vectors</a:t>
                </a:r>
                <a:endParaRPr lang="en-CA" sz="2800" i="1" dirty="0" smtClean="0"/>
              </a:p>
              <a:p>
                <a:r>
                  <a:rPr lang="en-CA" sz="2800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CA" sz="2800" dirty="0"/>
                  <a:t>= </a:t>
                </a:r>
                <a:r>
                  <a:rPr lang="en-CA" sz="2800" i="1" dirty="0" smtClean="0"/>
                  <a:t>min</a:t>
                </a:r>
                <a:r>
                  <a:rPr lang="en-CA" sz="2800" dirty="0" smtClean="0"/>
                  <a:t>{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800" i="1" dirty="0" smtClean="0"/>
                  <a:t>=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800" dirty="0" smtClean="0"/>
                  <a:t>*</a:t>
                </a:r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dirty="0" smtClean="0"/>
                  <a:t>, </a:t>
                </a:r>
                <a:r>
                  <a:rPr lang="en-CA" sz="2800" i="1" dirty="0" smtClean="0"/>
                  <a:t>N</a:t>
                </a:r>
                <a:r>
                  <a:rPr lang="en-CA" sz="2800" dirty="0" smtClean="0"/>
                  <a:t>}; </a:t>
                </a:r>
                <a:r>
                  <a:rPr lang="en-CA" sz="2800" dirty="0"/>
                  <a:t> </a:t>
                </a:r>
                <a:r>
                  <a:rPr lang="en-CA" sz="2800" i="1" dirty="0" smtClean="0"/>
                  <a:t>B</a:t>
                </a:r>
                <a:r>
                  <a:rPr lang="en-CA" sz="2800" dirty="0" smtClean="0"/>
                  <a:t> = batch size, usually set to 1.</a:t>
                </a:r>
                <a:endParaRPr lang="en-US" sz="2800" i="1" dirty="0" smtClean="0">
                  <a:latin typeface="+mj-lt"/>
                </a:endParaRPr>
              </a:p>
              <a:p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i="1" dirty="0" smtClean="0"/>
                  <a:t> </a:t>
                </a:r>
                <a:r>
                  <a:rPr lang="en-CA" sz="2800" dirty="0" smtClean="0"/>
                  <a:t>= # of iterations we’ve done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Only most recent gradient is needed: min{M, N} </a:t>
                </a:r>
                <a:br>
                  <a:rPr lang="en-US" sz="2800" dirty="0" smtClean="0">
                    <a:latin typeface="+mj-lt"/>
                  </a:rPr>
                </a:br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</a:t>
                </a:r>
                <a:r>
                  <a:rPr lang="en-US" sz="2800" dirty="0">
                    <a:latin typeface="+mj-lt"/>
                  </a:rPr>
                  <a:t>#</a:t>
                </a:r>
                <a:r>
                  <a:rPr lang="en-US" sz="2800" dirty="0" smtClean="0">
                    <a:latin typeface="+mj-lt"/>
                  </a:rPr>
                  <a:t> of non-zero entries,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752" b="-3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0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Matrix Factorization?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smtClean="0"/>
              <a:t>MF is a </a:t>
            </a:r>
            <a:r>
              <a:rPr lang="en-CA" dirty="0" smtClean="0"/>
              <a:t>major </a:t>
            </a:r>
            <a:r>
              <a:rPr lang="en-CA" dirty="0" smtClean="0"/>
              <a:t>component of </a:t>
            </a:r>
          </a:p>
          <a:p>
            <a:r>
              <a:rPr lang="en-CA" dirty="0" smtClean="0"/>
              <a:t>many model-based </a:t>
            </a:r>
            <a:r>
              <a:rPr lang="en-CA" dirty="0" smtClean="0"/>
              <a:t>Recommender Systems: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e.g. </a:t>
            </a:r>
            <a:r>
              <a:rPr lang="en-CA" dirty="0"/>
              <a:t>Collaborative Filtering </a:t>
            </a:r>
            <a:r>
              <a:rPr lang="en-CA" dirty="0" err="1" smtClean="0"/>
              <a:t>CLiMF</a:t>
            </a:r>
            <a:r>
              <a:rPr lang="en-CA" dirty="0" smtClean="0"/>
              <a:t>, </a:t>
            </a:r>
            <a:r>
              <a:rPr lang="en-CA" dirty="0" err="1" smtClean="0"/>
              <a:t>GAPfm</a:t>
            </a:r>
            <a:r>
              <a:rPr lang="en-CA" dirty="0" smtClean="0"/>
              <a:t>, MNAR…</a:t>
            </a:r>
          </a:p>
          <a:p>
            <a:r>
              <a:rPr lang="en-CA" dirty="0" smtClean="0"/>
              <a:t>many Unsupervised Learning methods</a:t>
            </a:r>
            <a:br>
              <a:rPr lang="en-CA" dirty="0" smtClean="0"/>
            </a:br>
            <a:r>
              <a:rPr lang="en-CA" dirty="0" smtClean="0"/>
              <a:t>e.g. Principal Component Analysis, Independent Component Analysis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88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Space Complexity of SAG-MF</a:t>
            </a:r>
            <a:br>
              <a:rPr lang="en-CA" dirty="0" smtClean="0"/>
            </a:br>
            <a:r>
              <a:rPr lang="en-CA" dirty="0" smtClean="0"/>
              <a:t>Attempt #1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 r="-1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CA" dirty="0" smtClean="0"/>
                  <a:t>Apply chain </a:t>
                </a:r>
                <a:r>
                  <a:rPr lang="en-CA" dirty="0" smtClean="0"/>
                  <a:t>rule in differential calculus: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</a:t>
                </a:r>
                <a:r>
                  <a:rPr lang="en-CA" dirty="0" smtClean="0"/>
                  <a:t>3 matrixes: Big-O runtime doesn’t change</a:t>
                </a:r>
                <a:r>
                  <a:rPr lang="en-CA" dirty="0" smtClean="0"/>
                  <a:t>!</a:t>
                </a:r>
                <a:br>
                  <a:rPr lang="en-CA" dirty="0" smtClean="0"/>
                </a:br>
                <a:r>
                  <a:rPr lang="en-CA" dirty="0" smtClean="0"/>
                  <a:t>b/c we compute gradient for new samples anyways</a:t>
                </a:r>
                <a:endParaRPr lang="en-CA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min{</a:t>
                </a:r>
                <a:r>
                  <a:rPr lang="en-CA" i="1" dirty="0" smtClean="0"/>
                  <a:t>B*t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})	scalar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		vector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vector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θ(</a:t>
            </a:r>
            <a:r>
              <a:rPr lang="en-US" i="1" dirty="0" err="1"/>
              <a:t>nMems</a:t>
            </a:r>
            <a:r>
              <a:rPr lang="en-US" dirty="0"/>
              <a:t> + (</a:t>
            </a:r>
            <a:r>
              <a:rPr lang="en-US" i="1" dirty="0" err="1"/>
              <a:t>nRows</a:t>
            </a:r>
            <a:r>
              <a:rPr lang="en-US" dirty="0" err="1"/>
              <a:t>+</a:t>
            </a:r>
            <a:r>
              <a:rPr lang="en-US" i="1" dirty="0" err="1"/>
              <a:t>nCols</a:t>
            </a:r>
            <a:r>
              <a:rPr lang="en-US" dirty="0"/>
              <a:t>)*</a:t>
            </a:r>
            <a:r>
              <a:rPr lang="en-US" i="1" dirty="0" err="1"/>
              <a:t>nDims</a:t>
            </a:r>
            <a:r>
              <a:rPr lang="en-US" dirty="0"/>
              <a:t>)?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>
                    <a:solidFill>
                      <a:schemeClr val="accent6"/>
                    </a:solidFill>
                  </a:rPr>
                  <a:t>Norm-based Regularization</a:t>
                </a:r>
                <a:r>
                  <a:rPr lang="en-CA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 if </a:t>
                </a:r>
                <a:r>
                  <a:rPr lang="el-GR" i="1" dirty="0" smtClean="0">
                    <a:solidFill>
                      <a:schemeClr val="bg1"/>
                    </a:solidFill>
                  </a:rPr>
                  <a:t>λ</a:t>
                </a:r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:r>
                  <a:rPr lang="en-CA" dirty="0" smtClean="0">
                    <a:solidFill>
                      <a:schemeClr val="bg1"/>
                    </a:solidFill>
                  </a:rPr>
                  <a:t>varies depending on </a:t>
                </a:r>
                <a:r>
                  <a:rPr lang="en-CA" i="1" dirty="0" smtClean="0">
                    <a:solidFill>
                      <a:schemeClr val="bg1"/>
                    </a:solidFill>
                  </a:rPr>
                  <a:t>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Problem: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 &amp; </a:t>
                </a:r>
                <a:r>
                  <a:rPr lang="en-CA" i="1" dirty="0" smtClean="0"/>
                  <a:t>V</a:t>
                </a:r>
                <a:r>
                  <a:rPr lang="en-CA" dirty="0" smtClean="0"/>
                  <a:t> are different at each iteration</a:t>
                </a:r>
              </a:p>
              <a:p>
                <a:pPr lvl="1"/>
                <a:r>
                  <a:rPr lang="en-CA" dirty="0" smtClean="0"/>
                  <a:t>Optimization is to get the best possible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V</a:t>
                </a:r>
              </a:p>
              <a:p>
                <a:r>
                  <a:rPr lang="en-CA" dirty="0" smtClean="0">
                    <a:ea typeface="Cambria Math" panose="02040503050406030204" pitchFamily="18" charset="0"/>
                  </a:rPr>
                  <a:t>At each iteration, we now must store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 </a:t>
                </a:r>
                <a:r>
                  <a:rPr lang="en-CA" dirty="0" smtClean="0"/>
                  <a:t>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	scalars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 x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 row vectors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i="1" dirty="0" smtClean="0"/>
                  <a:t>	</a:t>
                </a:r>
                <a:r>
                  <a:rPr lang="en-CA" i="1" dirty="0">
                    <a:solidFill>
                      <a:srgbClr val="00B050"/>
                    </a:solidFill>
                  </a:rPr>
                  <a:t>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i="1" dirty="0" smtClean="0"/>
                  <a:t> 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column vectors</a:t>
                </a:r>
              </a:p>
              <a:p>
                <a:pPr marL="571500" indent="-514350"/>
                <a:r>
                  <a:rPr lang="en-US" dirty="0" smtClean="0"/>
                  <a:t>θ(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+(</a:t>
                </a:r>
                <a:r>
                  <a:rPr lang="en-US" i="1" dirty="0" err="1" smtClean="0"/>
                  <a:t>nRows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 smtClean="0"/>
                  <a:t>nCols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</a:t>
                </a:r>
              </a:p>
              <a:p>
                <a:pPr marL="571500" indent="-514350"/>
                <a:r>
                  <a:rPr lang="en-US" dirty="0" smtClean="0"/>
                  <a:t>Back to square one: no savings!</a:t>
                </a:r>
              </a:p>
              <a:p>
                <a:pPr marL="571500" indent="-514350"/>
                <a:endParaRPr lang="en-US" dirty="0"/>
              </a:p>
              <a:p>
                <a:pPr marL="571500" indent="-514350"/>
                <a:endParaRPr lang="en-CA" dirty="0" smtClean="0"/>
              </a:p>
              <a:p>
                <a:pPr marL="457200" lvl="1" indent="0">
                  <a:buNone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0">
                <a:blip r:embed="rId3"/>
                <a:stretch>
                  <a:fillRect l="-1704" t="-1711" b="-38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dirty="0" smtClean="0"/>
              <a:t>Attempt #2: </a:t>
            </a:r>
            <a:r>
              <a:rPr lang="en-CA" sz="3100" i="1" dirty="0" err="1"/>
              <a:t>nMems</a:t>
            </a:r>
            <a:r>
              <a:rPr lang="en-CA" sz="3100" dirty="0"/>
              <a:t> = </a:t>
            </a:r>
            <a:r>
              <a:rPr lang="en-CA" sz="3100" i="1" dirty="0" smtClean="0"/>
              <a:t>min</a:t>
            </a:r>
            <a:r>
              <a:rPr lang="en-CA" sz="3100" dirty="0" smtClean="0"/>
              <a:t>{</a:t>
            </a:r>
            <a:r>
              <a:rPr lang="en-CA" sz="3100" i="1" dirty="0" smtClean="0"/>
              <a:t>M</a:t>
            </a:r>
            <a:r>
              <a:rPr lang="en-CA" sz="3100" dirty="0" smtClean="0"/>
              <a:t>=</a:t>
            </a:r>
            <a:r>
              <a:rPr lang="en-CA" sz="3100" i="1" dirty="0" smtClean="0"/>
              <a:t>B</a:t>
            </a:r>
            <a:r>
              <a:rPr lang="en-CA" sz="3100" dirty="0" smtClean="0"/>
              <a:t>*</a:t>
            </a:r>
            <a:r>
              <a:rPr lang="en-CA" sz="3100" i="1" dirty="0" smtClean="0"/>
              <a:t>t</a:t>
            </a:r>
            <a:r>
              <a:rPr lang="en-CA" sz="3100" dirty="0"/>
              <a:t>, </a:t>
            </a:r>
            <a:r>
              <a:rPr lang="en-CA" sz="3100" i="1" dirty="0"/>
              <a:t>N</a:t>
            </a:r>
            <a:r>
              <a:rPr lang="en-CA" sz="3100" dirty="0"/>
              <a:t>}</a:t>
            </a:r>
            <a:r>
              <a:rPr lang="en-CA" sz="3100" dirty="0" smtClean="0"/>
              <a:t/>
            </a:r>
            <a:br>
              <a:rPr lang="en-CA" sz="3100" dirty="0" smtClean="0"/>
            </a:br>
            <a:r>
              <a:rPr lang="en-CA" sz="3100" dirty="0" smtClean="0"/>
              <a:t>Can we say </a:t>
            </a:r>
            <a:r>
              <a:rPr lang="en-CA" sz="3100" i="1" dirty="0" err="1" smtClean="0">
                <a:solidFill>
                  <a:srgbClr val="00B050"/>
                </a:solidFill>
              </a:rPr>
              <a:t>nMems</a:t>
            </a:r>
            <a:r>
              <a:rPr lang="en-CA" sz="3100" dirty="0" smtClean="0"/>
              <a:t> 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800" dirty="0" smtClean="0"/>
                  <a:t>Upper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 smtClean="0"/>
                  <a:t>: </a:t>
                </a:r>
                <a:r>
                  <a:rPr lang="en-CA" sz="2800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sz="2600" dirty="0" smtClean="0"/>
                  <a:t>SAG requires storing only the most recent gradients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/>
                  <a:t>:</a:t>
                </a:r>
                <a:r>
                  <a:rPr lang="en-CA" sz="2400" dirty="0" smtClean="0"/>
                  <a:t> proportional to lower bound of </a:t>
                </a:r>
                <a:r>
                  <a:rPr lang="en-CA" sz="2400" i="1" dirty="0" smtClean="0"/>
                  <a:t>t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smtClean="0"/>
                  <a:t>t: </a:t>
                </a:r>
                <a:r>
                  <a:rPr lang="en-CA" sz="2800" dirty="0" smtClean="0"/>
                  <a:t>look at convergence rate, e.g.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𝐸𝑥𝑝𝑒𝑐𝑡𝑒𝑑</m:t>
                    </m:r>
                    <m:d>
                      <m:dPr>
                        <m:begChr m:val="["/>
                        <m:endChr m:val="]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sz="2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sz="2800" dirty="0" smtClean="0">
                    <a:latin typeface="+mj-lt"/>
                  </a:rPr>
                  <a:t>Error </a:t>
                </a:r>
                <a:r>
                  <a:rPr lang="en-CA" sz="2800" dirty="0">
                    <a:latin typeface="+mj-lt"/>
                  </a:rPr>
                  <a:t>=</a:t>
                </a:r>
                <a:r>
                  <a:rPr lang="en-CA" sz="28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800" b="0" dirty="0" smtClean="0">
                    <a:latin typeface="Cambria Math" panose="02040503050406030204" pitchFamily="18" charset="0"/>
                  </a:rPr>
                  <a:t>= optimal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>U</a:t>
                </a:r>
              </a:p>
              <a:p>
                <a:r>
                  <a:rPr lang="en-CA" sz="2800" i="1" dirty="0" smtClean="0">
                    <a:latin typeface="Cambria Math" panose="02040503050406030204" pitchFamily="18" charset="0"/>
                  </a:rPr>
                  <a:t>p</a:t>
                </a:r>
                <a:r>
                  <a:rPr lang="en-CA" sz="2800" dirty="0" smtClean="0">
                    <a:latin typeface="Cambria Math" panose="02040503050406030204" pitchFamily="18" charset="0"/>
                  </a:rPr>
                  <a:t> is a constant calculated from the upper &amp; lower bounds of Hessians of function: 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sz="2800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 r="-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</a:t>
                </a:r>
                <a:r>
                  <a:rPr lang="en-CA" dirty="0" smtClean="0"/>
                  <a:t>min{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*</a:t>
                </a:r>
                <a:r>
                  <a:rPr lang="en-CA" i="1" dirty="0" smtClean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i="1" dirty="0" err="1"/>
              <a:t>nMems</a:t>
            </a:r>
            <a:r>
              <a:rPr lang="en-CA" dirty="0"/>
              <a:t> = </a:t>
            </a:r>
            <a:r>
              <a:rPr lang="en-CA" dirty="0" smtClean="0"/>
              <a:t>min{</a:t>
            </a:r>
            <a:r>
              <a:rPr lang="en-CA" i="1" dirty="0" smtClean="0"/>
              <a:t>B</a:t>
            </a:r>
            <a:r>
              <a:rPr lang="en-CA" dirty="0" smtClean="0"/>
              <a:t>*</a:t>
            </a:r>
            <a:r>
              <a:rPr lang="en-CA" i="1" dirty="0" smtClean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 smtClean="0"/>
              <a:t>}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Lower bound of </a:t>
                </a:r>
                <a:r>
                  <a:rPr lang="en-CA" i="1" dirty="0" err="1"/>
                  <a:t>nMems</a:t>
                </a:r>
                <a:r>
                  <a:rPr lang="en-CA" dirty="0"/>
                  <a:t> depends </a:t>
                </a:r>
                <a:r>
                  <a:rPr lang="en-CA" dirty="0" smtClean="0"/>
                  <a:t>on</a:t>
                </a:r>
              </a:p>
              <a:p>
                <a:r>
                  <a:rPr lang="en-CA" dirty="0" smtClean="0"/>
                  <a:t>convergence rate: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CA" dirty="0"/>
                  <a:t> </a:t>
                </a:r>
                <a:endParaRPr lang="en-CA" dirty="0" smtClean="0"/>
              </a:p>
              <a:p>
                <a:r>
                  <a:rPr lang="en-CA" dirty="0" smtClean="0"/>
                  <a:t>error tolerance: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not N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 smtClean="0"/>
                  <a:t>Convergence rate is different for each function</a:t>
                </a:r>
              </a:p>
              <a:p>
                <a:r>
                  <a:rPr lang="en-CA" dirty="0" smtClean="0"/>
                  <a:t>Not always as good as exponential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CA" dirty="0" smtClean="0"/>
              </a:p>
              <a:p>
                <a:r>
                  <a:rPr lang="en-CA" dirty="0" smtClean="0"/>
                  <a:t>So there’s no guarantee that t &lt;&lt;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Approach: SAG-MF </a:t>
            </a:r>
            <a:r>
              <a:rPr lang="en-CA" dirty="0" smtClean="0">
                <a:solidFill>
                  <a:srgbClr val="7030A0"/>
                </a:solidFill>
              </a:rPr>
              <a:t>ahead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smtClean="0"/>
              <a:t> 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𝒓𝒆𝒄𝒐𝒎𝒑𝒖𝒕𝒆𝒅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600" dirty="0"/>
              </a:p>
              <a:p>
                <a:pPr marL="0" indent="0" algn="ctr">
                  <a:buNone/>
                </a:pPr>
                <a:r>
                  <a:rPr lang="en-CA" sz="2800" dirty="0" smtClean="0">
                    <a:solidFill>
                      <a:srgbClr val="7030A0"/>
                    </a:solidFill>
                  </a:rPr>
                  <a:t>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Determine ahead the distinct points </a:t>
                </a:r>
                <a:r>
                  <a:rPr lang="en-CA" sz="3100" dirty="0"/>
                  <a:t>we’ll sample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/>
                  <a:t>Before we re-sample </a:t>
                </a:r>
                <a:r>
                  <a:rPr lang="en-CA" sz="3100" dirty="0" smtClean="0"/>
                  <a:t>the same </a:t>
                </a:r>
                <a:r>
                  <a:rPr lang="en-CA" sz="3100" dirty="0"/>
                  <a:t>data </a:t>
                </a:r>
                <a:r>
                  <a:rPr lang="en-CA" sz="3100" dirty="0" smtClean="0"/>
                  <a:t>point, </a:t>
                </a:r>
                <a:endParaRPr lang="en-CA" sz="3100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700" i="1" dirty="0"/>
                  <a:t> </a:t>
                </a:r>
                <a:r>
                  <a:rPr lang="en-CA" sz="2700" dirty="0">
                    <a:sym typeface="Wingdings" panose="05000000000000000000" pitchFamily="2" charset="2"/>
                  </a:rPr>
                  <a:t></a:t>
                </a:r>
                <a:r>
                  <a:rPr lang="en-CA" sz="2700" dirty="0"/>
                  <a:t> </a:t>
                </a:r>
                <a:r>
                  <a:rPr lang="en-CA" sz="2700" dirty="0" smtClean="0"/>
                  <a:t>deterministic gradient descent/ascent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CA" sz="2700" b="0" dirty="0" smtClean="0">
                  <a:solidFill>
                    <a:srgbClr val="7030A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31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3100" dirty="0"/>
                  <a:t> to </a:t>
                </a:r>
                <a:r>
                  <a:rPr lang="en-CA" sz="3100" dirty="0">
                    <a:solidFill>
                      <a:srgbClr val="7030A0"/>
                    </a:solidFill>
                  </a:rPr>
                  <a:t>re-compute</a:t>
                </a:r>
                <a:r>
                  <a:rPr lang="en-CA" sz="3100" dirty="0"/>
                  <a:t> </a:t>
                </a:r>
                <a:r>
                  <a:rPr lang="en-CA" sz="3100" dirty="0" smtClean="0"/>
                  <a:t>gradient e.g.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3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1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3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3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CA" sz="3100" dirty="0" smtClean="0">
                  <a:solidFill>
                    <a:srgbClr val="7030A0"/>
                  </a:solidFill>
                </a:endParaRPr>
              </a:p>
              <a:p>
                <a:pPr marL="914400" lvl="1" indent="-514350">
                  <a:buFont typeface="Arial" panose="020B0604020202020204" pitchFamily="34" charset="0"/>
                  <a:buChar char="•"/>
                </a:pPr>
                <a:r>
                  <a:rPr lang="en-CA" sz="2700" dirty="0" smtClean="0"/>
                  <a:t>No need to 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,</a:t>
                </a:r>
                <a:r>
                  <a:rPr lang="en-CA" sz="2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) </a:t>
                </a:r>
                <a:r>
                  <a:rPr lang="en-CA" sz="2700" dirty="0" smtClean="0"/>
                  <a:t>pairs</a:t>
                </a:r>
                <a:endParaRPr lang="en-CA" sz="2700" i="1" dirty="0"/>
              </a:p>
              <a:p>
                <a:pPr marL="514350" indent="-514350">
                  <a:buFont typeface="+mj-lt"/>
                  <a:buAutoNum type="arabicPeriod"/>
                </a:pPr>
                <a:endParaRPr lang="en-CA" sz="3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0">
                <a:blip r:embed="rId2"/>
                <a:stretch>
                  <a:fillRect l="-1630" r="-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SAG-MF ahead: </a:t>
            </a:r>
            <a:r>
              <a:rPr lang="en-CA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Let’s say we did a full deterministic gradient descent at first iteration: t=1</a:t>
                </a:r>
              </a:p>
              <a:p>
                <a:r>
                  <a:rPr lang="en-CA" dirty="0" smtClean="0"/>
                  <a:t>Then, make </a:t>
                </a:r>
                <a:r>
                  <a:rPr lang="en-CA" dirty="0"/>
                  <a:t>sure </a:t>
                </a:r>
                <a:r>
                  <a:rPr lang="en-CA" dirty="0" smtClean="0"/>
                  <a:t>all </a:t>
                </a:r>
                <a:r>
                  <a:rPr lang="en-CA" dirty="0"/>
                  <a:t>random sample points are </a:t>
                </a:r>
                <a:r>
                  <a:rPr lang="en-CA" b="1" i="1" dirty="0">
                    <a:solidFill>
                      <a:srgbClr val="7030A0"/>
                    </a:solidFill>
                  </a:rPr>
                  <a:t>distinct</a:t>
                </a:r>
                <a:r>
                  <a:rPr lang="en-CA" dirty="0"/>
                  <a:t> in the next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dirty="0"/>
                  <a:t> </a:t>
                </a:r>
                <a:r>
                  <a:rPr lang="en-CA" dirty="0" smtClean="0"/>
                  <a:t>iterations</a:t>
                </a:r>
              </a:p>
              <a:p>
                <a:r>
                  <a:rPr lang="en-CA" dirty="0" smtClean="0"/>
                  <a:t>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 smtClean="0"/>
                  <a:t>) pairs can be 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re-computed</a:t>
                </a:r>
                <a:r>
                  <a:rPr lang="en-CA" dirty="0" smtClean="0"/>
                  <a:t> using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CA" dirty="0" smtClean="0"/>
                  <a:t>No need to store 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) pairs: </a:t>
                </a:r>
                <a:r>
                  <a:rPr lang="en-CA" strike="sngStrike" dirty="0" smtClean="0"/>
                  <a:t>O(</a:t>
                </a:r>
                <a:r>
                  <a:rPr lang="en-CA" i="1" strike="sngStrike" dirty="0" smtClean="0"/>
                  <a:t>N</a:t>
                </a:r>
                <a:r>
                  <a:rPr lang="en-CA" strike="sngStrike" dirty="0" smtClean="0"/>
                  <a:t>*</a:t>
                </a:r>
                <a:r>
                  <a:rPr lang="en-CA" i="1" strike="sngStrike" dirty="0" err="1" smtClean="0"/>
                  <a:t>nDims</a:t>
                </a:r>
                <a:r>
                  <a:rPr lang="en-CA" strike="sngStrike" dirty="0" smtClean="0"/>
                  <a:t>)</a:t>
                </a:r>
                <a:r>
                  <a:rPr lang="en-CA" dirty="0" smtClean="0"/>
                  <a:t> O(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 + 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 +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)*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</a:t>
                </a:r>
                <a:endParaRPr lang="en-CA" strike="sngStrike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8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State of the Art in </a:t>
            </a:r>
            <a:r>
              <a:rPr lang="en-CA" dirty="0" smtClean="0"/>
              <a:t>MF</a:t>
            </a:r>
            <a:br>
              <a:rPr lang="en-CA" dirty="0" smtClean="0"/>
            </a:br>
            <a:r>
              <a:rPr lang="en-CA" sz="3300" dirty="0" smtClean="0"/>
              <a:t>2 main types of gradient Descent/Ascent</a:t>
            </a:r>
            <a:endParaRPr lang="en-CA" sz="3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Stochastic Gradient 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dirty="0" smtClean="0"/>
              <a:t>Fast</a:t>
            </a:r>
            <a:r>
              <a:rPr lang="en-CA" dirty="0" smtClean="0"/>
              <a:t>: </a:t>
            </a:r>
            <a:r>
              <a:rPr lang="en-CA" dirty="0"/>
              <a:t>O(1) samples per iteration</a:t>
            </a:r>
          </a:p>
          <a:p>
            <a:r>
              <a:rPr lang="en-CA" b="1" dirty="0" smtClean="0"/>
              <a:t>Bad quality</a:t>
            </a:r>
            <a:r>
              <a:rPr lang="en-CA" dirty="0" smtClean="0"/>
              <a:t>: approximation </a:t>
            </a:r>
            <a:r>
              <a:rPr lang="en-CA" dirty="0"/>
              <a:t>flats out, gets stuck at a local </a:t>
            </a:r>
            <a:r>
              <a:rPr lang="en-CA" dirty="0" smtClean="0"/>
              <a:t>sub-optimum</a:t>
            </a:r>
          </a:p>
          <a:p>
            <a:r>
              <a:rPr lang="en-CA" dirty="0" smtClean="0"/>
              <a:t>After </a:t>
            </a:r>
            <a:r>
              <a:rPr lang="en-CA" dirty="0"/>
              <a:t>many # of iterations, </a:t>
            </a:r>
            <a:r>
              <a:rPr lang="en-CA" dirty="0" smtClean="0"/>
              <a:t>it may </a:t>
            </a:r>
            <a:r>
              <a:rPr lang="en-CA" dirty="0"/>
              <a:t>progress to a </a:t>
            </a:r>
            <a:r>
              <a:rPr lang="en-CA" dirty="0" smtClean="0"/>
              <a:t>slightly better </a:t>
            </a:r>
            <a:r>
              <a:rPr lang="en-CA" dirty="0" err="1" smtClean="0"/>
              <a:t>approx</a:t>
            </a:r>
            <a:r>
              <a:rPr lang="en-CA" dirty="0" smtClean="0"/>
              <a:t>… </a:t>
            </a:r>
            <a:r>
              <a:rPr lang="en-CA" dirty="0" smtClean="0"/>
              <a:t>or may not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Deterministic Gradient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Good quality</a:t>
            </a:r>
            <a:r>
              <a:rPr lang="en-CA" dirty="0" smtClean="0"/>
              <a:t>: </a:t>
            </a:r>
            <a:r>
              <a:rPr lang="en-CA" dirty="0"/>
              <a:t>guaranteed to yield a better approximation than stochastic after same # of </a:t>
            </a:r>
            <a:r>
              <a:rPr lang="en-CA" dirty="0" smtClean="0"/>
              <a:t>iterations</a:t>
            </a:r>
          </a:p>
          <a:p>
            <a:r>
              <a:rPr lang="en-CA" b="1" dirty="0" smtClean="0"/>
              <a:t>Slow</a:t>
            </a:r>
            <a:r>
              <a:rPr lang="en-CA" dirty="0"/>
              <a:t>: O(N</a:t>
            </a:r>
            <a:r>
              <a:rPr lang="en-CA" dirty="0" smtClean="0"/>
              <a:t>) samples in each iteration</a:t>
            </a:r>
          </a:p>
          <a:p>
            <a:r>
              <a:rPr lang="en-CA" dirty="0" smtClean="0"/>
              <a:t>What if we want </a:t>
            </a:r>
            <a:r>
              <a:rPr lang="en-CA" b="1" dirty="0" smtClean="0"/>
              <a:t>Good </a:t>
            </a:r>
            <a:r>
              <a:rPr lang="en-CA" dirty="0" smtClean="0"/>
              <a:t>&amp; </a:t>
            </a:r>
            <a:r>
              <a:rPr lang="en-CA" b="1" dirty="0" smtClean="0"/>
              <a:t>Fast</a:t>
            </a:r>
            <a:r>
              <a:rPr lang="en-CA" dirty="0" smtClean="0"/>
              <a:t> convergence in MF?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48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SAG generic vs. SAG-MF ahead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1101798"/>
          </a:xfrm>
        </p:spPr>
        <p:txBody>
          <a:bodyPr anchor="t">
            <a:normAutofit/>
          </a:bodyPr>
          <a:lstStyle/>
          <a:p>
            <a:pPr algn="ctr"/>
            <a:r>
              <a:rPr lang="en-CA" b="0" dirty="0" smtClean="0"/>
              <a:t>SAG generic</a:t>
            </a:r>
          </a:p>
          <a:p>
            <a:pPr algn="ctr"/>
            <a:r>
              <a:rPr lang="en-CA" dirty="0"/>
              <a:t>O(</a:t>
            </a:r>
            <a:r>
              <a:rPr lang="en-CA" i="1" dirty="0"/>
              <a:t>N</a:t>
            </a:r>
            <a:r>
              <a:rPr lang="en-CA" dirty="0"/>
              <a:t>*</a:t>
            </a:r>
            <a:r>
              <a:rPr lang="en-CA" i="1" dirty="0" err="1"/>
              <a:t>nDims</a:t>
            </a:r>
            <a:r>
              <a:rPr lang="en-CA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</p:spPr>
            <p:txBody>
              <a:bodyPr/>
              <a:lstStyle/>
              <a:p>
                <a:r>
                  <a:rPr lang="en-CA" dirty="0" smtClean="0"/>
                  <a:t>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) pairs at different iterations</a:t>
                </a:r>
                <a:endParaRPr lang="en-CA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  <a:blipFill rotWithShape="0">
                <a:blip r:embed="rId3"/>
                <a:stretch>
                  <a:fillRect l="-1961" t="-713" r="-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101799"/>
          </a:xfrm>
        </p:spPr>
        <p:txBody>
          <a:bodyPr anchor="t">
            <a:normAutofit fontScale="92500"/>
          </a:bodyPr>
          <a:lstStyle/>
          <a:p>
            <a:pPr algn="ctr"/>
            <a:r>
              <a:rPr lang="en-CA" b="0" dirty="0" smtClean="0"/>
              <a:t>SAG-MF ahead</a:t>
            </a:r>
          </a:p>
          <a:p>
            <a:pPr algn="ctr"/>
            <a:r>
              <a:rPr lang="en-CA" sz="2600" dirty="0" smtClean="0"/>
              <a:t>O(</a:t>
            </a:r>
            <a:r>
              <a:rPr lang="en-CA" sz="2600" i="1" dirty="0" smtClean="0"/>
              <a:t>N</a:t>
            </a:r>
            <a:r>
              <a:rPr lang="en-CA" sz="2600" dirty="0" smtClean="0"/>
              <a:t> + (</a:t>
            </a:r>
            <a:r>
              <a:rPr lang="en-CA" sz="2600" i="1" dirty="0" err="1" smtClean="0"/>
              <a:t>nRows</a:t>
            </a:r>
            <a:r>
              <a:rPr lang="en-CA" sz="2600" dirty="0" smtClean="0"/>
              <a:t> </a:t>
            </a:r>
            <a:r>
              <a:rPr lang="en-CA" sz="2600" dirty="0"/>
              <a:t>+ </a:t>
            </a:r>
            <a:r>
              <a:rPr lang="en-CA" sz="2600" i="1" dirty="0" err="1"/>
              <a:t>nCols</a:t>
            </a:r>
            <a:r>
              <a:rPr lang="en-CA" sz="2600" dirty="0"/>
              <a:t>)*</a:t>
            </a:r>
            <a:r>
              <a:rPr lang="en-CA" sz="2600" i="1" dirty="0" err="1" smtClean="0"/>
              <a:t>nDims</a:t>
            </a:r>
            <a:r>
              <a:rPr lang="en-CA" sz="2600" dirty="0" smtClean="0"/>
              <a:t>)</a:t>
            </a:r>
            <a:endParaRPr lang="en-CA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dirty="0" smtClean="0"/>
                  <a:t> at the same iteration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=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s</a:t>
                </a:r>
              </a:p>
              <a:p>
                <a:r>
                  <a:rPr lang="en-CA" dirty="0" smtClean="0"/>
                  <a:t>Store indices of future samples</a:t>
                </a:r>
              </a:p>
              <a:p>
                <a:r>
                  <a:rPr lang="en-CA" dirty="0" smtClean="0"/>
                  <a:t>Re-compute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on demand, on the fly</a:t>
                </a:r>
              </a:p>
              <a:p>
                <a:r>
                  <a:rPr lang="en-CA" dirty="0"/>
                  <a:t>Re-computing does not change </a:t>
                </a:r>
                <a:r>
                  <a:rPr lang="en-CA" dirty="0" smtClean="0"/>
                  <a:t>asymptotic (Big-O) </a:t>
                </a:r>
                <a:r>
                  <a:rPr lang="en-CA" dirty="0"/>
                  <a:t>running time</a:t>
                </a:r>
                <a:endParaRPr lang="en-CA" sz="28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  <a:blipFill rotWithShape="0">
                <a:blip r:embed="rId4"/>
                <a:stretch>
                  <a:fillRect l="-2112" t="-2496" b="-12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Heuristic #1: to not store </a:t>
            </a:r>
            <a:r>
              <a:rPr lang="en-US" dirty="0" smtClean="0"/>
              <a:t>θ</a:t>
            </a:r>
            <a:r>
              <a:rPr lang="en-CA" dirty="0" smtClean="0"/>
              <a:t>(</a:t>
            </a:r>
            <a:r>
              <a:rPr lang="en-CA" i="1" dirty="0" err="1" smtClean="0">
                <a:solidFill>
                  <a:srgbClr val="00B050"/>
                </a:solidFill>
              </a:rPr>
              <a:t>nMems</a:t>
            </a:r>
            <a:r>
              <a:rPr lang="en-CA" dirty="0" smtClean="0"/>
              <a:t>) indices, </a:t>
            </a:r>
            <a:r>
              <a:rPr lang="en-US" dirty="0" smtClean="0"/>
              <a:t>θ</a:t>
            </a:r>
            <a:r>
              <a:rPr lang="en-CA" dirty="0" smtClean="0"/>
              <a:t>( (</a:t>
            </a:r>
            <a:r>
              <a:rPr lang="en-CA" dirty="0" err="1"/>
              <a:t>nRows</a:t>
            </a:r>
            <a:r>
              <a:rPr lang="en-CA" dirty="0"/>
              <a:t> + </a:t>
            </a:r>
            <a:r>
              <a:rPr lang="en-CA" dirty="0" err="1"/>
              <a:t>nCols</a:t>
            </a:r>
            <a:r>
              <a:rPr lang="en-CA" dirty="0"/>
              <a:t>)*</a:t>
            </a:r>
            <a:r>
              <a:rPr lang="en-CA" dirty="0" err="1" smtClean="0"/>
              <a:t>nDims</a:t>
            </a:r>
            <a:r>
              <a:rPr lang="en-CA" dirty="0" smtClean="0"/>
              <a:t> 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 smtClean="0"/>
                  <a:t>Sampling with replacement: </a:t>
                </a:r>
              </a:p>
              <a:p>
                <a:r>
                  <a:rPr lang="en-CA" dirty="0" smtClean="0"/>
                  <a:t>After </a:t>
                </a:r>
                <a:r>
                  <a:rPr lang="en-CA" i="1" dirty="0"/>
                  <a:t>N</a:t>
                </a:r>
                <a:r>
                  <a:rPr lang="en-CA" dirty="0"/>
                  <a:t> </a:t>
                </a:r>
                <a:r>
                  <a:rPr lang="en-CA" dirty="0" smtClean="0"/>
                  <a:t>iterations, 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~63% of distinct points are expected to be sampled</a:t>
                </a:r>
              </a:p>
              <a:p>
                <a:r>
                  <a:rPr lang="en-CA" dirty="0" smtClean="0"/>
                  <a:t>Each sampled data point is expected to be re-sampled 1/0.63 = ~1.582 times</a:t>
                </a:r>
              </a:p>
              <a:p>
                <a:r>
                  <a:rPr lang="en-CA" dirty="0" smtClean="0"/>
                  <a:t>We want (1/0.63)*</a:t>
                </a:r>
                <a:r>
                  <a:rPr lang="en-CA" dirty="0" err="1" smtClean="0"/>
                  <a:t>nMems</a:t>
                </a:r>
                <a:r>
                  <a:rPr lang="en-CA" dirty="0" smtClean="0"/>
                  <a:t> &lt; 1*N</a:t>
                </a:r>
              </a:p>
              <a:p>
                <a:r>
                  <a:rPr lang="en-CA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dirty="0" smtClean="0"/>
                  <a:t>every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&lt;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iterations</a:t>
                </a:r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1185" b="-8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3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min{B*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SAG-MF forgetful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SAG-MF general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Heuristic #2: SAG-MF lazy</a:t>
            </a:r>
            <a:br>
              <a:rPr lang="en-CA" dirty="0" smtClean="0"/>
            </a:br>
            <a:r>
              <a:rPr lang="en-CA" dirty="0" smtClean="0"/>
              <a:t>if Expected[</a:t>
            </a:r>
            <a:r>
              <a:rPr lang="en-CA" i="1" dirty="0" smtClean="0"/>
              <a:t>t</a:t>
            </a:r>
            <a:r>
              <a:rPr lang="en-CA" dirty="0" smtClean="0"/>
              <a:t>] &lt;&lt; </a:t>
            </a:r>
            <a:r>
              <a:rPr lang="en-CA" i="1" dirty="0" smtClean="0"/>
              <a:t>N</a:t>
            </a:r>
            <a:endParaRPr lang="en-CA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Don’t re-compute at all,  Start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r>
                  <a:rPr lang="en-CA" dirty="0" smtClean="0"/>
                  <a:t> = 0: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 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nCols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nCols</a:t>
                </a:r>
                <a:endParaRPr lang="en-CA" dirty="0" smtClean="0"/>
              </a:p>
              <a:p>
                <a:r>
                  <a:rPr lang="en-US" dirty="0" smtClean="0"/>
                  <a:t>Space: θ </a:t>
                </a:r>
                <a:r>
                  <a:rPr lang="en-CA" dirty="0" smtClean="0"/>
                  <a:t>( </a:t>
                </a:r>
                <a:r>
                  <a:rPr lang="en-CA" dirty="0"/>
                  <a:t>(</a:t>
                </a:r>
                <a:r>
                  <a:rPr lang="en-CA" dirty="0" err="1"/>
                  <a:t>nRows</a:t>
                </a:r>
                <a:r>
                  <a:rPr lang="en-CA" dirty="0"/>
                  <a:t> + </a:t>
                </a:r>
                <a:r>
                  <a:rPr lang="en-CA" dirty="0" err="1"/>
                  <a:t>nCols</a:t>
                </a:r>
                <a:r>
                  <a:rPr lang="en-CA" dirty="0"/>
                  <a:t>)*</a:t>
                </a:r>
                <a:r>
                  <a:rPr lang="en-CA" dirty="0" err="1"/>
                  <a:t>nDims</a:t>
                </a:r>
                <a:r>
                  <a:rPr lang="en-CA" dirty="0"/>
                  <a:t> ) </a:t>
                </a:r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700" dirty="0" smtClean="0"/>
              </a:p>
              <a:p>
                <a:pPr marL="0" indent="0">
                  <a:buNone/>
                </a:pPr>
                <a:endParaRPr lang="en-CA" sz="2700" dirty="0"/>
              </a:p>
              <a:p>
                <a:pPr marL="0" indent="0">
                  <a:buNone/>
                </a:pPr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2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Summary: Total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13078"/>
              </p:ext>
            </p:extLst>
          </p:nvPr>
        </p:nvGraphicFramePr>
        <p:xfrm>
          <a:off x="323527" y="2256264"/>
          <a:ext cx="84969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8" idx="0"/>
          </p:cNvCxnSpPr>
          <p:nvPr/>
        </p:nvCxnSpPr>
        <p:spPr>
          <a:xfrm flipH="1">
            <a:off x="1344971" y="3564813"/>
            <a:ext cx="3470387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538" y="4987044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/>
              <a:t>N</a:t>
            </a:r>
            <a:r>
              <a:rPr lang="en-CA" sz="32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6314" y="4987044"/>
            <a:ext cx="3672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U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 err="1"/>
              <a:t>nRows</a:t>
            </a:r>
            <a:r>
              <a:rPr lang="en-CA" sz="3200" dirty="0"/>
              <a:t>*</a:t>
            </a:r>
            <a:r>
              <a:rPr lang="en-CA" sz="3200" i="1" dirty="0" err="1"/>
              <a:t>nDims</a:t>
            </a:r>
            <a:r>
              <a:rPr lang="en-CA" sz="3200" dirty="0"/>
              <a:t>)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 flipH="1">
            <a:off x="4422330" y="3564813"/>
            <a:ext cx="1079155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39612" y="5864207"/>
            <a:ext cx="3445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 smtClean="0"/>
              <a:t>V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 smtClean="0"/>
              <a:t>(</a:t>
            </a:r>
            <a:r>
              <a:rPr lang="en-CA" sz="3200" i="1" dirty="0" err="1" smtClean="0"/>
              <a:t>nDims</a:t>
            </a:r>
            <a:r>
              <a:rPr lang="en-CA" sz="3200" dirty="0" smtClean="0"/>
              <a:t>*</a:t>
            </a:r>
            <a:r>
              <a:rPr lang="en-CA" sz="3200" i="1" dirty="0" err="1" smtClean="0"/>
              <a:t>nCols</a:t>
            </a:r>
            <a:r>
              <a:rPr lang="en-CA" sz="3200" dirty="0" smtClean="0"/>
              <a:t>)</a:t>
            </a:r>
            <a:endParaRPr lang="en-CA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575628" y="3564813"/>
            <a:ext cx="29572" cy="229939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5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Summary: Total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084941"/>
              </p:ext>
            </p:extLst>
          </p:nvPr>
        </p:nvGraphicFramePr>
        <p:xfrm>
          <a:off x="323527" y="2256264"/>
          <a:ext cx="849694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</a:t>
                      </a:r>
                      <a:r>
                        <a:rPr lang="en-CA" sz="2200" baseline="0" dirty="0" smtClean="0"/>
                        <a:t> </a:t>
                      </a:r>
                      <a:r>
                        <a:rPr lang="en-CA" sz="2200" dirty="0" smtClean="0"/>
                        <a:t>generic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 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i="1" dirty="0" smtClean="0"/>
                        <a:t> </a:t>
                      </a:r>
                      <a:r>
                        <a:rPr lang="en-CA" sz="2400" dirty="0" smtClean="0"/>
                        <a:t>)</a:t>
                      </a:r>
                      <a:endParaRPr lang="en-US" sz="2400" dirty="0" smtClean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SAG-MF</a:t>
                      </a:r>
                      <a:r>
                        <a:rPr lang="en-CA" sz="2200" baseline="0" dirty="0" smtClean="0"/>
                        <a:t> ahead</a:t>
                      </a:r>
                      <a:endParaRPr lang="en-CA" sz="2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O(2)</a:t>
                      </a:r>
                      <a:endParaRPr lang="en-CA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(2*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+ 3*(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marL="0" marR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>
                          <a:solidFill>
                            <a:schemeClr val="bg1"/>
                          </a:solidFill>
                        </a:rPr>
                        <a:t>SAG-MF</a:t>
                      </a:r>
                      <a:r>
                        <a:rPr lang="en-CA" sz="2200" baseline="0" dirty="0" smtClean="0">
                          <a:solidFill>
                            <a:schemeClr val="bg1"/>
                          </a:solidFill>
                        </a:rPr>
                        <a:t> lazy</a:t>
                      </a:r>
                      <a:endParaRPr lang="en-CA" sz="2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O(1)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(1*</a:t>
                      </a:r>
                      <a:r>
                        <a:rPr lang="en-CA" sz="2400" i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+ 2*(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nRows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nCols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)*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nDims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0" marR="0" anchor="ctr"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20" idx="0"/>
          </p:cNvCxnSpPr>
          <p:nvPr/>
        </p:nvCxnSpPr>
        <p:spPr>
          <a:xfrm flipH="1">
            <a:off x="2165831" y="4653136"/>
            <a:ext cx="2262158" cy="87528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527" y="5528419"/>
            <a:ext cx="3684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Index of future samples</a:t>
            </a:r>
            <a:endParaRPr lang="en-CA" sz="2800" dirty="0"/>
          </a:p>
        </p:txBody>
      </p:sp>
      <p:sp>
        <p:nvSpPr>
          <p:cNvPr id="21" name="Rectangle 20"/>
          <p:cNvSpPr/>
          <p:nvPr/>
        </p:nvSpPr>
        <p:spPr>
          <a:xfrm>
            <a:off x="3707904" y="554417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3200" dirty="0"/>
          </a:p>
        </p:txBody>
      </p:sp>
      <p:cxnSp>
        <p:nvCxnSpPr>
          <p:cNvPr id="22" name="Straight Arrow Connector 21"/>
          <p:cNvCxnSpPr>
            <a:endCxn id="24" idx="0"/>
          </p:cNvCxnSpPr>
          <p:nvPr/>
        </p:nvCxnSpPr>
        <p:spPr>
          <a:xfrm>
            <a:off x="5292080" y="4653136"/>
            <a:ext cx="1225896" cy="87389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CA" sz="32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7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Why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Almost a standard tool for rapid prototyping</a:t>
            </a:r>
          </a:p>
          <a:p>
            <a:pPr lvl="1"/>
            <a:r>
              <a:rPr lang="en-US" dirty="0" smtClean="0"/>
              <a:t>Standard PL for ML at many schools UBC, Stanford</a:t>
            </a:r>
          </a:p>
          <a:p>
            <a:r>
              <a:rPr lang="en-US" dirty="0" smtClean="0"/>
              <a:t>System model (code) closely matches mental model (developer).</a:t>
            </a:r>
          </a:p>
          <a:p>
            <a:pPr lvl="1"/>
            <a:r>
              <a:rPr lang="en-US" dirty="0" smtClean="0"/>
              <a:t>Matrix multiplication </a:t>
            </a:r>
            <a:r>
              <a:rPr lang="en-US" dirty="0" err="1" smtClean="0"/>
              <a:t>Matlab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U</a:t>
            </a:r>
            <a:r>
              <a:rPr lang="en-US" dirty="0" smtClean="0"/>
              <a:t>*</a:t>
            </a:r>
            <a:r>
              <a:rPr lang="en-US" i="1" dirty="0" smtClean="0"/>
              <a:t>V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C/C++/Java has additional mental overhead:</a:t>
            </a:r>
            <a:br>
              <a:rPr lang="en-US" dirty="0" smtClean="0"/>
            </a:br>
            <a:r>
              <a:rPr lang="en-US" dirty="0" smtClean="0"/>
              <a:t>memory allocation, variable type, correct function name, order of inputs…</a:t>
            </a:r>
          </a:p>
          <a:p>
            <a:r>
              <a:rPr lang="en-US" dirty="0" err="1" smtClean="0"/>
              <a:t>Vectorized</a:t>
            </a:r>
            <a:r>
              <a:rPr lang="en-US" dirty="0" smtClean="0"/>
              <a:t> computation, parallel CPU/GPU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Questions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Compared to Deterministic and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 converge quickly in Matrix Factorization?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 give better approx.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 work with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Does SAG work with different datasets?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Compared to SAG generic / Stochastic gradient,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slower is SAG-MF ahead?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memory does SAG-MF ahead really save?</a:t>
            </a:r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L2:</a:t>
            </a:r>
            <a:r>
              <a:rPr lang="en-US" sz="2000" dirty="0"/>
              <a:t> </a:t>
            </a:r>
            <a:r>
              <a:rPr lang="en-US" sz="2000" dirty="0" smtClean="0"/>
              <a:t>sparse least squares</a:t>
            </a:r>
            <a:endParaRPr lang="en-US" sz="2000" dirty="0"/>
          </a:p>
          <a:p>
            <a:r>
              <a:rPr lang="en-US" dirty="0" err="1" smtClean="0"/>
              <a:t>CLiMF</a:t>
            </a:r>
            <a:r>
              <a:rPr lang="en-US" dirty="0" smtClean="0"/>
              <a:t>: </a:t>
            </a:r>
            <a:r>
              <a:rPr lang="en-US" sz="2000" dirty="0" smtClean="0"/>
              <a:t>ordinal logistic </a:t>
            </a:r>
          </a:p>
          <a:p>
            <a:r>
              <a:rPr lang="en-US" dirty="0" smtClean="0"/>
              <a:t>BPR-MF: </a:t>
            </a:r>
            <a:r>
              <a:rPr lang="en-US" sz="2000" dirty="0" smtClean="0"/>
              <a:t>minimize difference between any 2 predictions of same user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/>
              <a:t>Data: Implicit feedback</a:t>
            </a:r>
            <a:endParaRPr lang="en-US" dirty="0" smtClean="0"/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r>
              <a:rPr lang="en-US" dirty="0" smtClean="0"/>
              <a:t>Digg</a:t>
            </a:r>
            <a:endParaRPr lang="en-US" dirty="0"/>
          </a:p>
          <a:p>
            <a:r>
              <a:rPr lang="en-US" dirty="0" smtClean="0"/>
              <a:t>IMDB</a:t>
            </a:r>
          </a:p>
          <a:p>
            <a:r>
              <a:rPr lang="en-US" dirty="0" smtClean="0"/>
              <a:t>Live Journal</a:t>
            </a:r>
          </a:p>
          <a:p>
            <a:r>
              <a:rPr lang="en-US" dirty="0" smtClean="0"/>
              <a:t>Wikipedia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Descent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L2, BPR</a:t>
            </a:r>
          </a:p>
          <a:p>
            <a:r>
              <a:rPr lang="en-CA" dirty="0" smtClean="0"/>
              <a:t>Step size	= -0.0001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 smtClean="0"/>
              <a:t>	= +0.001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 smtClean="0"/>
              <a:t>	= +0.001;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Ascent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err="1" smtClean="0"/>
              <a:t>CLiMF</a:t>
            </a:r>
            <a:endParaRPr lang="en-CA" dirty="0" smtClean="0"/>
          </a:p>
          <a:p>
            <a:r>
              <a:rPr lang="en-CA" dirty="0"/>
              <a:t>Step </a:t>
            </a:r>
            <a:r>
              <a:rPr lang="en-CA" dirty="0" smtClean="0"/>
              <a:t>size	= +0.0001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/>
              <a:t>	</a:t>
            </a:r>
            <a:r>
              <a:rPr lang="en-CA" dirty="0" smtClean="0"/>
              <a:t>= -0.001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/>
              <a:t>	</a:t>
            </a:r>
            <a:r>
              <a:rPr lang="en-CA" dirty="0" smtClean="0"/>
              <a:t>= -0.001;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4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27384"/>
            <a:ext cx="9180512" cy="69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in Spreadsheet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 smtClean="0"/>
                  <a:t>Subset of datasets b/c Deterministic gradient takes too long</a:t>
                </a:r>
              </a:p>
              <a:p>
                <a:r>
                  <a:rPr lang="en-CA" dirty="0" smtClean="0"/>
                  <a:t>Datasets converged t &lt;&lt; N with Stochastic</a:t>
                </a:r>
              </a:p>
              <a:p>
                <a:r>
                  <a:rPr lang="en-CA" dirty="0" smtClean="0"/>
                  <a:t>To enforce re-computing in SAG-MF ahead, we do a full deterministic gradient descent/ascent at 1st iteration, and 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CA" dirty="0" smtClean="0"/>
                  <a:t>Fix seed for random number generator</a:t>
                </a:r>
              </a:p>
              <a:p>
                <a:endParaRPr lang="en-CA" dirty="0" smtClean="0"/>
              </a:p>
              <a:p>
                <a:r>
                  <a:rPr lang="en-CA" dirty="0" smtClean="0"/>
                  <a:t>Memory: SAG (generic) vs. SAG-MF ahead</a:t>
                </a:r>
              </a:p>
              <a:p>
                <a:r>
                  <a:rPr lang="en-CA" dirty="0" smtClean="0"/>
                  <a:t># of iterations vs. time per iteration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3504" r="-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0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smtClean="0"/>
              <a:t>Deterministic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Every </a:t>
            </a:r>
            <a:r>
              <a:rPr lang="en-CA" dirty="0" smtClean="0"/>
              <a:t>additional iteration yields </a:t>
            </a:r>
            <a:r>
              <a:rPr lang="en-CA" dirty="0"/>
              <a:t>a </a:t>
            </a:r>
            <a:r>
              <a:rPr lang="en-CA" dirty="0" smtClean="0"/>
              <a:t>better approx.</a:t>
            </a:r>
            <a:endParaRPr lang="en-CA" dirty="0"/>
          </a:p>
          <a:p>
            <a:r>
              <a:rPr lang="en-CA" dirty="0" smtClean="0"/>
              <a:t>In </a:t>
            </a:r>
            <a:r>
              <a:rPr lang="en-CA" dirty="0" err="1" smtClean="0"/>
              <a:t>avg</a:t>
            </a:r>
            <a:r>
              <a:rPr lang="en-CA" dirty="0" smtClean="0"/>
              <a:t>, takes </a:t>
            </a:r>
            <a:r>
              <a:rPr lang="en-CA" dirty="0"/>
              <a:t>&gt;100X longer to run an iteration than stochastic </a:t>
            </a:r>
            <a:r>
              <a:rPr lang="en-CA" dirty="0" smtClean="0"/>
              <a:t>or </a:t>
            </a:r>
            <a:r>
              <a:rPr lang="en-CA" dirty="0"/>
              <a:t>SAG</a:t>
            </a:r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Stochastic &amp; SAG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dirty="0"/>
              <a:t>Both converged at almost the same </a:t>
            </a:r>
            <a:r>
              <a:rPr lang="en-CA" dirty="0" smtClean="0"/>
              <a:t>iteration &lt; 5000</a:t>
            </a:r>
            <a:endParaRPr lang="en-CA" dirty="0"/>
          </a:p>
          <a:p>
            <a:r>
              <a:rPr lang="en-CA" dirty="0" smtClean="0"/>
              <a:t>SAG always yielded </a:t>
            </a:r>
            <a:r>
              <a:rPr lang="en-CA" dirty="0"/>
              <a:t>better approx. than </a:t>
            </a:r>
            <a:r>
              <a:rPr lang="en-CA" dirty="0" smtClean="0"/>
              <a:t>Stochastic</a:t>
            </a:r>
            <a:endParaRPr lang="en-CA" dirty="0"/>
          </a:p>
          <a:p>
            <a:r>
              <a:rPr lang="en-CA" dirty="0" smtClean="0"/>
              <a:t>SAG@5000 always better </a:t>
            </a:r>
            <a:r>
              <a:rPr lang="en-CA" dirty="0"/>
              <a:t>than Full@500</a:t>
            </a:r>
          </a:p>
          <a:p>
            <a:r>
              <a:rPr lang="en-CA" dirty="0"/>
              <a:t>Stochastic@5000 is </a:t>
            </a:r>
            <a:r>
              <a:rPr lang="en-CA" dirty="0" smtClean="0"/>
              <a:t>worse /about equal /better  </a:t>
            </a:r>
            <a:r>
              <a:rPr lang="en-CA" dirty="0"/>
              <a:t>than </a:t>
            </a:r>
            <a:r>
              <a:rPr lang="en-CA" dirty="0" smtClean="0"/>
              <a:t>Full@500, not always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64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Stochastic vs. SAG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Both Stochastic and SAG are faster than Deterministic Full Gradient</a:t>
            </a:r>
          </a:p>
          <a:p>
            <a:r>
              <a:rPr lang="en-CA" dirty="0" smtClean="0"/>
              <a:t>In most cases both converged at iteration &lt;&lt; 5000 (e.g. ~2000 iterations)</a:t>
            </a:r>
          </a:p>
          <a:p>
            <a:r>
              <a:rPr lang="en-CA" dirty="0" smtClean="0"/>
              <a:t>For Stochastic to have approx. matching SAG’s, Stochastic must go beyond 5000 or more iterations, if it can.</a:t>
            </a:r>
          </a:p>
        </p:txBody>
      </p:sp>
    </p:spTree>
    <p:extLst>
      <p:ext uri="{BB962C8B-B14F-4D97-AF65-F5344CB8AC3E}">
        <p14:creationId xmlns:p14="http://schemas.microsoft.com/office/powerpoint/2010/main" val="2098895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Stochastic vs. SAG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SAG is faster than both Stochastic and Deterministic to reach similar quality </a:t>
            </a:r>
            <a:r>
              <a:rPr lang="en-CA" smtClean="0"/>
              <a:t>of optimization.</a:t>
            </a:r>
            <a:endParaRPr lang="en-CA" dirty="0" smtClean="0"/>
          </a:p>
          <a:p>
            <a:r>
              <a:rPr lang="en-CA" dirty="0" smtClean="0"/>
              <a:t>SAG yields better optimization than Stochastic and Deterministic given similar amount of time.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5213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In </a:t>
            </a:r>
            <a:r>
              <a:rPr lang="en-CA" dirty="0" err="1" smtClean="0"/>
              <a:t>MatLab</a:t>
            </a:r>
            <a:r>
              <a:rPr lang="en-CA" dirty="0" smtClean="0"/>
              <a:t>, when dynamically updating</a:t>
            </a:r>
            <a:br>
              <a:rPr lang="en-CA" dirty="0" smtClean="0"/>
            </a:br>
            <a:r>
              <a:rPr lang="en-CA" dirty="0" smtClean="0"/>
              <a:t>sparse matrices</a:t>
            </a:r>
          </a:p>
          <a:p>
            <a:r>
              <a:rPr lang="en-CA" dirty="0" smtClean="0"/>
              <a:t>memory usage depends more on dimensionality of the sparse matrix</a:t>
            </a:r>
          </a:p>
          <a:p>
            <a:r>
              <a:rPr lang="en-CA" dirty="0" smtClean="0"/>
              <a:t>rather than the actual # of non-zero entries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0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CA" dirty="0" smtClean="0"/>
              <a:t>SAG-MF ahead stores only scalars</a:t>
            </a:r>
          </a:p>
          <a:p>
            <a:r>
              <a:rPr lang="en-CA" dirty="0" smtClean="0"/>
              <a:t>Provide dimensionality reduction</a:t>
            </a:r>
          </a:p>
          <a:p>
            <a:r>
              <a:rPr lang="en-CA" dirty="0" smtClean="0"/>
              <a:t>Decouple SAG’s dependence on the actual implementation of sparse matrices in the underlying programming language or execution environment</a:t>
            </a:r>
          </a:p>
          <a:p>
            <a:r>
              <a:rPr lang="en-CA" dirty="0" smtClean="0"/>
              <a:t>Data Scientists do not need to spend time to find an efficient sparse matrix implementation and integrate it into their code just to use SAG.</a:t>
            </a:r>
          </a:p>
          <a:p>
            <a:r>
              <a:rPr lang="en-CA" dirty="0" smtClean="0"/>
              <a:t>SAG-MF ahead stores </a:t>
            </a:r>
            <a:r>
              <a:rPr lang="en-CA" i="1" dirty="0" smtClean="0"/>
              <a:t>1</a:t>
            </a:r>
            <a:r>
              <a:rPr lang="en-CA" dirty="0" smtClean="0"/>
              <a:t>*</a:t>
            </a:r>
            <a:r>
              <a:rPr lang="en-CA" i="1" dirty="0" err="1" smtClean="0"/>
              <a:t>nMems</a:t>
            </a:r>
            <a:r>
              <a:rPr lang="en-CA" dirty="0" smtClean="0"/>
              <a:t> integers, no update</a:t>
            </a:r>
          </a:p>
          <a:p>
            <a:r>
              <a:rPr lang="en-CA" dirty="0" smtClean="0"/>
              <a:t>SAG generic stores 2*</a:t>
            </a:r>
            <a:r>
              <a:rPr lang="en-CA" i="1" dirty="0" err="1" smtClean="0"/>
              <a:t>nMems</a:t>
            </a:r>
            <a:r>
              <a:rPr lang="en-CA" i="1" dirty="0" smtClean="0"/>
              <a:t>*</a:t>
            </a:r>
            <a:r>
              <a:rPr lang="en-CA" i="1" dirty="0" err="1" smtClean="0"/>
              <a:t>nDims</a:t>
            </a:r>
            <a:r>
              <a:rPr lang="en-CA" dirty="0" smtClean="0"/>
              <a:t> floating points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6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(implemented, 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/>
              <a:t>WR-MF:</a:t>
            </a:r>
            <a:r>
              <a:rPr lang="en-US" sz="2000" dirty="0"/>
              <a:t> </a:t>
            </a:r>
            <a:r>
              <a:rPr lang="en-US" sz="2000" dirty="0" smtClean="0"/>
              <a:t>Weighted Regularized Matrix Factorization (Hu et al.)</a:t>
            </a:r>
            <a:endParaRPr lang="en-US" sz="2000" dirty="0"/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Random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(available, </a:t>
            </a:r>
            <a:r>
              <a:rPr lang="en-US" dirty="0"/>
              <a:t>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Datasets at full scale, also:</a:t>
            </a:r>
          </a:p>
          <a:p>
            <a:r>
              <a:rPr lang="en-US" dirty="0" smtClean="0"/>
              <a:t>Amazon-2008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sk</a:t>
            </a:r>
            <a:r>
              <a:rPr lang="en-US" dirty="0" smtClean="0"/>
              <a:t> domain crawl 2005</a:t>
            </a:r>
          </a:p>
          <a:p>
            <a:r>
              <a:rPr lang="en-US" dirty="0" smtClean="0"/>
              <a:t>Patent citations</a:t>
            </a:r>
          </a:p>
          <a:p>
            <a:r>
              <a:rPr lang="en-US" dirty="0" smtClean="0"/>
              <a:t>Paper citations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4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Parallel SAG(-SML supervised machine learning): </a:t>
                </a:r>
                <a:r>
                  <a:rPr lang="en-CA" sz="2800" dirty="0" err="1" smtClean="0"/>
                  <a:t>OpenMP</a:t>
                </a:r>
                <a:r>
                  <a:rPr lang="en-CA" sz="2800" dirty="0" smtClean="0"/>
                  <a:t>, C/C++ (CPSC 540 ML w. Scott </a:t>
                </a:r>
                <a:r>
                  <a:rPr lang="en-CA" sz="2800" dirty="0" err="1" smtClean="0"/>
                  <a:t>Sallinen</a:t>
                </a:r>
                <a:r>
                  <a:rPr lang="en-CA" sz="2800" dirty="0" smtClean="0"/>
                  <a:t>)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Does SAG-MF yield higher quality recommendations: so what that we have fast &amp; good convergence?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i="1" dirty="0" err="1" smtClean="0"/>
                  <a:t>mixNmatchMF</a:t>
                </a:r>
                <a:r>
                  <a:rPr lang="en-CA" sz="2800" dirty="0" smtClean="0"/>
                  <a:t>: allow data-scientists to quickly mix and match MF algorithms for quick agile sprints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SAG-MF knows the indices ahead, can we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800" dirty="0" smtClean="0"/>
                  <a:t> intelligently to min. page faults?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/>
                  <a:t>SAG-MF+: use even less space for running MF on GPUs, what if Full gradient is prohibitive</a:t>
                </a:r>
                <a:r>
                  <a:rPr lang="en-CA" sz="2800" dirty="0" smtClean="0"/>
                  <a:t>?</a:t>
                </a:r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348" r="-1185" b="-2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Precision</a:t>
            </a:r>
          </a:p>
          <a:p>
            <a:r>
              <a:rPr lang="en-US" dirty="0" err="1"/>
              <a:t>CofiRank</a:t>
            </a:r>
            <a:r>
              <a:rPr lang="en-US" dirty="0"/>
              <a:t>:</a:t>
            </a:r>
            <a:r>
              <a:rPr lang="en-US" sz="2000" dirty="0"/>
              <a:t> SVM-like loss</a:t>
            </a:r>
            <a:br>
              <a:rPr lang="en-US" sz="2000" dirty="0"/>
            </a:br>
            <a:r>
              <a:rPr lang="en-US" sz="2000" dirty="0"/>
              <a:t>aka Max Margin MF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dirty="0" err="1" smtClean="0"/>
              <a:t>NetFlix</a:t>
            </a:r>
            <a:r>
              <a:rPr lang="en-US" dirty="0" smtClean="0"/>
              <a:t> (still have yet to parse it from .txt files)</a:t>
            </a:r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-5704"/>
            <a:ext cx="9180512" cy="68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matrices e.g. CSPARSE API?</a:t>
            </a:r>
          </a:p>
          <a:p>
            <a:pPr lvl="1"/>
            <a:r>
              <a:rPr lang="en-US" dirty="0" smtClean="0"/>
              <a:t>System: represent sparse matrices better in memory?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Parallel </a:t>
            </a:r>
            <a:r>
              <a:rPr lang="en-US" sz="2800" dirty="0"/>
              <a:t>SAG for Supervised ML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https://github.com/ScottSallinen/Gradient-Descent-Comparison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SAG-MF: format of project is similar to </a:t>
            </a:r>
            <a:r>
              <a:rPr lang="en-US" dirty="0" smtClean="0"/>
              <a:t>SKIM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Parallel </a:t>
            </a:r>
            <a:r>
              <a:rPr lang="en-US" dirty="0"/>
              <a:t>SAG: format is comparison &amp;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Bootstrapping, Alternating </a:t>
            </a:r>
            <a:r>
              <a:rPr lang="en-US" sz="2800" dirty="0"/>
              <a:t>Least </a:t>
            </a:r>
            <a:r>
              <a:rPr lang="en-US" sz="2800" dirty="0" smtClean="0"/>
              <a:t>Squares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Orthogonal </a:t>
            </a:r>
            <a:r>
              <a:rPr lang="en-US" dirty="0"/>
              <a:t>to gradient descent or ascent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0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Distributed or Parallel </a:t>
            </a:r>
            <a:r>
              <a:rPr lang="en-US" sz="2800" dirty="0" smtClean="0"/>
              <a:t>papers in MF </a:t>
            </a:r>
            <a:endParaRPr lang="en-US" sz="2800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Don’t deal with SAG and memory (no need)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We implemented code in a way to enable parallel for-loops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Large Scale Matrix Factorization with Distributed Stochastic Gradient Descent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http://www.almaden.ibm.com/cs/people/peterh/dsgdTechRep.pdf</a:t>
            </a:r>
            <a:r>
              <a:rPr lang="en-US" sz="1800" dirty="0" smtClean="0"/>
              <a:t>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Parallel Coordinate Descent</a:t>
            </a:r>
            <a:br>
              <a:rPr lang="en-US" dirty="0" smtClean="0"/>
            </a:br>
            <a:r>
              <a:rPr lang="en-US" dirty="0" smtClean="0"/>
              <a:t>Scalable Coordinate Descent Approaches to Parallel Matrix Factorization for Recommender Systems </a:t>
            </a:r>
            <a:r>
              <a:rPr lang="en-US" sz="1800" dirty="0" smtClean="0">
                <a:hlinkClick r:id="rId4"/>
              </a:rPr>
              <a:t>http://www.cs.utexas.edu/~cjhsieh/icdm-pmf.pdf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Adapt the Stochastic Average Gradient (SAG) method from Supervised ML into MF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Extend and specialize SAG into SAG-MF for MF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Extensively evaluated and compared SAG-MF across multiple objective functions and datasets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Demonstrated that SAG-MF can yield faster / better convergence… while memory usage is similar to Deterministic or Stochastic gradient descent.</a:t>
            </a:r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700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Good Convergence in MF?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is </a:t>
            </a:r>
            <a:r>
              <a:rPr lang="en-US" i="1" dirty="0" smtClean="0"/>
              <a:t>min</a:t>
            </a:r>
            <a:r>
              <a:rPr lang="en-US" dirty="0" smtClean="0"/>
              <a:t> or </a:t>
            </a:r>
            <a:r>
              <a:rPr lang="en-US" i="1" dirty="0" smtClean="0"/>
              <a:t>max</a:t>
            </a:r>
            <a:r>
              <a:rPr lang="en-US" dirty="0" smtClean="0"/>
              <a:t> </a:t>
            </a:r>
            <a:r>
              <a:rPr lang="en-US" dirty="0"/>
              <a:t>objective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Better convergence: e.g. lower </a:t>
            </a:r>
            <a:r>
              <a:rPr lang="en-US" i="1" dirty="0" err="1" smtClean="0"/>
              <a:t>arg</a:t>
            </a:r>
            <a:r>
              <a:rPr lang="en-US" i="1" dirty="0" smtClean="0"/>
              <a:t> min</a:t>
            </a:r>
          </a:p>
          <a:p>
            <a:r>
              <a:rPr lang="en-US" dirty="0" smtClean="0"/>
              <a:t>Better convergence can bring*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Fast Convergence in MF?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</a:t>
            </a:r>
            <a:r>
              <a:rPr lang="en-US" dirty="0" smtClean="0"/>
              <a:t>Larry </a:t>
            </a:r>
            <a:r>
              <a:rPr lang="en-US" dirty="0"/>
              <a:t>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May </a:t>
            </a:r>
            <a:r>
              <a:rPr lang="en-US" sz="2600" dirty="0" smtClean="0"/>
              <a:t>require multiple trials of experimentation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Formula: objective function e.g. </a:t>
            </a:r>
            <a:r>
              <a:rPr lang="en-US" sz="2600" dirty="0" err="1" smtClean="0"/>
              <a:t>CLiMF</a:t>
            </a:r>
            <a:r>
              <a:rPr lang="en-US" sz="2600" dirty="0" smtClean="0"/>
              <a:t>, MNAR,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Fine-tuning </a:t>
            </a:r>
            <a:r>
              <a:rPr lang="en-US" sz="2600" dirty="0" smtClean="0"/>
              <a:t>parameters: step size, regularization… etc.</a:t>
            </a:r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Larry 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Product life-cycles are shortening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Past: multi-month phases (e.g. Waterfall)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Now: 2 week sprints (e.g. Agile)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i="1" dirty="0" smtClean="0"/>
              <a:t>“Move </a:t>
            </a:r>
            <a:r>
              <a:rPr lang="en-US" sz="2600" i="1" u="sng" dirty="0" smtClean="0"/>
              <a:t>Fast</a:t>
            </a:r>
            <a:r>
              <a:rPr lang="en-US" sz="2600" i="1" dirty="0" smtClean="0"/>
              <a:t> &amp; break things”</a:t>
            </a:r>
            <a:r>
              <a:rPr lang="en-US" sz="2600" dirty="0" smtClean="0"/>
              <a:t> Mark Zuckerberg</a:t>
            </a:r>
          </a:p>
        </p:txBody>
      </p:sp>
    </p:spTree>
    <p:extLst>
      <p:ext uri="{BB962C8B-B14F-4D97-AF65-F5344CB8AC3E}">
        <p14:creationId xmlns:p14="http://schemas.microsoft.com/office/powerpoint/2010/main" val="2053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 </a:t>
            </a:r>
            <a:r>
              <a:rPr lang="en-US" dirty="0" smtClean="0"/>
              <a:t>Larry Page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Datasets are getting larger, more diverse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Growth of data outpaces increase of processor speed.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Larger datasets take longer to run, even for linear algorithm</a:t>
            </a:r>
          </a:p>
        </p:txBody>
      </p:sp>
    </p:spTree>
    <p:extLst>
      <p:ext uri="{BB962C8B-B14F-4D97-AF65-F5344CB8AC3E}">
        <p14:creationId xmlns:p14="http://schemas.microsoft.com/office/powerpoint/2010/main" val="141128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2214</Words>
  <Application>Microsoft Office PowerPoint</Application>
  <PresentationFormat>On-screen Show (4:3)</PresentationFormat>
  <Paragraphs>532</Paragraphs>
  <Slides>56</Slides>
  <Notes>19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 Math</vt:lpstr>
      <vt:lpstr>Wingdings</vt:lpstr>
      <vt:lpstr>Office Theme</vt:lpstr>
      <vt:lpstr>Faster, Better Matrix Factorization  using SAG-MF</vt:lpstr>
      <vt:lpstr>Why Matrix Factorization?</vt:lpstr>
      <vt:lpstr>State of the Art in MF 2 main types of gradient Descent/Ascent</vt:lpstr>
      <vt:lpstr>PowerPoint Presentation</vt:lpstr>
      <vt:lpstr>PowerPoint Presentation</vt:lpstr>
      <vt:lpstr>Why Good Convergence in MF?</vt:lpstr>
      <vt:lpstr>Why Fast Convergence in MF?</vt:lpstr>
      <vt:lpstr>Why Fast Convergence in MF?</vt:lpstr>
      <vt:lpstr>Why Fast Convergence in MF?</vt:lpstr>
      <vt:lpstr>Fast &amp; Good: Stochastic Average Gradient</vt:lpstr>
      <vt:lpstr>Background &amp; Terminology A ̂ = U_(nRows x nDims) * V_(nDims x nCols)</vt:lpstr>
      <vt:lpstr>A_(nRows=4 x nCols=9)  a point is a (i-th row, j-th column) pair</vt:lpstr>
      <vt:lpstr>A_(nRows=4 x nCols=9)  a point is a (i-th row, j-th column) pair</vt:lpstr>
      <vt:lpstr>Gradient Descent/Ascent in MF</vt:lpstr>
      <vt:lpstr>Gradient Descent/Ascent in MF</vt:lpstr>
      <vt:lpstr>Types of Gradient Descent in MF</vt:lpstr>
      <vt:lpstr>Background: SAG in MF Take away the old, put in the new gradient</vt:lpstr>
      <vt:lpstr>Challenge: storing m ̅_(pt(b).i)^t m ̅_(pt(b).j)^t </vt:lpstr>
      <vt:lpstr>Why Space Complexity matters?</vt:lpstr>
      <vt:lpstr>Why Space Complexity matters?</vt:lpstr>
      <vt:lpstr>Space Complexity of SAG-MF Attempt #1</vt:lpstr>
      <vt:lpstr>Space Complexity of SAG-MF θ(nMems + (nRows+nCols)*nDims)?</vt:lpstr>
      <vt:lpstr>Space Complexity of SAG-MF θ(nMems + (nRows+nCols)*nDims)?</vt:lpstr>
      <vt:lpstr>Wait a minute … is that it?</vt:lpstr>
      <vt:lpstr>Attempt #2: nMems = min{M=B*t, N} Can we say nMems is much less than N?</vt:lpstr>
      <vt:lpstr>Lower bound: nMems = min{B*t, N} Let epsilon ε be the tolerance of error </vt:lpstr>
      <vt:lpstr>nMems = min{B*t, N}</vt:lpstr>
      <vt:lpstr>Approach: SAG-MF ahead θ(nMems + (nRows +nCols)*nDims)</vt:lpstr>
      <vt:lpstr>SAG-MF ahead: example</vt:lpstr>
      <vt:lpstr>SAG generic vs. SAG-MF ahead</vt:lpstr>
      <vt:lpstr>Heuristic #1: to not store θ(nMems) indices, θ( (nRows + nCols)*nDims )</vt:lpstr>
      <vt:lpstr>To enable Fine-Tuning: SAG-MF buffered What if we don’t want to re-compute everything?</vt:lpstr>
      <vt:lpstr>Heuristic #2: SAG-MF lazy if Expected[t] &lt;&lt; N</vt:lpstr>
      <vt:lpstr>Summary: Total Space Complexity</vt:lpstr>
      <vt:lpstr>Summary: Total Space Complexity</vt:lpstr>
      <vt:lpstr>Implementation: Why MatLab?</vt:lpstr>
      <vt:lpstr>Evaluation: Research Questions</vt:lpstr>
      <vt:lpstr>Evaluation</vt:lpstr>
      <vt:lpstr>M ̂=U_(nRows x nDims)∗V_(nDims x nCols)</vt:lpstr>
      <vt:lpstr>Results in Spreadsheet</vt:lpstr>
      <vt:lpstr>Observations</vt:lpstr>
      <vt:lpstr>Discussion: Stochastic vs. SAG</vt:lpstr>
      <vt:lpstr>Discussion: Stochastic vs. SAG</vt:lpstr>
      <vt:lpstr>PowerPoint Presentation</vt:lpstr>
      <vt:lpstr>Discussion: Memory</vt:lpstr>
      <vt:lpstr>Discussion: Memory</vt:lpstr>
      <vt:lpstr>Ongoing Work</vt:lpstr>
      <vt:lpstr>Ongoing Work</vt:lpstr>
      <vt:lpstr>Future Work: Numerical Data</vt:lpstr>
      <vt:lpstr>Future Work:  Other approaches to reduce memory</vt:lpstr>
      <vt:lpstr>Related Work</vt:lpstr>
      <vt:lpstr>Related Work</vt:lpstr>
      <vt:lpstr>Contributions To the best of our knowledge, we are the first to</vt:lpstr>
      <vt:lpstr>Does faster/better convergence give better recommendations?</vt:lpstr>
      <vt:lpstr>SAG-MF+ What if N is big ~ nRows*nCols?</vt:lpstr>
      <vt:lpstr>Thank you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1757</cp:revision>
  <dcterms:created xsi:type="dcterms:W3CDTF">2014-11-28T20:07:33Z</dcterms:created>
  <dcterms:modified xsi:type="dcterms:W3CDTF">2014-12-12T03:47:04Z</dcterms:modified>
</cp:coreProperties>
</file>