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321" r:id="rId2"/>
    <p:sldId id="322" r:id="rId3"/>
    <p:sldId id="328" r:id="rId4"/>
    <p:sldId id="259" r:id="rId5"/>
    <p:sldId id="257" r:id="rId6"/>
    <p:sldId id="314" r:id="rId7"/>
    <p:sldId id="315" r:id="rId8"/>
    <p:sldId id="261" r:id="rId9"/>
    <p:sldId id="312" r:id="rId10"/>
    <p:sldId id="311" r:id="rId11"/>
    <p:sldId id="297" r:id="rId12"/>
    <p:sldId id="316" r:id="rId13"/>
    <p:sldId id="293" r:id="rId14"/>
    <p:sldId id="334" r:id="rId15"/>
    <p:sldId id="340" r:id="rId16"/>
    <p:sldId id="295" r:id="rId17"/>
    <p:sldId id="335" r:id="rId18"/>
    <p:sldId id="339" r:id="rId19"/>
    <p:sldId id="309" r:id="rId20"/>
    <p:sldId id="268" r:id="rId21"/>
    <p:sldId id="273" r:id="rId22"/>
    <p:sldId id="269" r:id="rId23"/>
    <p:sldId id="271" r:id="rId24"/>
    <p:sldId id="270" r:id="rId25"/>
    <p:sldId id="303" r:id="rId26"/>
    <p:sldId id="275" r:id="rId27"/>
    <p:sldId id="276" r:id="rId28"/>
    <p:sldId id="277" r:id="rId29"/>
    <p:sldId id="332" r:id="rId30"/>
    <p:sldId id="281" r:id="rId31"/>
    <p:sldId id="323" r:id="rId32"/>
    <p:sldId id="301" r:id="rId33"/>
    <p:sldId id="298" r:id="rId34"/>
    <p:sldId id="282" r:id="rId35"/>
    <p:sldId id="305" r:id="rId36"/>
    <p:sldId id="325" r:id="rId37"/>
    <p:sldId id="324" r:id="rId38"/>
    <p:sldId id="262" r:id="rId39"/>
    <p:sldId id="260" r:id="rId40"/>
    <p:sldId id="264" r:id="rId41"/>
    <p:sldId id="289" r:id="rId42"/>
    <p:sldId id="296" r:id="rId43"/>
    <p:sldId id="306" r:id="rId44"/>
    <p:sldId id="308" r:id="rId45"/>
    <p:sldId id="333" r:id="rId46"/>
    <p:sldId id="317" r:id="rId47"/>
    <p:sldId id="318" r:id="rId48"/>
    <p:sldId id="287" r:id="rId49"/>
    <p:sldId id="267" r:id="rId50"/>
    <p:sldId id="283" r:id="rId51"/>
    <p:sldId id="284" r:id="rId52"/>
    <p:sldId id="327" r:id="rId53"/>
    <p:sldId id="285" r:id="rId54"/>
    <p:sldId id="286" r:id="rId55"/>
    <p:sldId id="266" r:id="rId56"/>
    <p:sldId id="272" r:id="rId57"/>
    <p:sldId id="341" r:id="rId58"/>
    <p:sldId id="32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BC71B-2C73-4F72-9571-FE38E8E72297}">
          <p14:sldIdLst/>
        </p14:section>
        <p14:section name="Motivation" id="{C82BAA8B-417E-4F0F-923E-BA973220C389}">
          <p14:sldIdLst>
            <p14:sldId id="321"/>
            <p14:sldId id="322"/>
            <p14:sldId id="328"/>
            <p14:sldId id="259"/>
            <p14:sldId id="257"/>
            <p14:sldId id="314"/>
            <p14:sldId id="315"/>
          </p14:sldIdLst>
        </p14:section>
        <p14:section name="Background and Terminology" id="{43E46885-49FF-4786-93BF-E5999BB7FC6F}">
          <p14:sldIdLst>
            <p14:sldId id="261"/>
            <p14:sldId id="312"/>
            <p14:sldId id="311"/>
            <p14:sldId id="297"/>
            <p14:sldId id="316"/>
            <p14:sldId id="293"/>
            <p14:sldId id="334"/>
            <p14:sldId id="340"/>
            <p14:sldId id="295"/>
            <p14:sldId id="335"/>
            <p14:sldId id="339"/>
          </p14:sldIdLst>
        </p14:section>
        <p14:section name="Challenge" id="{01A83DA9-8879-4909-BDF7-51BFD78916CF}">
          <p14:sldIdLst>
            <p14:sldId id="309"/>
            <p14:sldId id="268"/>
            <p14:sldId id="273"/>
            <p14:sldId id="269"/>
            <p14:sldId id="271"/>
            <p14:sldId id="270"/>
            <p14:sldId id="303"/>
            <p14:sldId id="275"/>
            <p14:sldId id="276"/>
            <p14:sldId id="277"/>
            <p14:sldId id="332"/>
          </p14:sldIdLst>
        </p14:section>
        <p14:section name="Approach" id="{8C4CF63C-9A2B-429A-9760-D61EB3CEA346}">
          <p14:sldIdLst>
            <p14:sldId id="281"/>
            <p14:sldId id="323"/>
            <p14:sldId id="301"/>
            <p14:sldId id="298"/>
            <p14:sldId id="282"/>
            <p14:sldId id="305"/>
            <p14:sldId id="325"/>
            <p14:sldId id="324"/>
          </p14:sldIdLst>
        </p14:section>
        <p14:section name="Implementation" id="{3B76F7BF-4D45-4A01-98D3-C56144B94758}">
          <p14:sldIdLst>
            <p14:sldId id="262"/>
          </p14:sldIdLst>
        </p14:section>
        <p14:section name="Evaluation" id="{399A6557-0FC0-47C1-A5A9-A31A79EF9985}">
          <p14:sldIdLst>
            <p14:sldId id="260"/>
            <p14:sldId id="264"/>
            <p14:sldId id="289"/>
            <p14:sldId id="296"/>
            <p14:sldId id="306"/>
            <p14:sldId id="308"/>
            <p14:sldId id="333"/>
            <p14:sldId id="317"/>
            <p14:sldId id="318"/>
          </p14:sldIdLst>
        </p14:section>
        <p14:section name="Ongoing Work" id="{25560405-00EA-4C99-99E0-AAE576693075}">
          <p14:sldIdLst>
            <p14:sldId id="287"/>
            <p14:sldId id="267"/>
          </p14:sldIdLst>
        </p14:section>
        <p14:section name="Future Work" id="{900AC5F3-A87A-4A18-B8EE-144B112DB3C7}">
          <p14:sldIdLst>
            <p14:sldId id="283"/>
            <p14:sldId id="284"/>
          </p14:sldIdLst>
        </p14:section>
        <p14:section name="Related Work" id="{6D37BB2A-23E0-44E7-8066-4CC937D45E2E}">
          <p14:sldIdLst>
            <p14:sldId id="327"/>
            <p14:sldId id="285"/>
          </p14:sldIdLst>
        </p14:section>
        <p14:section name="Conclusion" id="{6B02EF53-C0FC-474E-BFD5-FD7FA10575F8}">
          <p14:sldIdLst>
            <p14:sldId id="286"/>
            <p14:sldId id="266"/>
            <p14:sldId id="272"/>
            <p14:sldId id="341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0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Justify why these objective functions are chosen.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Observed: every iteration yields a better approximation than previous iteration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 with Stochastic is that it flats</a:t>
            </a:r>
            <a:r>
              <a:rPr lang="en-CA" baseline="0" dirty="0" smtClean="0"/>
              <a:t> out</a:t>
            </a:r>
          </a:p>
          <a:p>
            <a:r>
              <a:rPr lang="en-CA" baseline="0" dirty="0" smtClean="0"/>
              <a:t>Problem with Deterministic is that it takes O(N) samples in each iteration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1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It 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</a:t>
            </a:r>
            <a:r>
              <a:rPr lang="en-CA" smtClean="0"/>
              <a:t>It </a:t>
            </a:r>
            <a:r>
              <a:rPr lang="en-CA" dirty="0" smtClean="0"/>
              <a:t>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addition, when we calculate </a:t>
            </a:r>
            <a:r>
              <a:rPr lang="en-CA" dirty="0" err="1" smtClean="0"/>
              <a:t>dU</a:t>
            </a:r>
            <a:r>
              <a:rPr lang="en-CA" dirty="0" smtClean="0"/>
              <a:t> and </a:t>
            </a:r>
            <a:r>
              <a:rPr lang="en-CA" dirty="0" err="1" smtClean="0"/>
              <a:t>dV</a:t>
            </a:r>
            <a:r>
              <a:rPr lang="en-CA" dirty="0" smtClean="0"/>
              <a:t> together</a:t>
            </a:r>
            <a:r>
              <a:rPr lang="en-CA" baseline="0" dirty="0" smtClean="0"/>
              <a:t>, we perform the common sub-computations only once and we reuse the results of those computations.  </a:t>
            </a:r>
          </a:p>
          <a:p>
            <a:r>
              <a:rPr lang="en-CA" baseline="0" dirty="0" smtClean="0"/>
              <a:t>For example, both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of </a:t>
            </a:r>
            <a:r>
              <a:rPr lang="en-CA" baseline="0" dirty="0" err="1" smtClean="0"/>
              <a:t>CLiMF</a:t>
            </a:r>
            <a:r>
              <a:rPr lang="en-CA" baseline="0" dirty="0" smtClean="0"/>
              <a:t> calculate the denominator only once and store it in a variable. </a:t>
            </a:r>
          </a:p>
          <a:p>
            <a:endParaRPr lang="en-CA" baseline="0" dirty="0" smtClean="0"/>
          </a:p>
          <a:p>
            <a:r>
              <a:rPr lang="en-CA" baseline="0" dirty="0" smtClean="0"/>
              <a:t>However, when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are computed separately, these sub-computations also have to be done separately and cannot be reused.  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alternating concept is seen mostly in variants of least squares, in which the objective function involves calculating simply f(</a:t>
            </a:r>
            <a:r>
              <a:rPr lang="en-CA" baseline="0" dirty="0" err="1" smtClean="0"/>
              <a:t>ui</a:t>
            </a:r>
            <a:r>
              <a:rPr lang="en-CA" baseline="0" dirty="0" smtClean="0"/>
              <a:t>*</a:t>
            </a:r>
            <a:r>
              <a:rPr lang="en-CA" baseline="0" dirty="0" err="1" smtClean="0"/>
              <a:t>vj</a:t>
            </a:r>
            <a:r>
              <a:rPr lang="en-CA" baseline="0" dirty="0" smtClean="0"/>
              <a:t>).</a:t>
            </a:r>
          </a:p>
          <a:p>
            <a:endParaRPr lang="en-CA" baseline="0" dirty="0" smtClean="0"/>
          </a:p>
          <a:p>
            <a:r>
              <a:rPr lang="en-CA" b="1" dirty="0" smtClean="0"/>
              <a:t>Bootstrapping</a:t>
            </a:r>
            <a:endParaRPr lang="en-CA" b="1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2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Datasets</a:t>
            </a:r>
            <a:r>
              <a:rPr lang="en-CA" baseline="0" dirty="0" smtClean="0"/>
              <a:t> are updating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4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1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2EC1-EEE0-449A-809A-6F4F5093FCCA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8E1-82B7-442E-A2BA-1724CA133B48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66DE-4A9F-49C5-92E4-2BE7503D5CAE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D6DC6-297E-4D44-9F76-1512AA42D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6823-3CA7-41AF-9FCD-78AAF7D68015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9E4-F458-4DF9-A1A7-60AEE5B66F84}" type="datetime1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1808-46D7-4FD2-A7D3-54F1A9022A66}" type="datetime1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6D53-ECF1-4A20-A256-58888B4D19F2}" type="datetime1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0192-46DC-414B-8DC6-25D44FB190B1}" type="datetime1">
              <a:rPr lang="en-US" smtClean="0"/>
              <a:t>12/20/2014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E2AF-1688-49B4-9494-CDDFF50A98ED}" type="datetime1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EFC-E511-4EB4-A8DD-3F5550DC95AE}" type="datetime1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0710-4487-4A60-9640-C796AE7AFDB1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of the Art in </a:t>
            </a:r>
            <a:r>
              <a:rPr lang="en-CA" dirty="0" smtClean="0"/>
              <a:t>MF</a:t>
            </a:r>
            <a:br>
              <a:rPr lang="en-CA" dirty="0" smtClean="0"/>
            </a:br>
            <a:r>
              <a:rPr lang="en-CA" sz="3300" dirty="0" smtClean="0"/>
              <a:t>2 main types of iterative Descent/Ascent</a:t>
            </a:r>
            <a:endParaRPr lang="en-CA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Stochastic Gradient (SG)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Fast</a:t>
            </a:r>
            <a:r>
              <a:rPr lang="en-CA" dirty="0" smtClean="0"/>
              <a:t>: </a:t>
            </a:r>
            <a:r>
              <a:rPr lang="en-CA" dirty="0"/>
              <a:t>O(1) samples per iteration</a:t>
            </a:r>
          </a:p>
          <a:p>
            <a:r>
              <a:rPr lang="en-CA" b="1" dirty="0" smtClean="0"/>
              <a:t>Bad quality</a:t>
            </a:r>
            <a:r>
              <a:rPr lang="en-CA" dirty="0" smtClean="0"/>
              <a:t>: approximation </a:t>
            </a:r>
            <a:r>
              <a:rPr lang="en-CA" dirty="0"/>
              <a:t>flats out, gets stuck at a local </a:t>
            </a:r>
            <a:r>
              <a:rPr lang="en-CA" dirty="0" smtClean="0"/>
              <a:t>sub-optimum</a:t>
            </a:r>
          </a:p>
          <a:p>
            <a:r>
              <a:rPr lang="en-CA" dirty="0" smtClean="0"/>
              <a:t>After </a:t>
            </a:r>
            <a:r>
              <a:rPr lang="en-CA" dirty="0"/>
              <a:t>many # of iterations, </a:t>
            </a:r>
            <a:r>
              <a:rPr lang="en-CA" dirty="0" smtClean="0"/>
              <a:t>SG may </a:t>
            </a:r>
            <a:r>
              <a:rPr lang="en-CA" dirty="0"/>
              <a:t>progress to a </a:t>
            </a:r>
            <a:r>
              <a:rPr lang="en-CA" dirty="0" smtClean="0"/>
              <a:t>slightly better </a:t>
            </a:r>
            <a:r>
              <a:rPr lang="en-CA" dirty="0" err="1" smtClean="0"/>
              <a:t>approx</a:t>
            </a:r>
            <a:r>
              <a:rPr lang="en-CA" dirty="0" smtClean="0"/>
              <a:t>… or may not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CA" dirty="0" smtClean="0"/>
              <a:t>Full Deterministic Gradient (FG)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Good quality</a:t>
            </a:r>
            <a:r>
              <a:rPr lang="en-CA" dirty="0" smtClean="0"/>
              <a:t>: </a:t>
            </a:r>
            <a:r>
              <a:rPr lang="en-CA" dirty="0"/>
              <a:t>guaranteed to yield a better approximation than stochastic after same # of </a:t>
            </a:r>
            <a:r>
              <a:rPr lang="en-CA" dirty="0" smtClean="0"/>
              <a:t>iterations</a:t>
            </a:r>
          </a:p>
          <a:p>
            <a:r>
              <a:rPr lang="en-CA" b="1" dirty="0" smtClean="0"/>
              <a:t>Slow</a:t>
            </a:r>
            <a:r>
              <a:rPr lang="en-CA" dirty="0"/>
              <a:t>: O(N</a:t>
            </a:r>
            <a:r>
              <a:rPr lang="en-CA" dirty="0" smtClean="0"/>
              <a:t>) samples in each iteration</a:t>
            </a:r>
          </a:p>
          <a:p>
            <a:r>
              <a:rPr lang="en-CA" dirty="0" smtClean="0"/>
              <a:t>What if we want both </a:t>
            </a:r>
            <a:r>
              <a:rPr lang="en-CA" b="1" dirty="0" smtClean="0"/>
              <a:t>Good </a:t>
            </a:r>
            <a:r>
              <a:rPr lang="en-CA" dirty="0" smtClean="0"/>
              <a:t>&amp; </a:t>
            </a:r>
            <a:r>
              <a:rPr lang="en-CA" b="1" dirty="0" smtClean="0"/>
              <a:t>Fast</a:t>
            </a:r>
            <a:r>
              <a:rPr lang="en-CA" dirty="0" smtClean="0"/>
              <a:t> in MF?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235E-B806-4F46-99CF-E2CD3E919450}" type="datetime1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97548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788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2502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94CF-6635-4524-BD03-E037C51538DF}" type="datetime1">
              <a:rPr lang="en-US" smtClean="0"/>
              <a:t>12/20/2014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𝑜𝑖𝑛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 smtClean="0">
                        <a:latin typeface="Cambria Math" panose="02040503050406030204" pitchFamily="18" charset="0"/>
                      </a:rPr>
                      <m:t>𝑝𝑜𝑖𝑛𝑡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8440-E361-489C-9788-ECCCCF83B73A}" type="datetime1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Sup>
                                    <m:sSubSupPr>
                                      <m:ctrlP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𝒐𝒊𝒏</m:t>
                                      </m:r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d>
                                        <m:dPr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CA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915-BABA-43C3-B348-D27F4B843CEC}" type="datetime1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Types of Gradient Descent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Deterministic: pick all N data points,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= N</a:t>
                </a:r>
                <a:endParaRPr lang="en-CA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 point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 smtClean="0"/>
                  <a:t>is A(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8A7-28BD-4E1B-85C1-0FC6AA5A457D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are changing only 1 point at a time</a:t>
            </a:r>
          </a:p>
          <a:p>
            <a:r>
              <a:rPr lang="en-CA" dirty="0" smtClean="0"/>
              <a:t>In SG, we reset the whole gradient, lose gradient of all previous points</a:t>
            </a:r>
          </a:p>
          <a:p>
            <a:r>
              <a:rPr lang="en-CA" dirty="0" smtClean="0"/>
              <a:t>What if we keep the other points?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BC27-F2C9-47CE-AD90-C274EAA0EBBD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2C22-6F12-4C4C-811E-3551C20778E3}" type="datetime1">
              <a:rPr lang="en-US" smtClean="0"/>
              <a:t>12/20/2014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Idea: Memory Stochastic Gradient</a:t>
            </a:r>
            <a:br>
              <a:rPr lang="en-CA" dirty="0" smtClean="0"/>
            </a:br>
            <a:r>
              <a:rPr lang="en-CA" sz="3600" dirty="0" smtClean="0"/>
              <a:t>Take away the old, put in the new gradient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3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30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3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600" dirty="0" smtClean="0"/>
                  <a:t> = memory of past gradients </a:t>
                </a:r>
              </a:p>
              <a:p>
                <a:r>
                  <a:rPr lang="en-CA" sz="26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600" dirty="0" smtClean="0"/>
                  <a:t> = # of distinct samples seen so far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sz="2600" dirty="0" smtClean="0"/>
                  <a:t> the last time </a:t>
                </a:r>
                <a:r>
                  <a:rPr lang="en-CA" sz="2600" i="1" dirty="0" smtClean="0"/>
                  <a:t>point</a:t>
                </a:r>
                <a:r>
                  <a:rPr lang="en-CA" sz="2600" dirty="0" smtClean="0"/>
                  <a:t>(</a:t>
                </a:r>
                <a:r>
                  <a:rPr lang="en-CA" sz="26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600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0C-4741-482E-B240-C6CA876008AF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Extended from Stochastic Average Gradient (SAG) in </a:t>
            </a:r>
            <a:r>
              <a:rPr lang="en-US" sz="3600" dirty="0"/>
              <a:t>Supervised Machine </a:t>
            </a:r>
            <a:r>
              <a:rPr lang="en-US" sz="3600" dirty="0" smtClean="0"/>
              <a:t>Learning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SAG: theory is sound: best of both worlds</a:t>
            </a:r>
          </a:p>
          <a:p>
            <a:pPr lvl="1"/>
            <a:r>
              <a:rPr lang="en-US" i="1" u="sng" dirty="0" smtClean="0"/>
              <a:t>Fast</a:t>
            </a:r>
            <a:r>
              <a:rPr lang="en-US" dirty="0" smtClean="0"/>
              <a:t> </a:t>
            </a:r>
            <a:r>
              <a:rPr lang="en-US" dirty="0"/>
              <a:t>iteration: O(</a:t>
            </a:r>
            <a:r>
              <a:rPr lang="en-US" i="1" dirty="0"/>
              <a:t>1</a:t>
            </a:r>
            <a:r>
              <a:rPr lang="en-US" dirty="0"/>
              <a:t>) samples similar to </a:t>
            </a:r>
            <a:r>
              <a:rPr lang="en-US" dirty="0" smtClean="0"/>
              <a:t>Stochastic</a:t>
            </a:r>
          </a:p>
          <a:p>
            <a:pPr lvl="1"/>
            <a:r>
              <a:rPr lang="en-US" i="1" u="sng" dirty="0" smtClean="0"/>
              <a:t>Good</a:t>
            </a:r>
            <a:r>
              <a:rPr lang="en-US" dirty="0" smtClean="0"/>
              <a:t> convergence: better approx. than Stochastic, may equal to Deterministic after same # of iterations</a:t>
            </a:r>
          </a:p>
          <a:p>
            <a:pPr lvl="1"/>
            <a:r>
              <a:rPr lang="en-US" dirty="0" smtClean="0"/>
              <a:t>SAG’s fast &amp; good convergence is evaluated in supervised machine learning: logistic regression, SVM</a:t>
            </a:r>
          </a:p>
          <a:p>
            <a:r>
              <a:rPr lang="en-US" dirty="0" smtClean="0"/>
              <a:t>We call our algorithm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626-F3CF-4766-B866-EE4BF464B6F4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 vs. SAG-MF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09521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3168352"/>
                <a:gridCol w="346672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Domain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Supervised Machine</a:t>
                      </a:r>
                      <a:r>
                        <a:rPr lang="en-CA" baseline="0" dirty="0" smtClean="0"/>
                        <a:t> Learning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Matrix Factorization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1st </a:t>
                      </a:r>
                      <a:r>
                        <a:rPr lang="en-CA" dirty="0" err="1" smtClean="0"/>
                        <a:t>itrn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Stochastic gradient (cold start)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Full</a:t>
                      </a:r>
                      <a:r>
                        <a:rPr lang="en-CA" baseline="0" dirty="0" smtClean="0"/>
                        <a:t> gradient (warm start)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Re-computing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None 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Similar to or slightly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Much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DC3-9BE5-4A66-AB58-E4E3F9AD6BBF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Challenge: </a:t>
                </a:r>
                <a:r>
                  <a:rPr lang="en-CA" dirty="0" smtClean="0"/>
                  <a:t>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7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500" dirty="0"/>
                  <a:t>Space Complexity of </a:t>
                </a:r>
                <a:r>
                  <a:rPr lang="en-US" sz="3500" dirty="0" smtClean="0"/>
                  <a:t>SAG-MF: </a:t>
                </a:r>
                <a:r>
                  <a:rPr lang="el-GR" sz="3500" dirty="0"/>
                  <a:t>θ</a:t>
                </a:r>
                <a:r>
                  <a:rPr lang="en-US" sz="3500" dirty="0"/>
                  <a:t>(</a:t>
                </a:r>
                <a:r>
                  <a:rPr lang="en-US" sz="3500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sz="3500" dirty="0"/>
                  <a:t>*</a:t>
                </a:r>
                <a:r>
                  <a:rPr lang="en-US" sz="3500" i="1" dirty="0" err="1"/>
                  <a:t>nDims</a:t>
                </a:r>
                <a:r>
                  <a:rPr lang="en-US" sz="3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sz="2500" i="1" dirty="0" smtClean="0"/>
              </a:p>
              <a:p>
                <a:r>
                  <a:rPr lang="en-CA" sz="2800" dirty="0" smtClean="0"/>
                  <a:t>We must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both </a:t>
                </a:r>
                <a:r>
                  <a:rPr lang="en-CA" sz="2800" i="1" dirty="0" smtClean="0"/>
                  <a:t>1 </a:t>
                </a:r>
                <a:r>
                  <a:rPr lang="en-CA" sz="2800" i="1" dirty="0"/>
                  <a:t>x </a:t>
                </a:r>
                <a:r>
                  <a:rPr lang="en-CA" sz="2800" i="1" dirty="0" err="1"/>
                  <a:t>nDims</a:t>
                </a:r>
                <a:r>
                  <a:rPr lang="en-CA" sz="2800" dirty="0"/>
                  <a:t> </a:t>
                </a:r>
                <a:r>
                  <a:rPr lang="en-CA" sz="2800" dirty="0" smtClean="0"/>
                  <a:t>vectors</a:t>
                </a:r>
                <a:endParaRPr lang="en-CA" sz="2800" i="1" dirty="0" smtClean="0"/>
              </a:p>
              <a:p>
                <a:r>
                  <a:rPr lang="en-CA" sz="2800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800" i="1" dirty="0" smtClean="0"/>
                  <a:t>=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800" dirty="0" smtClean="0"/>
                  <a:t>*</a:t>
                </a:r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dirty="0" smtClean="0"/>
                  <a:t>, </a:t>
                </a:r>
                <a:r>
                  <a:rPr lang="en-CA" sz="2800" i="1" dirty="0" smtClean="0"/>
                  <a:t>N</a:t>
                </a:r>
                <a:r>
                  <a:rPr lang="en-CA" sz="2800" dirty="0" smtClean="0"/>
                  <a:t>}; </a:t>
                </a:r>
                <a:r>
                  <a:rPr lang="en-CA" sz="2800" dirty="0"/>
                  <a:t> </a:t>
                </a:r>
                <a:r>
                  <a:rPr lang="en-CA" sz="2800" i="1" dirty="0" smtClean="0"/>
                  <a:t>B</a:t>
                </a:r>
                <a:r>
                  <a:rPr lang="en-CA" sz="2800" dirty="0" smtClean="0"/>
                  <a:t> = batch size, usually set to 1.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i="1" dirty="0" smtClean="0"/>
                  <a:t> </a:t>
                </a:r>
                <a:r>
                  <a:rPr lang="en-CA" sz="2800" dirty="0" smtClean="0"/>
                  <a:t>= # of iterations we’ve done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Only most recent gradient is needed: min{M, N} </a:t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</a:t>
                </a:r>
                <a:r>
                  <a:rPr lang="en-US" sz="2800" dirty="0">
                    <a:latin typeface="+mj-lt"/>
                  </a:rPr>
                  <a:t>#</a:t>
                </a:r>
                <a:r>
                  <a:rPr lang="en-US" sz="2800" dirty="0" smtClean="0">
                    <a:latin typeface="+mj-lt"/>
                  </a:rPr>
                  <a:t> of non-zero entries,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r="-889" b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568-5C9A-4DF8-AA1B-9946C4E3D86E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747464"/>
            <a:ext cx="9180512" cy="69168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78C3-7BAC-497F-A59E-CD932418DAA5}" type="datetime1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85E-A3BC-4483-ACAA-B66D91B5D02A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A8D4-C19D-46E1-BD5D-1EBE3C721D42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#1: borrow a trick from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DA5-CC52-4D86-A1F9-FBC082D05027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Apply chain rule in differential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</a:t>
                </a:r>
                <a:r>
                  <a:rPr lang="en-CA" dirty="0" smtClean="0"/>
                  <a:t>3 matrixes: Big-O runtime doesn’t change!</a:t>
                </a:r>
                <a:br>
                  <a:rPr lang="en-CA" dirty="0" smtClean="0"/>
                </a:br>
                <a:r>
                  <a:rPr lang="en-CA" dirty="0" smtClean="0"/>
                  <a:t>b/c we compute gradient for new samples anyways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min{</a:t>
                </a:r>
                <a:r>
                  <a:rPr lang="en-CA" i="1" dirty="0" smtClean="0"/>
                  <a:t>B*t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})	scalar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		vector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vector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75A4-E86A-4A62-8BAC-9C351A275554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if </a:t>
                </a:r>
                <a:r>
                  <a:rPr lang="el-GR" i="1" dirty="0" smtClean="0">
                    <a:solidFill>
                      <a:schemeClr val="bg1"/>
                    </a:solidFill>
                  </a:rPr>
                  <a:t>λ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varies depending on </a:t>
                </a:r>
                <a:r>
                  <a:rPr lang="en-CA" i="1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327D-3123-4F10-B234-B3D641057774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At each iteration, we now must store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 </a:t>
                </a:r>
                <a:r>
                  <a:rPr lang="en-CA" dirty="0" smtClean="0"/>
                  <a:t>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	scalars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 x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 row vectors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i="1" dirty="0" smtClean="0"/>
                  <a:t>	</a:t>
                </a:r>
                <a:r>
                  <a:rPr lang="en-CA" i="1" dirty="0">
                    <a:solidFill>
                      <a:srgbClr val="00B050"/>
                    </a:solidFill>
                  </a:rPr>
                  <a:t>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i="1" dirty="0" smtClean="0"/>
                  <a:t> 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column vectors</a:t>
                </a:r>
              </a:p>
              <a:p>
                <a:pPr marL="571500" indent="-514350"/>
                <a:r>
                  <a:rPr lang="en-US" dirty="0" smtClean="0"/>
                  <a:t>θ(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+(</a:t>
                </a:r>
                <a:r>
                  <a:rPr lang="en-US" i="1" dirty="0" err="1" smtClean="0"/>
                  <a:t>nRows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 smtClean="0"/>
                  <a:t>nCols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</a:t>
                </a:r>
              </a:p>
              <a:p>
                <a:pPr marL="571500" indent="-514350"/>
                <a:r>
                  <a:rPr lang="en-US" dirty="0" smtClean="0"/>
                  <a:t>Back to square one: no savings!</a:t>
                </a:r>
              </a:p>
              <a:p>
                <a:pPr marL="571500" indent="-514350"/>
                <a:endParaRPr lang="en-US" dirty="0"/>
              </a:p>
              <a:p>
                <a:pPr marL="571500" indent="-514350"/>
                <a:endParaRPr lang="en-CA" dirty="0" smtClean="0"/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0">
                <a:blip r:embed="rId3"/>
                <a:stretch>
                  <a:fillRect l="-1704" t="-1711" b="-3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8689-CBA1-4DA9-9155-C954A6C0F64E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 smtClean="0"/>
              <a:t>min</a:t>
            </a:r>
            <a:r>
              <a:rPr lang="en-CA" sz="3100" dirty="0" smtClean="0"/>
              <a:t>{</a:t>
            </a:r>
            <a:r>
              <a:rPr lang="en-CA" sz="3100" i="1" dirty="0" smtClean="0"/>
              <a:t>M</a:t>
            </a:r>
            <a:r>
              <a:rPr lang="en-CA" sz="3100" dirty="0" smtClean="0"/>
              <a:t>=</a:t>
            </a:r>
            <a:r>
              <a:rPr lang="en-CA" sz="3100" i="1" dirty="0" smtClean="0"/>
              <a:t>B</a:t>
            </a:r>
            <a:r>
              <a:rPr lang="en-CA" sz="3100" dirty="0" smtClean="0"/>
              <a:t>*</a:t>
            </a:r>
            <a:r>
              <a:rPr lang="en-CA" sz="3100" i="1" dirty="0" smtClean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say </a:t>
            </a:r>
            <a:r>
              <a:rPr lang="en-CA" sz="3100" i="1" dirty="0" err="1" smtClean="0">
                <a:solidFill>
                  <a:srgbClr val="00B050"/>
                </a:solidFill>
              </a:rPr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Upper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: </a:t>
                </a:r>
                <a:r>
                  <a:rPr lang="en-CA" sz="2800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sz="2600" dirty="0" smtClean="0"/>
                  <a:t>SAG requires storing only the most recent gradients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/>
                  <a:t>:</a:t>
                </a:r>
                <a:r>
                  <a:rPr lang="en-CA" sz="2400" dirty="0" smtClean="0"/>
                  <a:t> proportional to lower bound of </a:t>
                </a:r>
                <a:r>
                  <a:rPr lang="en-CA" sz="2400" i="1" dirty="0" smtClean="0"/>
                  <a:t>t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smtClean="0"/>
                  <a:t>t: </a:t>
                </a:r>
                <a:r>
                  <a:rPr lang="en-CA" sz="2800" dirty="0" smtClean="0"/>
                  <a:t>look at convergence rate, e.g.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𝐸𝑥𝑝𝑒𝑐𝑡𝑒𝑑</m:t>
                    </m:r>
                    <m:d>
                      <m:dPr>
                        <m:begChr m:val="["/>
                        <m:endChr m:val="]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sz="2800" dirty="0" smtClean="0">
                    <a:latin typeface="+mj-lt"/>
                  </a:rPr>
                  <a:t>Error </a:t>
                </a:r>
                <a:r>
                  <a:rPr lang="en-CA" sz="2800" dirty="0">
                    <a:latin typeface="+mj-lt"/>
                  </a:rPr>
                  <a:t>=</a:t>
                </a:r>
                <a:r>
                  <a:rPr lang="en-CA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b="0" dirty="0" smtClean="0">
                    <a:latin typeface="Cambria Math" panose="02040503050406030204" pitchFamily="18" charset="0"/>
                  </a:rPr>
                  <a:t>= optimal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>U</a:t>
                </a:r>
              </a:p>
              <a:p>
                <a:r>
                  <a:rPr lang="en-CA" sz="280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CA" sz="2800" dirty="0" smtClean="0">
                    <a:latin typeface="Cambria Math" panose="02040503050406030204" pitchFamily="18" charset="0"/>
                  </a:rPr>
                  <a:t> is a constant calculated from the upper &amp; lower bounds of Hessians of function: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sz="2800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0F47-EA3B-4028-964D-95CAA8E7E0E8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min{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*</a:t>
                </a:r>
                <a:r>
                  <a:rPr lang="en-CA" i="1" dirty="0" smtClean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9AE-76F8-4426-B716-FA2CA7535C40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</a:t>
            </a:r>
            <a:r>
              <a:rPr lang="en-CA" dirty="0" smtClean="0"/>
              <a:t>min{</a:t>
            </a:r>
            <a:r>
              <a:rPr lang="en-CA" i="1" dirty="0" smtClean="0"/>
              <a:t>B</a:t>
            </a:r>
            <a:r>
              <a:rPr lang="en-CA" dirty="0" smtClean="0"/>
              <a:t>*</a:t>
            </a:r>
            <a:r>
              <a:rPr lang="en-CA" i="1" dirty="0" smtClean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Convergence rate is different for each function</a:t>
                </a:r>
              </a:p>
              <a:p>
                <a:r>
                  <a:rPr lang="en-CA" dirty="0" smtClean="0"/>
                  <a:t>Not always as good as exponential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So there’s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A3B-A36C-4627-BD9A-12EB427433C0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Attempt #3: Alternating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Inspired by Alternating Least Squares</a:t>
                </a:r>
              </a:p>
              <a:p>
                <a:r>
                  <a:rPr lang="en-US" dirty="0" smtClean="0"/>
                  <a:t>Fix U, optimize V; then fix V, optimize U</a:t>
                </a:r>
              </a:p>
              <a:p>
                <a:r>
                  <a:rPr lang="en-US" dirty="0" smtClean="0"/>
                  <a:t>Space complexity is still θ(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):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at different iterations</a:t>
                </a:r>
              </a:p>
              <a:p>
                <a:r>
                  <a:rPr lang="en-US" dirty="0" smtClean="0"/>
                  <a:t>May not even give good convergence: </a:t>
                </a:r>
                <a:br>
                  <a:rPr lang="en-US" dirty="0" smtClean="0"/>
                </a:br>
                <a:r>
                  <a:rPr lang="en-US" dirty="0" smtClean="0"/>
                  <a:t>may break the theoretical guarantee of SAG.</a:t>
                </a:r>
              </a:p>
              <a:p>
                <a:r>
                  <a:rPr lang="en-US" dirty="0" smtClean="0"/>
                  <a:t>ALS focuses on Time complexity, not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0464-F284-4D03-A51E-B15453724E30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525" y="-30216"/>
            <a:ext cx="9243037" cy="6915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2C97-8C09-4D5F-A8B1-46FE465ACE8E}" type="datetime1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</a:t>
            </a:r>
            <a:r>
              <a:rPr lang="en-CA" dirty="0" smtClean="0">
                <a:solidFill>
                  <a:srgbClr val="7030A0"/>
                </a:solidFill>
              </a:rPr>
              <a:t>Re-compute</a:t>
            </a:r>
            <a:r>
              <a:rPr lang="en-CA" dirty="0" smtClean="0"/>
              <a:t> memory</a:t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𝒓𝒆𝒄𝒐𝒎𝒑𝒖𝒕𝒆𝒅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600" dirty="0"/>
              </a:p>
              <a:p>
                <a:pPr marL="0" indent="0" algn="ctr">
                  <a:buNone/>
                </a:pPr>
                <a:r>
                  <a:rPr lang="en-CA" sz="2800" dirty="0" smtClean="0">
                    <a:solidFill>
                      <a:srgbClr val="7030A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Determine ahead the distinct points </a:t>
                </a:r>
                <a:r>
                  <a:rPr lang="en-CA" sz="3100" dirty="0"/>
                  <a:t>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/>
                  <a:t>Before we re-sample </a:t>
                </a:r>
                <a:r>
                  <a:rPr lang="en-CA" sz="3100" dirty="0" smtClean="0"/>
                  <a:t>the same </a:t>
                </a:r>
                <a:r>
                  <a:rPr lang="en-CA" sz="3100" dirty="0"/>
                  <a:t>data </a:t>
                </a:r>
                <a:r>
                  <a:rPr lang="en-CA" sz="3100" dirty="0" smtClean="0"/>
                  <a:t>point, </a:t>
                </a:r>
                <a:endParaRPr lang="en-CA" sz="31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700" i="1" dirty="0"/>
                  <a:t> </a:t>
                </a:r>
                <a:r>
                  <a:rPr lang="en-CA" sz="2700" dirty="0">
                    <a:sym typeface="Wingdings" panose="05000000000000000000" pitchFamily="2" charset="2"/>
                  </a:rPr>
                  <a:t></a:t>
                </a:r>
                <a:r>
                  <a:rPr lang="en-CA" sz="2700" dirty="0"/>
                  <a:t> </a:t>
                </a:r>
                <a:r>
                  <a:rPr lang="en-CA" sz="2700" dirty="0" smtClean="0"/>
                  <a:t>full deterministic gradient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CA" sz="2700" b="0" dirty="0" smtClean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3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3100" dirty="0"/>
                  <a:t> to </a:t>
                </a:r>
                <a:r>
                  <a:rPr lang="en-CA" sz="3100" dirty="0">
                    <a:solidFill>
                      <a:srgbClr val="7030A0"/>
                    </a:solidFill>
                  </a:rPr>
                  <a:t>re-compute</a:t>
                </a:r>
                <a:r>
                  <a:rPr lang="en-CA" sz="3100" dirty="0"/>
                  <a:t> </a:t>
                </a:r>
                <a:r>
                  <a:rPr lang="en-CA" sz="3100" dirty="0" smtClean="0"/>
                  <a:t>gradient 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1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3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CA" sz="3100" dirty="0" smtClean="0">
                  <a:solidFill>
                    <a:srgbClr val="7030A0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en-CA" sz="2700" dirty="0" smtClean="0"/>
                  <a:t>No need to 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,</a:t>
                </a:r>
                <a:r>
                  <a:rPr lang="en-CA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) </a:t>
                </a:r>
                <a:r>
                  <a:rPr lang="en-CA" sz="2700" dirty="0" smtClean="0"/>
                  <a:t>pairs</a:t>
                </a:r>
                <a:endParaRPr lang="en-CA" sz="27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4D80-B52D-4D9F-A31B-9B93AD49F4A0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Re-computing: 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First </a:t>
                </a:r>
                <a:r>
                  <a:rPr lang="en-CA" dirty="0"/>
                  <a:t>iteration: </a:t>
                </a:r>
                <a:r>
                  <a:rPr lang="en-CA" dirty="0" smtClean="0"/>
                  <a:t>t=1; we did a full deterministic gradient descent </a:t>
                </a:r>
              </a:p>
              <a:p>
                <a:r>
                  <a:rPr lang="en-CA" dirty="0" smtClean="0"/>
                  <a:t>Then, make </a:t>
                </a:r>
                <a:r>
                  <a:rPr lang="en-CA" dirty="0"/>
                  <a:t>sure </a:t>
                </a:r>
                <a:r>
                  <a:rPr lang="en-CA" dirty="0" smtClean="0"/>
                  <a:t>all </a:t>
                </a:r>
                <a:r>
                  <a:rPr lang="en-CA" dirty="0"/>
                  <a:t>random sample points are </a:t>
                </a:r>
                <a:r>
                  <a:rPr lang="en-CA" b="1" i="1" dirty="0">
                    <a:solidFill>
                      <a:srgbClr val="7030A0"/>
                    </a:solidFill>
                  </a:rPr>
                  <a:t>distinct</a:t>
                </a:r>
                <a:r>
                  <a:rPr lang="en-CA" dirty="0"/>
                  <a:t> in the next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dirty="0"/>
                  <a:t> </a:t>
                </a:r>
                <a:r>
                  <a:rPr lang="en-CA" dirty="0" smtClean="0"/>
                  <a:t>iterations</a:t>
                </a:r>
              </a:p>
              <a:p>
                <a:r>
                  <a:rPr lang="en-CA" dirty="0" smtClean="0"/>
                  <a:t>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 smtClean="0"/>
                  <a:t>) pairs can be 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re-computed</a:t>
                </a:r>
                <a:r>
                  <a:rPr lang="en-CA" dirty="0" smtClean="0"/>
                  <a:t> using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No need to store 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) pairs: </a:t>
                </a:r>
                <a:r>
                  <a:rPr lang="en-CA" strike="sngStrike" dirty="0" smtClean="0"/>
                  <a:t>O(</a:t>
                </a:r>
                <a:r>
                  <a:rPr lang="en-CA" i="1" strike="sngStrike" dirty="0" smtClean="0"/>
                  <a:t>N</a:t>
                </a:r>
                <a:r>
                  <a:rPr lang="en-CA" strike="sngStrike" dirty="0" smtClean="0"/>
                  <a:t>*</a:t>
                </a:r>
                <a:r>
                  <a:rPr lang="en-CA" i="1" strike="sngStrike" dirty="0" err="1" smtClean="0"/>
                  <a:t>nDims</a:t>
                </a:r>
                <a:r>
                  <a:rPr lang="en-CA" strike="sngStrike" dirty="0" smtClean="0"/>
                  <a:t>)</a:t>
                </a:r>
                <a:r>
                  <a:rPr lang="en-CA" dirty="0" smtClean="0"/>
                  <a:t> 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+ 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+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)*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</a:t>
                </a:r>
                <a:endParaRPr lang="en-CA" strike="sngStrike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CA0E-0E4A-44F4-A518-41810BDEDF2F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Space: Generic vs. Re-computed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01798"/>
          </a:xfrm>
        </p:spPr>
        <p:txBody>
          <a:bodyPr anchor="t">
            <a:normAutofit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/>
              <a:t>O(</a:t>
            </a:r>
            <a:r>
              <a:rPr lang="en-CA" i="1" dirty="0"/>
              <a:t>N</a:t>
            </a:r>
            <a:r>
              <a:rPr lang="en-CA" dirty="0"/>
              <a:t>*</a:t>
            </a:r>
            <a:r>
              <a:rPr lang="en-CA" i="1" dirty="0" err="1"/>
              <a:t>nDims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</p:spPr>
            <p:txBody>
              <a:bodyPr/>
              <a:lstStyle/>
              <a:p>
                <a:r>
                  <a:rPr lang="en-CA" dirty="0" smtClean="0"/>
                  <a:t>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) pairs at different iterations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  <a:blipFill rotWithShape="0">
                <a:blip r:embed="rId3"/>
                <a:stretch>
                  <a:fillRect l="-1961" t="-713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0179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CA" b="0" dirty="0" smtClean="0"/>
              <a:t>SAG-MF</a:t>
            </a:r>
          </a:p>
          <a:p>
            <a:pPr algn="ctr"/>
            <a:r>
              <a:rPr lang="en-CA" sz="2600" dirty="0" smtClean="0"/>
              <a:t>O(</a:t>
            </a:r>
            <a:r>
              <a:rPr lang="en-CA" sz="2600" i="1" dirty="0" smtClean="0"/>
              <a:t>N</a:t>
            </a:r>
            <a:r>
              <a:rPr lang="en-CA" sz="2600" dirty="0" smtClean="0"/>
              <a:t> + (</a:t>
            </a:r>
            <a:r>
              <a:rPr lang="en-CA" sz="2600" i="1" dirty="0" err="1" smtClean="0"/>
              <a:t>nRows</a:t>
            </a:r>
            <a:r>
              <a:rPr lang="en-CA" sz="2600" dirty="0" smtClean="0"/>
              <a:t> </a:t>
            </a:r>
            <a:r>
              <a:rPr lang="en-CA" sz="2600" dirty="0"/>
              <a:t>+ </a:t>
            </a:r>
            <a:r>
              <a:rPr lang="en-CA" sz="2600" i="1" dirty="0" err="1"/>
              <a:t>nCols</a:t>
            </a:r>
            <a:r>
              <a:rPr lang="en-CA" sz="2600" dirty="0"/>
              <a:t>)*</a:t>
            </a:r>
            <a:r>
              <a:rPr lang="en-CA" sz="2600" i="1" dirty="0" err="1" smtClean="0"/>
              <a:t>nDims</a:t>
            </a:r>
            <a:r>
              <a:rPr lang="en-CA" sz="2600" dirty="0" smtClean="0"/>
              <a:t>)</a:t>
            </a:r>
            <a:endParaRPr lang="en-CA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dirty="0" smtClean="0"/>
                  <a:t> at the same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=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r>
                  <a:rPr lang="en-CA" dirty="0" smtClean="0"/>
                  <a:t>Store indices of future samples</a:t>
                </a:r>
              </a:p>
              <a:p>
                <a:r>
                  <a:rPr lang="en-CA" dirty="0" smtClean="0"/>
                  <a:t>Re-compute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on demand, on the fly</a:t>
                </a:r>
              </a:p>
              <a:p>
                <a:r>
                  <a:rPr lang="en-CA" dirty="0"/>
                  <a:t>Re-computing does not change </a:t>
                </a:r>
                <a:r>
                  <a:rPr lang="en-CA" dirty="0" smtClean="0"/>
                  <a:t>asymptotic (Big-O) </a:t>
                </a:r>
                <a:r>
                  <a:rPr lang="en-CA" dirty="0"/>
                  <a:t>running time</a:t>
                </a:r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  <a:blipFill rotWithShape="0">
                <a:blip r:embed="rId4"/>
                <a:stretch>
                  <a:fillRect l="-2112" t="-2496" b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CDF-C031-4C1B-86C9-9821DA7D7AA8}" type="datetime1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Heuristic: to 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>
                <a:solidFill>
                  <a:srgbClr val="00B050"/>
                </a:solidFill>
              </a:rPr>
              <a:t>nMems</a:t>
            </a:r>
            <a:r>
              <a:rPr lang="en-CA" dirty="0" smtClean="0"/>
              <a:t>) indices, </a:t>
            </a:r>
            <a:r>
              <a:rPr lang="en-US" dirty="0" smtClean="0"/>
              <a:t>θ</a:t>
            </a:r>
            <a:r>
              <a:rPr lang="en-CA" dirty="0" smtClean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 smtClean="0"/>
              <a:t>nDims</a:t>
            </a:r>
            <a:r>
              <a:rPr lang="en-CA" dirty="0" smtClean="0"/>
              <a:t> 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Refresh early, recall Sampling with replacement:</a:t>
                </a:r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points are expected to be sampled</a:t>
                </a:r>
              </a:p>
              <a:p>
                <a:r>
                  <a:rPr lang="en-CA" dirty="0" smtClean="0"/>
                  <a:t>Each sampled data point is expected to be re-sampled 1/0.63 = ~1.582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185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9A64-DDC0-44D0-A19E-30F99823CD73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min{B*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original SAG-MF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generic SAG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A8C-4344-4047-969E-A4FED800E34A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If Expected[</a:t>
            </a:r>
            <a:r>
              <a:rPr lang="en-CA" i="1" dirty="0" smtClean="0"/>
              <a:t>t</a:t>
            </a:r>
            <a:r>
              <a:rPr lang="en-CA" dirty="0" smtClean="0"/>
              <a:t>] &lt;&lt; </a:t>
            </a:r>
            <a:r>
              <a:rPr lang="en-CA" i="1" dirty="0" smtClean="0"/>
              <a:t>N</a:t>
            </a:r>
            <a:br>
              <a:rPr lang="en-CA" i="1" dirty="0" smtClean="0"/>
            </a:br>
            <a:r>
              <a:rPr lang="en-CA" sz="3300" dirty="0" smtClean="0"/>
              <a:t>Identical to SAG: cold start, zero re-computation</a:t>
            </a:r>
            <a:endParaRPr lang="en-CA" sz="33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Don’t re-compute at all, 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CA" dirty="0" smtClean="0"/>
                  <a:t> = 0: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 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nCols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nCols</a:t>
                </a:r>
                <a:endParaRPr lang="en-CA" dirty="0" smtClean="0"/>
              </a:p>
              <a:p>
                <a:r>
                  <a:rPr lang="en-US" dirty="0" smtClean="0"/>
                  <a:t>Space: θ </a:t>
                </a:r>
                <a:r>
                  <a:rPr lang="en-CA" dirty="0" smtClean="0"/>
                  <a:t>( </a:t>
                </a:r>
                <a:r>
                  <a:rPr lang="en-CA" dirty="0"/>
                  <a:t>(</a:t>
                </a:r>
                <a:r>
                  <a:rPr lang="en-CA" dirty="0" err="1"/>
                  <a:t>nRows</a:t>
                </a:r>
                <a:r>
                  <a:rPr lang="en-CA" dirty="0"/>
                  <a:t> + </a:t>
                </a:r>
                <a:r>
                  <a:rPr lang="en-CA" dirty="0" err="1"/>
                  <a:t>nCols</a:t>
                </a:r>
                <a:r>
                  <a:rPr lang="en-CA" dirty="0"/>
                  <a:t>)*</a:t>
                </a:r>
                <a:r>
                  <a:rPr lang="en-CA" dirty="0" err="1"/>
                  <a:t>nDims</a:t>
                </a:r>
                <a:r>
                  <a:rPr lang="en-CA" dirty="0"/>
                  <a:t> ) 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700" dirty="0" smtClean="0"/>
              </a:p>
              <a:p>
                <a:r>
                  <a:rPr lang="en-CA" sz="2700" dirty="0" smtClean="0"/>
                  <a:t>Cold start </a:t>
                </a:r>
                <a:r>
                  <a:rPr lang="en-CA" sz="2700" smtClean="0"/>
                  <a:t>(SAG) is </a:t>
                </a:r>
                <a:r>
                  <a:rPr lang="en-CA" sz="2700" dirty="0" smtClean="0"/>
                  <a:t>not as good as warm start (SAG-MF)</a:t>
                </a:r>
              </a:p>
              <a:p>
                <a:pPr marL="0" indent="0">
                  <a:buNone/>
                </a:pPr>
                <a:endParaRPr lang="en-CA" sz="2700" dirty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2E54-1F54-4156-8D0D-7A86AC01CCA7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Summary: Time &amp;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1100"/>
              </p:ext>
            </p:extLst>
          </p:nvPr>
        </p:nvGraphicFramePr>
        <p:xfrm>
          <a:off x="323527" y="2256264"/>
          <a:ext cx="8496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1344971" y="3564813"/>
            <a:ext cx="3470387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538" y="498704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/>
              <a:t>N</a:t>
            </a:r>
            <a:r>
              <a:rPr lang="en-CA" sz="32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6314" y="4987044"/>
            <a:ext cx="367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 err="1"/>
              <a:t>nRows</a:t>
            </a:r>
            <a:r>
              <a:rPr lang="en-CA" sz="3200" dirty="0"/>
              <a:t>*</a:t>
            </a:r>
            <a:r>
              <a:rPr lang="en-CA" sz="3200" i="1" dirty="0" err="1"/>
              <a:t>nDims</a:t>
            </a:r>
            <a:r>
              <a:rPr lang="en-CA" sz="3200" dirty="0"/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4422330" y="3564813"/>
            <a:ext cx="1079155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39612" y="5864207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smtClean="0"/>
              <a:t>V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 smtClean="0"/>
              <a:t>(</a:t>
            </a:r>
            <a:r>
              <a:rPr lang="en-CA" sz="3200" i="1" dirty="0" err="1" smtClean="0"/>
              <a:t>nDims</a:t>
            </a:r>
            <a:r>
              <a:rPr lang="en-CA" sz="3200" dirty="0" smtClean="0"/>
              <a:t>*</a:t>
            </a:r>
            <a:r>
              <a:rPr lang="en-CA" sz="3200" i="1" dirty="0" err="1" smtClean="0"/>
              <a:t>nCols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75628" y="3564813"/>
            <a:ext cx="29572" cy="2299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E3DF-CDE2-4BDE-96BC-521291A77E37}" type="datetime1">
              <a:rPr lang="en-US" smtClean="0"/>
              <a:t>12/20/2014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Summary: Time &amp;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9892"/>
              </p:ext>
            </p:extLst>
          </p:nvPr>
        </p:nvGraphicFramePr>
        <p:xfrm>
          <a:off x="323527" y="2256264"/>
          <a:ext cx="849694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</a:p>
                    <a:p>
                      <a:pPr algn="ctr"/>
                      <a:r>
                        <a:rPr lang="en-CA" baseline="0" dirty="0" smtClean="0"/>
                        <a:t>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(N + 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+ 2*(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err="1" smtClean="0"/>
                        <a:t>+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i="0" dirty="0" smtClean="0"/>
                        <a:t>)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endParaRPr lang="en-CA" sz="2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O(2)</a:t>
                      </a:r>
                      <a:endParaRPr lang="en-CA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(2*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+ 3*(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>
                          <a:solidFill>
                            <a:schemeClr val="bg1"/>
                          </a:solidFill>
                        </a:rPr>
                        <a:t>SAG t &lt;&lt; N</a:t>
                      </a:r>
                      <a:endParaRPr lang="en-CA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(1*</a:t>
                      </a:r>
                      <a:r>
                        <a:rPr lang="en-CA" sz="2400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+ 2*(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nRows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nCols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)*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nDims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0" marR="0" anchor="ctr"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2165831" y="4653136"/>
            <a:ext cx="2262158" cy="8752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7" y="5528419"/>
            <a:ext cx="368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Index of future samples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4417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3200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5292080" y="4653136"/>
            <a:ext cx="1225896" cy="87389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2A5B-2114-4435-AD8E-0CDF474A713C}" type="datetime1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Almost a standard tool for rapid prototyping</a:t>
            </a:r>
          </a:p>
          <a:p>
            <a:pPr lvl="1"/>
            <a:r>
              <a:rPr lang="en-US" dirty="0" smtClean="0"/>
              <a:t>Standard PL for ML at many schools UBC, Stanford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pPr lvl="1"/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*</a:t>
            </a:r>
            <a:r>
              <a:rPr lang="en-US" i="1" dirty="0" smtClean="0"/>
              <a:t>V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C/C++/Java has additional mental overhead:</a:t>
            </a:r>
            <a:br>
              <a:rPr lang="en-US" dirty="0" smtClean="0"/>
            </a:br>
            <a:r>
              <a:rPr lang="en-US" dirty="0" smtClean="0"/>
              <a:t>memory allocation, variable type,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computing; parallel CPU, GPU (CUDA)</a:t>
            </a:r>
          </a:p>
          <a:p>
            <a:r>
              <a:rPr lang="en-US" dirty="0" smtClean="0"/>
              <a:t>Matrix operations run in parallel by default when HW is available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430-2EC3-4EA2-81D4-F4223589D89F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Compared to Deterministic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converge quickly in Matrix Factorization?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give better approx.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work with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SAG-MF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SAG generic or Stochastic gradient,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due to re-computing?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ahead really save?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Is it worth it to re-compute?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4214-6076-4467-8C38-06897B9F9482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Good Convergence in MF?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is </a:t>
            </a:r>
            <a:r>
              <a:rPr lang="en-US" i="1" dirty="0" smtClean="0"/>
              <a:t>min</a:t>
            </a:r>
            <a:r>
              <a:rPr lang="en-US" dirty="0" smtClean="0"/>
              <a:t> or </a:t>
            </a:r>
            <a:r>
              <a:rPr lang="en-US" i="1" dirty="0" smtClean="0"/>
              <a:t>max</a:t>
            </a:r>
            <a:r>
              <a:rPr lang="en-US" dirty="0" smtClean="0"/>
              <a:t>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Better convergence: e.g. lower </a:t>
            </a:r>
            <a:r>
              <a:rPr lang="en-US" i="1" dirty="0" err="1" smtClean="0"/>
              <a:t>arg</a:t>
            </a:r>
            <a:r>
              <a:rPr lang="en-US" i="1" dirty="0" smtClean="0"/>
              <a:t> min</a:t>
            </a:r>
          </a:p>
          <a:p>
            <a:r>
              <a:rPr lang="en-US" dirty="0" smtClean="0"/>
              <a:t>Better convergence can bring*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2735-0001-40D6-951E-F8BC8BF39B41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</a:t>
            </a:r>
            <a:r>
              <a:rPr lang="en-US" sz="2000" dirty="0"/>
              <a:t> </a:t>
            </a:r>
            <a:r>
              <a:rPr lang="en-US" sz="2000" dirty="0" smtClean="0"/>
              <a:t>sparse 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3F4-62EF-4C6C-A751-FEE1B8D468FD}" type="datetime1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78C-C7DF-4DCC-9D79-AD6986D18462}" type="datetime1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Took subset of datasets b/c doing lots of iterations on Full Deterministic takes long</a:t>
            </a:r>
          </a:p>
          <a:p>
            <a:r>
              <a:rPr lang="en-CA" dirty="0" smtClean="0"/>
              <a:t>Datasets converged t &lt;&lt; N with Stochastic</a:t>
            </a:r>
          </a:p>
          <a:p>
            <a:r>
              <a:rPr lang="en-CA" dirty="0" smtClean="0"/>
              <a:t>Fix seed for random number generator</a:t>
            </a:r>
          </a:p>
          <a:p>
            <a:endParaRPr lang="en-CA" dirty="0" smtClean="0"/>
          </a:p>
          <a:p>
            <a:r>
              <a:rPr lang="en-CA" dirty="0" smtClean="0"/>
              <a:t>Approx. vs. # </a:t>
            </a:r>
            <a:r>
              <a:rPr lang="en-CA" dirty="0"/>
              <a:t>of iterations vs. </a:t>
            </a:r>
            <a:r>
              <a:rPr lang="en-CA" dirty="0" smtClean="0"/>
              <a:t>time/iteration</a:t>
            </a:r>
          </a:p>
          <a:p>
            <a:r>
              <a:rPr lang="en-CA" dirty="0" smtClean="0"/>
              <a:t>Memory: SAG generic vs.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497-8234-4845-B121-F8B8A5820764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Full Deterministic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Every </a:t>
            </a:r>
            <a:r>
              <a:rPr lang="en-CA" dirty="0" smtClean="0"/>
              <a:t>incremental iteration yields </a:t>
            </a:r>
            <a:r>
              <a:rPr lang="en-CA" dirty="0"/>
              <a:t>a </a:t>
            </a:r>
            <a:r>
              <a:rPr lang="en-CA" dirty="0" smtClean="0"/>
              <a:t>better approximation than previous iteration.</a:t>
            </a:r>
            <a:endParaRPr lang="en-CA" dirty="0"/>
          </a:p>
          <a:p>
            <a:r>
              <a:rPr lang="en-CA" dirty="0" smtClean="0"/>
              <a:t>Takes ~1,000-10,000X </a:t>
            </a:r>
            <a:r>
              <a:rPr lang="en-CA" dirty="0"/>
              <a:t>longer to run an iteration than stochastic </a:t>
            </a:r>
            <a:r>
              <a:rPr lang="en-CA" dirty="0" smtClean="0"/>
              <a:t>or SAG: corresponds to number of non-zero entries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Stochastic &amp; SAG-MF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Both converged at almost the same </a:t>
            </a:r>
            <a:r>
              <a:rPr lang="en-CA" dirty="0" smtClean="0"/>
              <a:t>iteration (&lt; 5000)</a:t>
            </a:r>
            <a:endParaRPr lang="en-CA" dirty="0"/>
          </a:p>
          <a:p>
            <a:r>
              <a:rPr lang="en-CA" dirty="0" smtClean="0"/>
              <a:t>SAG always yielded much better </a:t>
            </a:r>
            <a:r>
              <a:rPr lang="en-CA" dirty="0"/>
              <a:t>approx. than </a:t>
            </a:r>
            <a:r>
              <a:rPr lang="en-CA" dirty="0" smtClean="0"/>
              <a:t>both SG@5000 and FG@500</a:t>
            </a:r>
            <a:endParaRPr lang="en-CA" dirty="0"/>
          </a:p>
          <a:p>
            <a:r>
              <a:rPr lang="en-CA" dirty="0" smtClean="0"/>
              <a:t>SG@5000 yielded similar or slightly better approx. than FG@500</a:t>
            </a:r>
          </a:p>
          <a:p>
            <a:r>
              <a:rPr lang="en-CA" dirty="0" smtClean="0"/>
              <a:t>Both SG and SAG are faster and better than FG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6E6-CF30-4E7B-96F4-0645ACCEB9CE}" type="datetime1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0043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FEF8-7538-4B85-9FB3-C4EDBD04EF2C}" type="datetime1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Each iteration of SAG-MF is up to 3 times slower than SG (&amp; </a:t>
            </a:r>
            <a:r>
              <a:rPr lang="en-CA" sz="3200" dirty="0"/>
              <a:t>theoretically</a:t>
            </a:r>
            <a:r>
              <a:rPr lang="en-CA" sz="3200" dirty="0" smtClean="0"/>
              <a:t> </a:t>
            </a:r>
            <a:r>
              <a:rPr lang="en-CA" sz="3200" dirty="0"/>
              <a:t>generic </a:t>
            </a:r>
            <a:r>
              <a:rPr lang="en-CA" sz="3200" dirty="0" smtClean="0"/>
              <a:t>SAG)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Is SAG-MF worth the additional time?</a:t>
                </a:r>
              </a:p>
              <a:p>
                <a:r>
                  <a:rPr lang="en-CA" dirty="0" smtClean="0"/>
                  <a:t>Let’s give SG more time: more iterations.</a:t>
                </a:r>
              </a:p>
              <a:p>
                <a:r>
                  <a:rPr lang="en-CA" dirty="0" smtClean="0"/>
                  <a:t>Results in Spreadsheet: </a:t>
                </a:r>
                <a:r>
                  <a:rPr lang="en-CA" dirty="0" err="1" smtClean="0"/>
                  <a:t>FollowUp</a:t>
                </a:r>
                <a:endParaRPr lang="en-CA" dirty="0" smtClean="0"/>
              </a:p>
              <a:p>
                <a:r>
                  <a:rPr lang="en-CA" dirty="0" smtClean="0"/>
                  <a:t>SAG-MF still yields a better approximation more quickly than SG given more iterations</a:t>
                </a:r>
              </a:p>
              <a:p>
                <a:r>
                  <a:rPr lang="en-CA" dirty="0" smtClean="0"/>
                  <a:t>Future: run re-computation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in parallel to actual computation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617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6F6-CBB4-43BF-8DC6-005A4E9FE69D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when dynamically updating</a:t>
            </a:r>
            <a:br>
              <a:rPr lang="en-CA" dirty="0" smtClean="0"/>
            </a:br>
            <a:r>
              <a:rPr lang="en-CA" dirty="0" smtClean="0"/>
              <a:t>sparse matrices</a:t>
            </a:r>
          </a:p>
          <a:p>
            <a:r>
              <a:rPr lang="en-CA" dirty="0" smtClean="0"/>
              <a:t>memory usage depends more on dimensionality of the sparse matrix</a:t>
            </a:r>
          </a:p>
          <a:p>
            <a:r>
              <a:rPr lang="en-CA" dirty="0" smtClean="0"/>
              <a:t>rather than the actual # of non-zero entries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5D4F-F650-4AF4-8EEA-3657229B6EC2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SAG-MF stores only scalars</a:t>
            </a:r>
          </a:p>
          <a:p>
            <a:r>
              <a:rPr lang="en-CA" dirty="0" smtClean="0"/>
              <a:t>Provide dimensionality reduction</a:t>
            </a:r>
          </a:p>
          <a:p>
            <a:r>
              <a:rPr lang="en-CA" dirty="0" smtClean="0"/>
              <a:t>Decouple SAG’s dependence on the actual implementation of sparse matrices in the underlying programming language or execution environment</a:t>
            </a:r>
          </a:p>
          <a:p>
            <a:r>
              <a:rPr lang="en-CA" dirty="0" smtClean="0"/>
              <a:t>Data Scientists do not need to spend time to find an efficient sparse matrix implementation and integrate it into their code just to use SAG.</a:t>
            </a:r>
          </a:p>
          <a:p>
            <a:r>
              <a:rPr lang="en-CA" dirty="0" smtClean="0"/>
              <a:t>SAG-MF ahead stores </a:t>
            </a:r>
            <a:r>
              <a:rPr lang="en-CA" i="1" dirty="0" smtClean="0"/>
              <a:t>1</a:t>
            </a:r>
            <a:r>
              <a:rPr lang="en-CA" dirty="0" smtClean="0"/>
              <a:t>*</a:t>
            </a:r>
            <a:r>
              <a:rPr lang="en-CA" i="1" dirty="0" err="1" smtClean="0"/>
              <a:t>nMems</a:t>
            </a:r>
            <a:r>
              <a:rPr lang="en-CA" dirty="0" smtClean="0"/>
              <a:t> integers, no update</a:t>
            </a:r>
          </a:p>
          <a:p>
            <a:r>
              <a:rPr lang="en-CA" dirty="0" smtClean="0"/>
              <a:t>SAG generic stores 2*</a:t>
            </a:r>
            <a:r>
              <a:rPr lang="en-CA" i="1" dirty="0" err="1" smtClean="0"/>
              <a:t>nMems</a:t>
            </a:r>
            <a:r>
              <a:rPr lang="en-CA" i="1" dirty="0" smtClean="0"/>
              <a:t>*</a:t>
            </a:r>
            <a:r>
              <a:rPr lang="en-CA" i="1" dirty="0" err="1" smtClean="0"/>
              <a:t>nDims</a:t>
            </a:r>
            <a:r>
              <a:rPr lang="en-CA" dirty="0" smtClean="0"/>
              <a:t> floating points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2169-1297-451F-AE81-C7522BFF28CF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at full scale, also: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7EA0-3946-4AF1-9B42-BB210D4AF6BA}" type="datetime1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Parallel SAG(-SML supervised machine learning): </a:t>
                </a:r>
                <a:r>
                  <a:rPr lang="en-CA" sz="2800" dirty="0" err="1" smtClean="0"/>
                  <a:t>OpenMP</a:t>
                </a:r>
                <a:r>
                  <a:rPr lang="en-CA" sz="2800" dirty="0" smtClean="0"/>
                  <a:t>, C/C++ (CPSC 540 ML w. Scott </a:t>
                </a:r>
                <a:r>
                  <a:rPr lang="en-CA" sz="2800" dirty="0" err="1" smtClean="0"/>
                  <a:t>Sallinen</a:t>
                </a:r>
                <a:r>
                  <a:rPr lang="en-CA" sz="2800" dirty="0" smtClean="0"/>
                  <a:t>)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u="sng" dirty="0" smtClean="0"/>
                  <a:t>Which </a:t>
                </a:r>
                <a:r>
                  <a:rPr lang="en-CA" sz="2800" u="sng" dirty="0"/>
                  <a:t>yields higher quality </a:t>
                </a:r>
                <a:r>
                  <a:rPr lang="en-CA" sz="2800" u="sng" dirty="0" smtClean="0"/>
                  <a:t>recommendations: Better objective function vs. better convergence vs. better hyper-parameter selection?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i="1" dirty="0" err="1" smtClean="0"/>
                  <a:t>mixNmatchMF</a:t>
                </a:r>
                <a:r>
                  <a:rPr lang="en-CA" sz="2800" dirty="0" smtClean="0"/>
                  <a:t>: allow data-scientists to quickly mix and match MF algorithms for quick agile sprints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SAG-MF knows the indices </a:t>
                </a:r>
                <a:r>
                  <a:rPr lang="en-CA" sz="2800" dirty="0"/>
                  <a:t>ahead</a:t>
                </a:r>
                <a:r>
                  <a:rPr lang="en-CA" sz="2800" dirty="0" smtClean="0"/>
                  <a:t>, can we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800" dirty="0" smtClean="0"/>
                  <a:t> intelligently to min. page faults?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/>
                  <a:t>SAG-MF+: use even less space for running MF on GPUs, what if Full gradient is prohibitive</a:t>
                </a:r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291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B610-700A-4303-9009-D4FA4124567B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Fast Convergence in 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</a:t>
            </a:r>
            <a:r>
              <a:rPr lang="en-US" dirty="0" smtClean="0"/>
              <a:t>Larry </a:t>
            </a:r>
            <a:r>
              <a:rPr lang="en-US" dirty="0"/>
              <a:t>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May require multiple trials of experimentation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Formula: objective function e.g. </a:t>
            </a:r>
            <a:r>
              <a:rPr lang="en-US" sz="2600" dirty="0" err="1" smtClean="0"/>
              <a:t>CLiMF</a:t>
            </a:r>
            <a:r>
              <a:rPr lang="en-US" sz="2600" dirty="0" smtClean="0"/>
              <a:t>, MNAR,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Fine-tuning parameters: step size, regularization…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5705-6228-4020-AA4F-3186FB0C7BD8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55-AAA3-4DF1-AD86-A0F77C1516F1}" type="datetime1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Systems: if we know ahead of time the indices of random samples, can be minimize page faults?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A8EE-ECC4-4724-9033-6E8BCB3D1C70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SAG &amp; Parallel </a:t>
                </a:r>
                <a:r>
                  <a:rPr lang="en-US" sz="2800" dirty="0"/>
                  <a:t>SAG for Supervised ML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SAG: no full gradient at 1st iteration; no re-computation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Parallel </a:t>
                </a:r>
                <a:r>
                  <a:rPr lang="en-US" dirty="0"/>
                  <a:t>SAG: </a:t>
                </a:r>
                <a:r>
                  <a:rPr lang="en-US" dirty="0" smtClean="0"/>
                  <a:t>focus is speed up to high # of threads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SAG-MF: </a:t>
                </a:r>
                <a:r>
                  <a:rPr lang="en-US" dirty="0" smtClean="0"/>
                  <a:t>focus is convergence, in the MF domain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Alternating </a:t>
                </a:r>
                <a:r>
                  <a:rPr lang="en-US" sz="2800" dirty="0"/>
                  <a:t>Least </a:t>
                </a:r>
                <a:r>
                  <a:rPr lang="en-US" sz="2800" dirty="0" smtClean="0"/>
                  <a:t>Squares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Orthogonal </a:t>
                </a:r>
                <a:r>
                  <a:rPr lang="en-US" dirty="0"/>
                  <a:t>to gradient </a:t>
                </a:r>
                <a:r>
                  <a:rPr lang="en-US" dirty="0" smtClean="0"/>
                  <a:t>descent, focus on saving time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Considered: Alternating SAG + Chain rule, save space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Idea: Fix U, optimize V; then fix V, optimize U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Challenge: theoretical proof; complicated objective functions that are NOT simply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Still requires some re-computation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2156" b="-1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FF2F-6EDE-46D9-8ECF-C7879CEFEEFC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Distributed or Parallel </a:t>
            </a:r>
            <a:r>
              <a:rPr lang="en-US" sz="2800" dirty="0" smtClean="0"/>
              <a:t>papers in MF 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Don’t deal with SAG and memory (no need)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We implemented code in a way to enable parallel for-loops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Large Scale Matrix Factorization with Distributed Stochastic Gradient Descent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http://www.almaden.ibm.com/cs/people/peterh/dsgdTechRep.pdf</a:t>
            </a:r>
            <a:r>
              <a:rPr lang="en-US" sz="1800" dirty="0" smtClean="0"/>
              <a:t> </a:t>
            </a:r>
          </a:p>
          <a:p>
            <a:pPr marL="1314450" lvl="2" indent="-514350"/>
            <a:r>
              <a:rPr lang="en-US" sz="1400" dirty="0" smtClean="0"/>
              <a:t>Focus on large scale matrices, we focus on prototyping. 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 Descent</a:t>
            </a:r>
            <a:br>
              <a:rPr lang="en-US" dirty="0" smtClean="0"/>
            </a:br>
            <a:r>
              <a:rPr lang="en-US" dirty="0" smtClean="0"/>
              <a:t>Scalable Coordinate Descent Approaches to Parallel Matrix Factorization for Recommender Systems </a:t>
            </a:r>
            <a:r>
              <a:rPr lang="en-US" sz="1800" dirty="0" smtClean="0">
                <a:hlinkClick r:id="rId4"/>
              </a:rPr>
              <a:t>http://www.cs.utexas.edu/~cjhsieh/icdm-pmf.pdf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F7FE-AE32-4032-A59B-FD4AF51E54C6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Extend SAG, design the SAG-MF algorithm for faster, better convergence in Matrix Factorization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Extensively evaluate and compare SAG-MF across multiple objective functions and datasets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Demonstrate that SAG-MF can yield faster, better convergence… while memory usage is similar to Full Deterministic and Stochastic gradient.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AF8-D0B1-47E9-B28A-0955F2A43041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BB3E-4C18-4EF0-99B0-BDF0AA3C6DE0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B072-3995-4AC7-9796-B14F8F21FF3D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 is memory-based Stochastic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 re-computes the memory to resolve the challenge with space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Even with re-computing, SAG-MF is still faster, better than both Full Deterministic (FG) and Stochastic Gradient (SG).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Larry 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Product life-cycles are shortening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Past: multi-month phases (e.g. Waterfall)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Now: 2 week sprints (e.g. Agile)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/>
              <a:t>“Move </a:t>
            </a:r>
            <a:r>
              <a:rPr lang="en-US" sz="2600" i="1" u="sng" dirty="0" smtClean="0"/>
              <a:t>Fast</a:t>
            </a:r>
            <a:r>
              <a:rPr lang="en-US" sz="2600" i="1" dirty="0" smtClean="0"/>
              <a:t> &amp; break things”</a:t>
            </a:r>
            <a:r>
              <a:rPr lang="en-US" sz="2600" dirty="0" smtClean="0"/>
              <a:t> Mark Zuckerberg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BB62-177D-4AD7-9054-7BAFCA65BF3E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 </a:t>
            </a:r>
            <a:r>
              <a:rPr lang="en-US" dirty="0" smtClean="0"/>
              <a:t>Larry Page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Datasets are getting larger, more diverse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Growth of data outpaces increase of processor speed.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Larger datasets take longer to run, even for linear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F3D-0BFF-44F2-8415-33E2F3B349BE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Background &amp; Terminology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553" b="-31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𝑛𝑅𝑜𝑤𝑠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𝑛𝐶𝑜𝑙𝑠</m:t>
                                  </m:r>
                                </m:sup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</a:t>
                </a:r>
                <a:r>
                  <a:rPr lang="en-US" sz="2800"/>
                  <a:t>of </a:t>
                </a:r>
                <a:r>
                  <a:rPr lang="en-US" sz="2800" smtClean="0"/>
                  <a:t>latent dimensions </a:t>
                </a:r>
                <a:r>
                  <a:rPr lang="en-US" sz="2800" i="1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f>
                            <m:f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r="-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9E6-FE59-4A99-B2A5-E7F0116A092C}" type="datetime1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37295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9815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3584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CA" sz="4000" dirty="0"/>
                  <a:t> = </a:t>
                </a:r>
                <a14:m>
                  <m:oMath xmlns:m="http://schemas.openxmlformats.org/officeDocument/2006/math">
                    <m:r>
                      <a:rPr lang="en-CA" sz="4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  <a:r>
                  <a:rPr lang="en-CA" sz="4000" dirty="0" smtClean="0"/>
                  <a:t>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CA" sz="4000" dirty="0" smtClean="0"/>
                  <a:t>&gt;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49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C14-8B5E-4DD8-9548-84A45A28E12E}" type="datetime1">
              <a:rPr lang="en-US" smtClean="0"/>
              <a:t>12/20/2014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6326</TotalTime>
  <Words>3327</Words>
  <Application>Microsoft Office PowerPoint</Application>
  <PresentationFormat>On-screen Show (4:3)</PresentationFormat>
  <Paragraphs>796</Paragraphs>
  <Slides>58</Slides>
  <Notes>28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Cambria Math</vt:lpstr>
      <vt:lpstr>Wingdings</vt:lpstr>
      <vt:lpstr>Office Theme</vt:lpstr>
      <vt:lpstr>State of the Art in MF 2 main types of iterative Descent/Ascent</vt:lpstr>
      <vt:lpstr>PowerPoint Presentation</vt:lpstr>
      <vt:lpstr>PowerPoint Presentation</vt:lpstr>
      <vt:lpstr>Why Good Convergence in MF?</vt:lpstr>
      <vt:lpstr>Why Fast Convergence in MF?</vt:lpstr>
      <vt:lpstr>Why Fast Convergence in MF?</vt:lpstr>
      <vt:lpstr>Why Fast Convergence in MF?</vt:lpstr>
      <vt:lpstr>Background &amp; Terminology A ̂ = U_(nRows x nDims) * V_(nDims x nCols)</vt:lpstr>
      <vt:lpstr>A_(nRows=4 x nCols=9)  a point is a (i-th row, j-th column) pair</vt:lpstr>
      <vt:lpstr>A_(nRows=4 x nCols=9)  a point is a (i-th row, j-th column) pair</vt:lpstr>
      <vt:lpstr>Gradient Descent/Ascent in MF</vt:lpstr>
      <vt:lpstr>Gradient Descent/Ascent in MF</vt:lpstr>
      <vt:lpstr>Types of Gradient Descent in MF</vt:lpstr>
      <vt:lpstr>Insight</vt:lpstr>
      <vt:lpstr>A_(nRows=4 x nCols=9)  a point is a (i-th row, j-th column) pair</vt:lpstr>
      <vt:lpstr>Idea: Memory Stochastic Gradient Take away the old, put in the new gradient</vt:lpstr>
      <vt:lpstr>Extended from Stochastic Average Gradient (SAG) in Supervised Machine Learning</vt:lpstr>
      <vt:lpstr>SAG vs. SAG-MF</vt:lpstr>
      <vt:lpstr>Challenge: storing m ̅_(pt(b).i)^t m ̅_(pt(b).j)^t </vt:lpstr>
      <vt:lpstr>Why Space Complexity matters?</vt:lpstr>
      <vt:lpstr>Why Space Complexity matters?</vt:lpstr>
      <vt:lpstr>Space Complexity of SAG-MF Attempt #1: borrow a trick from SAG</vt:lpstr>
      <vt:lpstr>Space Complexity of SAG-MF θ(nMems + (nRows+nCols)*nDims)?</vt:lpstr>
      <vt:lpstr>Space Complexity of SAG-MF θ(nMems + (nRows+nCols)*nDims)?</vt:lpstr>
      <vt:lpstr>Wait a minute … is that it?</vt:lpstr>
      <vt:lpstr>Attempt #2: nMems = min{M=B*t, N} Can we say nMems is much less than N?</vt:lpstr>
      <vt:lpstr>Lower bound: nMems = min{B*t, N} Let epsilon ε be the tolerance of error </vt:lpstr>
      <vt:lpstr>nMems = min{B*t, N}</vt:lpstr>
      <vt:lpstr>Attempt #3: Alternating SAG</vt:lpstr>
      <vt:lpstr>Approach: Re-compute memory θ(nMems + (nRows +nCols)*nDims)</vt:lpstr>
      <vt:lpstr>Re-computing: example</vt:lpstr>
      <vt:lpstr>Space: Generic vs. Re-computed</vt:lpstr>
      <vt:lpstr>Heuristic: to not store θ(nMems) indices, θ( (nRows + nCols)*nDims )</vt:lpstr>
      <vt:lpstr>To enable Fine-Tuning: SAG-MF buffered What if we don’t want to re-compute everything?</vt:lpstr>
      <vt:lpstr>If Expected[t] &lt;&lt; N Identical to SAG: cold start, zero re-computation</vt:lpstr>
      <vt:lpstr>Summary: Time &amp; Space Complexity</vt:lpstr>
      <vt:lpstr>Summary: Time &amp; Space Complexity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Observations</vt:lpstr>
      <vt:lpstr>PowerPoint Presentation</vt:lpstr>
      <vt:lpstr>Each iteration of SAG-MF is up to 3 times slower than SG (&amp; theoretically generic SAG)</vt:lpstr>
      <vt:lpstr>Discussion: Memory</vt:lpstr>
      <vt:lpstr>Discussion: Memory</vt:lpstr>
      <vt:lpstr>Ongoing Work</vt:lpstr>
      <vt:lpstr>Ongoing Work</vt:lpstr>
      <vt:lpstr>Future Work: Numerical Data</vt:lpstr>
      <vt:lpstr>Future Work:  Other approaches to reduce memory</vt:lpstr>
      <vt:lpstr>Related Work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  <vt:lpstr>Summary</vt:lpstr>
      <vt:lpstr>Thank you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1947</cp:revision>
  <dcterms:created xsi:type="dcterms:W3CDTF">2014-11-28T20:07:33Z</dcterms:created>
  <dcterms:modified xsi:type="dcterms:W3CDTF">2014-12-20T22:44:01Z</dcterms:modified>
</cp:coreProperties>
</file>