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61" r:id="rId11"/>
    <p:sldId id="312" r:id="rId12"/>
    <p:sldId id="311" r:id="rId13"/>
    <p:sldId id="297" r:id="rId14"/>
    <p:sldId id="316" r:id="rId15"/>
    <p:sldId id="293" r:id="rId16"/>
    <p:sldId id="334" r:id="rId17"/>
    <p:sldId id="340" r:id="rId18"/>
    <p:sldId id="295" r:id="rId19"/>
    <p:sldId id="335" r:id="rId20"/>
    <p:sldId id="339" r:id="rId21"/>
    <p:sldId id="309" r:id="rId22"/>
    <p:sldId id="268" r:id="rId23"/>
    <p:sldId id="273" r:id="rId24"/>
    <p:sldId id="269" r:id="rId25"/>
    <p:sldId id="271" r:id="rId26"/>
    <p:sldId id="270" r:id="rId27"/>
    <p:sldId id="303" r:id="rId28"/>
    <p:sldId id="275" r:id="rId29"/>
    <p:sldId id="276" r:id="rId30"/>
    <p:sldId id="277" r:id="rId31"/>
    <p:sldId id="332" r:id="rId32"/>
    <p:sldId id="281" r:id="rId33"/>
    <p:sldId id="323" r:id="rId34"/>
    <p:sldId id="301" r:id="rId35"/>
    <p:sldId id="298" r:id="rId36"/>
    <p:sldId id="282" r:id="rId37"/>
    <p:sldId id="305" r:id="rId38"/>
    <p:sldId id="325" r:id="rId39"/>
    <p:sldId id="324" r:id="rId40"/>
    <p:sldId id="262" r:id="rId41"/>
    <p:sldId id="260" r:id="rId42"/>
    <p:sldId id="264" r:id="rId43"/>
    <p:sldId id="289" r:id="rId44"/>
    <p:sldId id="296" r:id="rId45"/>
    <p:sldId id="306" r:id="rId46"/>
    <p:sldId id="308" r:id="rId47"/>
    <p:sldId id="333" r:id="rId48"/>
    <p:sldId id="317" r:id="rId49"/>
    <p:sldId id="318" r:id="rId50"/>
    <p:sldId id="287" r:id="rId51"/>
    <p:sldId id="267" r:id="rId52"/>
    <p:sldId id="283" r:id="rId53"/>
    <p:sldId id="284" r:id="rId54"/>
    <p:sldId id="327" r:id="rId55"/>
    <p:sldId id="285" r:id="rId56"/>
    <p:sldId id="286" r:id="rId57"/>
    <p:sldId id="266" r:id="rId58"/>
    <p:sldId id="272" r:id="rId59"/>
    <p:sldId id="341" r:id="rId60"/>
    <p:sldId id="3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</p14:sldIdLst>
        </p14:section>
        <p14:section name="Motivation" id="{C82BAA8B-417E-4F0F-923E-BA973220C389}">
          <p14:sldIdLst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</p14:sldIdLst>
        </p14:section>
        <p14:section name="Background and Terminology" id="{43E46885-49FF-4786-93BF-E5999BB7FC6F}">
          <p14:sldIdLst>
            <p14:sldId id="261"/>
            <p14:sldId id="312"/>
            <p14:sldId id="311"/>
            <p14:sldId id="297"/>
            <p14:sldId id="316"/>
            <p14:sldId id="293"/>
            <p14:sldId id="334"/>
            <p14:sldId id="340"/>
            <p14:sldId id="295"/>
            <p14:sldId id="335"/>
            <p14:sldId id="339"/>
          </p14:sldIdLst>
        </p14:section>
        <p14:section name="Challenge" id="{01A83DA9-8879-4909-BDF7-51BFD78916CF}">
          <p14:sldIdLst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</p14:sldIdLst>
        </p14:section>
        <p14:section name="Approach" id="{8C4CF63C-9A2B-429A-9760-D61EB3CEA346}">
          <p14:sldIdLst>
            <p14:sldId id="281"/>
            <p14:sldId id="323"/>
            <p14:sldId id="301"/>
            <p14:sldId id="298"/>
            <p14:sldId id="282"/>
            <p14:sldId id="305"/>
            <p14:sldId id="325"/>
            <p14:sldId id="324"/>
          </p14:sldIdLst>
        </p14:section>
        <p14:section name="Implementation" id="{3B76F7BF-4D45-4A01-98D3-C56144B94758}">
          <p14:sldIdLst>
            <p14:sldId id="262"/>
          </p14:sldIdLst>
        </p14:section>
        <p14:section name="Evaluation" id="{399A6557-0FC0-47C1-A5A9-A31A79EF9985}">
          <p14:sldIdLst>
            <p14:sldId id="260"/>
            <p14:sldId id="264"/>
            <p14:sldId id="289"/>
            <p14:sldId id="296"/>
            <p14:sldId id="306"/>
            <p14:sldId id="308"/>
            <p14:sldId id="333"/>
            <p14:sldId id="317"/>
            <p14:sldId id="318"/>
          </p14:sldIdLst>
        </p14:section>
        <p14:section name="Ongoing Work" id="{25560405-00EA-4C99-99E0-AAE576693075}">
          <p14:sldIdLst>
            <p14:sldId id="287"/>
            <p14:sldId id="267"/>
          </p14:sldIdLst>
        </p14:section>
        <p14:section name="Future Work" id="{900AC5F3-A87A-4A18-B8EE-144B112DB3C7}">
          <p14:sldIdLst>
            <p14:sldId id="283"/>
            <p14:sldId id="284"/>
          </p14:sldIdLst>
        </p14:section>
        <p14:section name="Related Work" id="{6D37BB2A-23E0-44E7-8066-4CC937D45E2E}">
          <p14:sldIdLst>
            <p14:sldId id="327"/>
            <p14:sldId id="285"/>
          </p14:sldIdLst>
        </p14:section>
        <p14:section name="Conclusion" id="{6B02EF53-C0FC-474E-BFD5-FD7FA10575F8}">
          <p14:sldIdLst>
            <p14:sldId id="286"/>
            <p14:sldId id="266"/>
            <p14:sldId id="272"/>
            <p14:sldId id="341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0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addition, when we calculate </a:t>
            </a:r>
            <a:r>
              <a:rPr lang="en-CA" dirty="0" err="1" smtClean="0"/>
              <a:t>dU</a:t>
            </a:r>
            <a:r>
              <a:rPr lang="en-CA" dirty="0" smtClean="0"/>
              <a:t> and </a:t>
            </a:r>
            <a:r>
              <a:rPr lang="en-CA" dirty="0" err="1" smtClean="0"/>
              <a:t>dV</a:t>
            </a:r>
            <a:r>
              <a:rPr lang="en-CA" dirty="0" smtClean="0"/>
              <a:t> together</a:t>
            </a:r>
            <a:r>
              <a:rPr lang="en-CA" baseline="0" dirty="0" smtClean="0"/>
              <a:t>, we perform the common sub-computations only once and we reuse the results of those computations.  </a:t>
            </a:r>
          </a:p>
          <a:p>
            <a:r>
              <a:rPr lang="en-CA" baseline="0" dirty="0" smtClean="0"/>
              <a:t>For example, both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of </a:t>
            </a:r>
            <a:r>
              <a:rPr lang="en-CA" baseline="0" dirty="0" err="1" smtClean="0"/>
              <a:t>CLiMF</a:t>
            </a:r>
            <a:r>
              <a:rPr lang="en-CA" baseline="0" dirty="0" smtClean="0"/>
              <a:t> calculate the denominator only once and store it in a variable.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However, when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are computed separately, these sub-computations also have to be done separately and cannot be reused.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alternating concept is seen mostly in variants of least squares, in which the objective function involves calculating simply f(</a:t>
            </a:r>
            <a:r>
              <a:rPr lang="en-CA" baseline="0" dirty="0" err="1" smtClean="0"/>
              <a:t>ui</a:t>
            </a:r>
            <a:r>
              <a:rPr lang="en-CA" baseline="0" dirty="0" smtClean="0"/>
              <a:t>*</a:t>
            </a:r>
            <a:r>
              <a:rPr lang="en-CA" baseline="0" dirty="0" err="1" smtClean="0"/>
              <a:t>vj</a:t>
            </a:r>
            <a:r>
              <a:rPr lang="en-CA" baseline="0" dirty="0" smtClean="0"/>
              <a:t>).</a:t>
            </a:r>
          </a:p>
          <a:p>
            <a:endParaRPr lang="en-CA" baseline="0" dirty="0" smtClean="0"/>
          </a:p>
          <a:p>
            <a:r>
              <a:rPr lang="en-CA" b="1" dirty="0" smtClean="0"/>
              <a:t>Bootstrapping</a:t>
            </a:r>
            <a:endParaRPr lang="en-CA" b="1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4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2EC1-EEE0-449A-809A-6F4F5093FCCA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8E1-82B7-442E-A2BA-1724CA133B4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66DE-4A9F-49C5-92E4-2BE7503D5CA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D6DC6-297E-4D44-9F76-1512AA42D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6823-3CA7-41AF-9FCD-78AAF7D68015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9E4-F458-4DF9-A1A7-60AEE5B66F84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1808-46D7-4FD2-A7D3-54F1A9022A66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6D53-ECF1-4A20-A256-58888B4D19F2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0192-46DC-414B-8DC6-25D44FB190B1}" type="datetime1">
              <a:rPr lang="en-US" smtClean="0"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E2AF-1688-49B4-9494-CDDFF50A98ED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EFC-E511-4EB4-A8DD-3F5550DC95AE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0710-4487-4A60-9640-C796AE7AFDB1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</a:t>
                </a:r>
                <a:r>
                  <a:rPr lang="en-US" sz="2800"/>
                  <a:t>of </a:t>
                </a:r>
                <a:r>
                  <a:rPr lang="en-US" sz="2800" smtClean="0"/>
                  <a:t>latent dimensions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9E6-FE59-4A99-B2A5-E7F0116A092C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C14-8B5E-4DD8-9548-84A45A28E12E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94CF-6635-4524-BD03-E037C51538DF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8440-E361-489C-9788-ECCCCF83B73A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915-BABA-43C3-B348-D27F4B843CEC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8A7-28BD-4E1B-85C1-0FC6AA5A457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are changing only 1 point at a time</a:t>
            </a:r>
          </a:p>
          <a:p>
            <a:r>
              <a:rPr lang="en-CA" dirty="0" smtClean="0"/>
              <a:t>In SG, we reset the whole gradient, lose gradient of all previous points</a:t>
            </a:r>
          </a:p>
          <a:p>
            <a:r>
              <a:rPr lang="en-CA" dirty="0" smtClean="0"/>
              <a:t>What if we keep the other points?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BC27-F2C9-47CE-AD90-C274EAA0EBB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2C22-6F12-4C4C-811E-3551C20778E3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Idea: Memory Stochastic Gradient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0C-4741-482E-B240-C6CA876008A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Extended from Stochastic Average Gradient (SAG) in </a:t>
            </a:r>
            <a:r>
              <a:rPr lang="en-US" sz="3600" dirty="0"/>
              <a:t>Supervised Machine </a:t>
            </a:r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SAG: theory is sound: best of both worlds</a:t>
            </a:r>
          </a:p>
          <a:p>
            <a:pPr lvl="1"/>
            <a:r>
              <a:rPr lang="en-US" i="1" u="sng" dirty="0" smtClean="0"/>
              <a:t>Fast</a:t>
            </a:r>
            <a:r>
              <a:rPr lang="en-US" dirty="0" smtClean="0"/>
              <a:t>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i="1" u="sng" dirty="0" smtClean="0"/>
              <a:t>Good</a:t>
            </a:r>
            <a:r>
              <a:rPr lang="en-US" dirty="0" smtClean="0"/>
              <a:t>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dirty="0" smtClean="0"/>
              <a:t>We call our algorithm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626-F3CF-4766-B866-EE4BF464B6F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Systems</a:t>
            </a:r>
            <a:br>
              <a:rPr lang="en-CA" dirty="0" smtClean="0"/>
            </a:br>
            <a:r>
              <a:rPr lang="en-CA" dirty="0" smtClean="0"/>
              <a:t>e.g. in Collaborative Filtering we’ve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 etc.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A097-BA54-4A20-AE80-8475FCFD0726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 vs. SAG-MF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0952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168352"/>
                <a:gridCol w="34667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Supervised Machine</a:t>
                      </a:r>
                      <a:r>
                        <a:rPr lang="en-CA" baseline="0" dirty="0" smtClean="0"/>
                        <a:t> Learning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Matrix Factorization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1st </a:t>
                      </a:r>
                      <a:r>
                        <a:rPr lang="en-CA" dirty="0" err="1" smtClean="0"/>
                        <a:t>itrn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Stochastic gradient (cold start)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Full</a:t>
                      </a:r>
                      <a:r>
                        <a:rPr lang="en-CA" baseline="0" dirty="0" smtClean="0"/>
                        <a:t> gradient (warm start)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Re-computing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None 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Similar to or slightly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Much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DC3-9BE5-4A66-AB58-E4E3F9AD6BB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SAG-MF: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r="-889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568-5C9A-4DF8-AA1B-9946C4E3D86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85E-A3BC-4483-ACAA-B66D91B5D02A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A8D4-C19D-46E1-BD5D-1EBE3C721D42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#1: borrow a trick from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DA5-CC52-4D86-A1F9-FBC082D05027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75A4-E86A-4A62-8BAC-9C351A27555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327D-3123-4F10-B234-B3D64105777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8689-CBA1-4DA9-9155-C954A6C0F64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0F47-EA3B-4028-964D-95CAA8E7E0E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9AE-76F8-4426-B716-FA2CA7535C4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iterative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(SG)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SG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CA" dirty="0" smtClean="0"/>
              <a:t>Full Deterministic Gradient (FG)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both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in MF?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35E-B806-4F46-99CF-E2CD3E919450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A3B-A36C-4627-BD9A-12EB427433C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0464-F284-4D03-A51E-B15453724E3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</a:t>
            </a:r>
            <a:r>
              <a:rPr lang="en-CA" dirty="0" smtClean="0">
                <a:solidFill>
                  <a:srgbClr val="7030A0"/>
                </a:solidFill>
              </a:rPr>
              <a:t>Re-compute</a:t>
            </a:r>
            <a:r>
              <a:rPr lang="en-CA" dirty="0" smtClean="0"/>
              <a:t> memory</a:t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full deterministic gradient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4D80-B52D-4D9F-A31B-9B93AD49F4A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Re-computing: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First </a:t>
                </a:r>
                <a:r>
                  <a:rPr lang="en-CA" dirty="0"/>
                  <a:t>iteration: </a:t>
                </a:r>
                <a:r>
                  <a:rPr lang="en-CA" dirty="0" smtClean="0"/>
                  <a:t>t=1; we did a full deterministic gradient descent 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CA0E-0E4A-44F4-A518-41810BDEDF2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Space: Generic vs. Re-computed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CDF-C031-4C1B-86C9-9821DA7D7AA8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9A64-DDC0-44D0-A19E-30F99823CD7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original SAG-MF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generic SAG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A8C-4344-4047-969E-A4FED800E34A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br>
              <a:rPr lang="en-CA" i="1" dirty="0" smtClean="0"/>
            </a:br>
            <a:r>
              <a:rPr lang="en-CA" sz="3300" dirty="0" smtClean="0"/>
              <a:t>Identical to SAG: cold start, zero re-computation</a:t>
            </a:r>
            <a:endParaRPr lang="en-CA" sz="33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r>
                  <a:rPr lang="en-CA" sz="2700" dirty="0" smtClean="0"/>
                  <a:t>Cold start </a:t>
                </a:r>
                <a:r>
                  <a:rPr lang="en-CA" sz="2700" smtClean="0"/>
                  <a:t>(SAG) is </a:t>
                </a:r>
                <a:r>
                  <a:rPr lang="en-CA" sz="2700" dirty="0" smtClean="0"/>
                  <a:t>not as good as warm start (SAG-MF)</a:t>
                </a:r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2E54-1F54-4156-8D0D-7A86AC01CCA7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E3DF-CDE2-4BDE-96BC-521291A77E37}" type="datetime1">
              <a:rPr lang="en-US" smtClean="0"/>
              <a:t>12/16/2014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9892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pPr algn="ctr"/>
                      <a:r>
                        <a:rPr lang="en-CA" baseline="0" dirty="0" smtClean="0"/>
                        <a:t>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 t &lt;&lt; N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2A5B-2114-4435-AD8E-0CDF474A713C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9180512" cy="69168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8C3-7BAC-497F-A59E-CD932418DAA5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computing; parallel CPU, GPU (CUDA)</a:t>
            </a:r>
          </a:p>
          <a:p>
            <a:r>
              <a:rPr lang="en-US" dirty="0" smtClean="0"/>
              <a:t>Matrix operations run in parallel by default when HW is available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430-2EC3-4EA2-81D4-F4223589D89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SAG-MF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due to re-computing?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4214-6076-4467-8C38-06897B9F9482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3F4-62EF-4C6C-A751-FEE1B8D468FD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78C-C7DF-4DCC-9D79-AD6986D18462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Took subset of datasets b/c doing lots of iterations on Full Deterministic takes long</a:t>
            </a:r>
          </a:p>
          <a:p>
            <a:r>
              <a:rPr lang="en-CA" dirty="0" smtClean="0"/>
              <a:t>Datasets converged t &lt;&lt; N with Stochastic</a:t>
            </a:r>
          </a:p>
          <a:p>
            <a:r>
              <a:rPr lang="en-CA" dirty="0" smtClean="0"/>
              <a:t>Fix seed for random number generator</a:t>
            </a:r>
          </a:p>
          <a:p>
            <a:endParaRPr lang="en-CA" dirty="0" smtClean="0"/>
          </a:p>
          <a:p>
            <a:r>
              <a:rPr lang="en-CA" dirty="0" smtClean="0"/>
              <a:t>Approx. vs. # </a:t>
            </a:r>
            <a:r>
              <a:rPr lang="en-CA" dirty="0"/>
              <a:t>of iterations vs. </a:t>
            </a:r>
            <a:r>
              <a:rPr lang="en-CA" dirty="0" smtClean="0"/>
              <a:t>time/iteration</a:t>
            </a:r>
          </a:p>
          <a:p>
            <a:r>
              <a:rPr lang="en-CA" dirty="0" smtClean="0"/>
              <a:t>Memory: SAG generic vs.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497-8234-4845-B121-F8B8A5820764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Full 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incremental iteration yields </a:t>
            </a:r>
            <a:r>
              <a:rPr lang="en-CA" dirty="0"/>
              <a:t>a </a:t>
            </a:r>
            <a:r>
              <a:rPr lang="en-CA" dirty="0" smtClean="0"/>
              <a:t>better approximation than previous iteration.</a:t>
            </a:r>
            <a:endParaRPr lang="en-CA" dirty="0"/>
          </a:p>
          <a:p>
            <a:r>
              <a:rPr lang="en-CA" dirty="0" smtClean="0"/>
              <a:t>Takes ~1,000-10,000X </a:t>
            </a:r>
            <a:r>
              <a:rPr lang="en-CA" dirty="0"/>
              <a:t>longer to run an iteration than stochastic </a:t>
            </a:r>
            <a:r>
              <a:rPr lang="en-CA" dirty="0" smtClean="0"/>
              <a:t>or SAG: corresponds to number of non-zero entries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SAG-MF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(&lt; 5000)</a:t>
            </a:r>
            <a:endParaRPr lang="en-CA" dirty="0"/>
          </a:p>
          <a:p>
            <a:r>
              <a:rPr lang="en-CA" dirty="0" smtClean="0"/>
              <a:t>SAG always yielded much better </a:t>
            </a:r>
            <a:r>
              <a:rPr lang="en-CA" dirty="0"/>
              <a:t>approx. than </a:t>
            </a:r>
            <a:r>
              <a:rPr lang="en-CA" dirty="0" smtClean="0"/>
              <a:t>both SG@5000 and FG@500</a:t>
            </a:r>
            <a:endParaRPr lang="en-CA" dirty="0"/>
          </a:p>
          <a:p>
            <a:r>
              <a:rPr lang="en-CA" dirty="0" smtClean="0"/>
              <a:t>SG@5000 yielded similar or slightly better approx. than FG@500</a:t>
            </a:r>
          </a:p>
          <a:p>
            <a:r>
              <a:rPr lang="en-CA" dirty="0" smtClean="0"/>
              <a:t>Both SG and SAG are faster and better than FG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6E6-CF30-4E7B-96F4-0645ACCEB9CE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FEF8-7538-4B85-9FB3-C4EDBD04EF2C}" type="datetime1">
              <a:rPr lang="en-US" smtClean="0"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Each iteration of SAG-MF is up to 3 times slower than SG (&amp; </a:t>
            </a:r>
            <a:r>
              <a:rPr lang="en-CA" sz="3200" dirty="0"/>
              <a:t>theoretically</a:t>
            </a:r>
            <a:r>
              <a:rPr lang="en-CA" sz="3200" dirty="0" smtClean="0"/>
              <a:t> </a:t>
            </a:r>
            <a:r>
              <a:rPr lang="en-CA" sz="3200" dirty="0"/>
              <a:t>generic </a:t>
            </a:r>
            <a:r>
              <a:rPr lang="en-CA" sz="3200" dirty="0" smtClean="0"/>
              <a:t>SAG)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Is SAG-MF worth the additional time?</a:t>
                </a:r>
              </a:p>
              <a:p>
                <a:r>
                  <a:rPr lang="en-CA" dirty="0" smtClean="0"/>
                  <a:t>Let’s give SG more time: more iterations.</a:t>
                </a:r>
              </a:p>
              <a:p>
                <a:r>
                  <a:rPr lang="en-CA" dirty="0" smtClean="0"/>
                  <a:t>Results in Spreadsheet: </a:t>
                </a:r>
                <a:r>
                  <a:rPr lang="en-CA" dirty="0" err="1" smtClean="0"/>
                  <a:t>FollowUp</a:t>
                </a:r>
                <a:endParaRPr lang="en-CA" dirty="0" smtClean="0"/>
              </a:p>
              <a:p>
                <a:r>
                  <a:rPr lang="en-CA" dirty="0" smtClean="0"/>
                  <a:t>SAG-MF still yields a better approximation more quickly than SG given more iterations</a:t>
                </a:r>
              </a:p>
              <a:p>
                <a:r>
                  <a:rPr lang="en-CA" dirty="0" smtClean="0"/>
                  <a:t>Future: run re-computation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in parallel to actual computation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6F6-CBB4-43BF-8DC6-005A4E9FE69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99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5D4F-F650-4AF4-8EEA-3657229B6EC2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2169-1297-451F-AE81-C7522BFF28CF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5" y="-30216"/>
            <a:ext cx="9243037" cy="6915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2C97-8C09-4D5F-A8B1-46FE465ACE8E}" type="datetime1">
              <a:rPr lang="en-US" smtClean="0"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7EA0-3946-4AF1-9B42-BB210D4AF6BA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Which </a:t>
                </a:r>
                <a:r>
                  <a:rPr lang="en-CA" sz="2800" dirty="0"/>
                  <a:t>yields higher quality </a:t>
                </a:r>
                <a:r>
                  <a:rPr lang="en-CA" sz="2800" dirty="0" smtClean="0"/>
                  <a:t>recommendations: Better objective function vs. better convergence vs. better hyper-parameter selection?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ahead,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B610-700A-4303-9009-D4FA4124567B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55-AAA3-4DF1-AD86-A0F77C1516F1}" type="datetime1">
              <a:rPr lang="en-US" smtClean="0"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A8EE-ECC4-4724-9033-6E8BCB3D1C7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SAG &amp; Parallel </a:t>
                </a:r>
                <a:r>
                  <a:rPr lang="en-US" sz="2800" dirty="0"/>
                  <a:t>SAG for Supervised ML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SAG: no full gradient at 1st iteration; no re-computation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Parallel </a:t>
                </a:r>
                <a:r>
                  <a:rPr lang="en-US" dirty="0"/>
                  <a:t>SAG: </a:t>
                </a:r>
                <a:r>
                  <a:rPr lang="en-US" dirty="0" smtClean="0"/>
                  <a:t>focus is speed up to high # of threads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SAG-MF: </a:t>
                </a:r>
                <a:r>
                  <a:rPr lang="en-US" dirty="0" smtClean="0"/>
                  <a:t>focus is convergence, in the MF domain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Alternating </a:t>
                </a:r>
                <a:r>
                  <a:rPr lang="en-US" sz="2800" dirty="0"/>
                  <a:t>Least </a:t>
                </a:r>
                <a:r>
                  <a:rPr lang="en-US" sz="2800" dirty="0" smtClean="0"/>
                  <a:t>Squares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Orthogonal </a:t>
                </a:r>
                <a:r>
                  <a:rPr lang="en-US" dirty="0"/>
                  <a:t>to gradient </a:t>
                </a:r>
                <a:r>
                  <a:rPr lang="en-US" dirty="0" smtClean="0"/>
                  <a:t>descent, focus on saving time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Considered: Alternating SAG + Chain rule, save space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Idea: Fix U, optimize V; then fix V, optimize U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Challenge: theoretical proof; complicated objective functions that are NOT simply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Still requires some re-computation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2156" b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FF2F-6EDE-46D9-8ECF-C7879CEFEEFC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F7FE-AE32-4032-A59B-FD4AF51E54C6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SAG, design the SAG-MF algorithm for faster, better convergence in Matrix Factorization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 and compare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 that SAG-MF can yield faster, better convergence… while memory usage is similar to Full Deterministic and Stochastic gradient.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AF8-D0B1-47E9-B28A-0955F2A43041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BB3E-4C18-4EF0-99B0-BDF0AA3C6DE0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B072-3995-4AC7-9796-B14F8F21FF3D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 is memory-based Stochastic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 re-computes the memory to resolve the challenge with space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Even with re-computing, SAG-MF is still faster/better than both Full Deterministic (FG) and Stochastic Gradient (SG).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735-0001-40D6-951E-F8BC8BF39B41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705-6228-4020-AA4F-3186FB0C7BD8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BB62-177D-4AD7-9054-7BAFCA65BF3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F3D-0BFF-44F2-8415-33E2F3B349BE}" type="datetime1">
              <a:rPr lang="en-US" smtClean="0"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5323</TotalTime>
  <Words>3345</Words>
  <Application>Microsoft Office PowerPoint</Application>
  <PresentationFormat>On-screen Show (4:3)</PresentationFormat>
  <Paragraphs>801</Paragraphs>
  <Slides>60</Slides>
  <Notes>27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iterative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Insight</vt:lpstr>
      <vt:lpstr>A_(nRows=4 x nCols=9)  a point is a (i-th row, j-th column) pair</vt:lpstr>
      <vt:lpstr>Idea: Memory Stochastic Gradient Take away the old, put in the new gradient</vt:lpstr>
      <vt:lpstr>Extended from Stochastic Average Gradient (SAG) in Supervised Machine Learning</vt:lpstr>
      <vt:lpstr>SAG vs. SAG-MF</vt:lpstr>
      <vt:lpstr>Challenge: storing m ̅_(pt(b).i)^t m ̅_(pt(b).j)^t </vt:lpstr>
      <vt:lpstr>Why Space Complexity matters?</vt:lpstr>
      <vt:lpstr>Why Space Complexity matters?</vt:lpstr>
      <vt:lpstr>Space Complexity of SAG-MF Attempt #1: borrow a trick from SAG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Re-compute memory θ(nMems + (nRows +nCols)*nDims)</vt:lpstr>
      <vt:lpstr>Re-computing: example</vt:lpstr>
      <vt:lpstr>Space: Generic vs. Re-computed</vt:lpstr>
      <vt:lpstr>Heuristic: to not store θ(nMems) indices, θ( (nRows + nCols)*nDims )</vt:lpstr>
      <vt:lpstr>To enable Fine-Tuning: SAG-MF buffered What if we don’t want to re-compute everything?</vt:lpstr>
      <vt:lpstr>If Expected[t] &lt;&lt; N Identical to SAG: cold start, zero re-computation</vt:lpstr>
      <vt:lpstr>Summary: Total Space Complexity</vt:lpstr>
      <vt:lpstr>Summary: Total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Each iteration of SAG-MF is up to 3 times slower than SG (&amp; theoretically generic SAG)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Summary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1935</cp:revision>
  <dcterms:created xsi:type="dcterms:W3CDTF">2014-11-28T20:07:33Z</dcterms:created>
  <dcterms:modified xsi:type="dcterms:W3CDTF">2014-12-16T22:09:25Z</dcterms:modified>
</cp:coreProperties>
</file>