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5" r:id="rId3"/>
    <p:sldId id="260" r:id="rId4"/>
    <p:sldId id="277" r:id="rId5"/>
    <p:sldId id="271" r:id="rId6"/>
    <p:sldId id="274" r:id="rId7"/>
    <p:sldId id="261" r:id="rId8"/>
    <p:sldId id="262" r:id="rId9"/>
    <p:sldId id="273" r:id="rId10"/>
    <p:sldId id="259" r:id="rId11"/>
    <p:sldId id="263" r:id="rId12"/>
    <p:sldId id="267" r:id="rId13"/>
    <p:sldId id="278" r:id="rId14"/>
    <p:sldId id="269" r:id="rId15"/>
    <p:sldId id="266" r:id="rId16"/>
    <p:sldId id="268" r:id="rId17"/>
    <p:sldId id="270" r:id="rId18"/>
    <p:sldId id="272" r:id="rId19"/>
    <p:sldId id="257" r:id="rId20"/>
    <p:sldId id="264" r:id="rId21"/>
    <p:sldId id="279" r:id="rId22"/>
    <p:sldId id="280" r:id="rId23"/>
    <p:sldId id="265" r:id="rId24"/>
    <p:sldId id="258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466" autoAdjust="0"/>
  </p:normalViewPr>
  <p:slideViewPr>
    <p:cSldViewPr snapToGrid="0">
      <p:cViewPr varScale="1">
        <p:scale>
          <a:sx n="55" d="100"/>
          <a:sy n="55" d="100"/>
        </p:scale>
        <p:origin x="167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A2C65-5BA6-4AA3-9DB7-02415806CF40}" type="datetimeFigureOut">
              <a:rPr lang="en-CA" smtClean="0"/>
              <a:t>2014-11-27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6C926-792E-42D2-9E38-7534B4A33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8541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6C926-792E-42D2-9E38-7534B4A33C18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164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69FF-ACAD-45EB-BD60-0A89BE228B51}" type="datetimeFigureOut">
              <a:rPr lang="en-CA" smtClean="0"/>
              <a:t>2014-11-27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3E2-5992-46A5-ADDF-29A24CA6E3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10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69FF-ACAD-45EB-BD60-0A89BE228B51}" type="datetimeFigureOut">
              <a:rPr lang="en-CA" smtClean="0"/>
              <a:t>2014-11-27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3E2-5992-46A5-ADDF-29A24CA6E3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70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69FF-ACAD-45EB-BD60-0A89BE228B51}" type="datetimeFigureOut">
              <a:rPr lang="en-CA" smtClean="0"/>
              <a:t>2014-11-27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3E2-5992-46A5-ADDF-29A24CA6E3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253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69FF-ACAD-45EB-BD60-0A89BE228B51}" type="datetimeFigureOut">
              <a:rPr lang="en-CA" smtClean="0"/>
              <a:t>2014-11-27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3E2-5992-46A5-ADDF-29A24CA6E3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577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69FF-ACAD-45EB-BD60-0A89BE228B51}" type="datetimeFigureOut">
              <a:rPr lang="en-CA" smtClean="0"/>
              <a:t>2014-11-27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3E2-5992-46A5-ADDF-29A24CA6E3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50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69FF-ACAD-45EB-BD60-0A89BE228B51}" type="datetimeFigureOut">
              <a:rPr lang="en-CA" smtClean="0"/>
              <a:t>2014-11-27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3E2-5992-46A5-ADDF-29A24CA6E3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867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69FF-ACAD-45EB-BD60-0A89BE228B51}" type="datetimeFigureOut">
              <a:rPr lang="en-CA" smtClean="0"/>
              <a:t>2014-11-27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3E2-5992-46A5-ADDF-29A24CA6E3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681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69FF-ACAD-45EB-BD60-0A89BE228B51}" type="datetimeFigureOut">
              <a:rPr lang="en-CA" smtClean="0"/>
              <a:t>2014-11-27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3E2-5992-46A5-ADDF-29A24CA6E3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984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69FF-ACAD-45EB-BD60-0A89BE228B51}" type="datetimeFigureOut">
              <a:rPr lang="en-CA" smtClean="0"/>
              <a:t>2014-11-27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3E2-5992-46A5-ADDF-29A24CA6E3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342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69FF-ACAD-45EB-BD60-0A89BE228B51}" type="datetimeFigureOut">
              <a:rPr lang="en-CA" smtClean="0"/>
              <a:t>2014-11-27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3E2-5992-46A5-ADDF-29A24CA6E3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75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69FF-ACAD-45EB-BD60-0A89BE228B51}" type="datetimeFigureOut">
              <a:rPr lang="en-CA" smtClean="0"/>
              <a:t>2014-11-27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23E2-5992-46A5-ADDF-29A24CA6E3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109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F69FF-ACAD-45EB-BD60-0A89BE228B51}" type="datetimeFigureOut">
              <a:rPr lang="en-CA" smtClean="0"/>
              <a:t>2014-11-27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F23E2-5992-46A5-ADDF-29A24CA6E3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016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mboviol/clim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mixNmatch</a:t>
            </a:r>
            <a:r>
              <a:rPr lang="en-CA" dirty="0" err="1" smtClean="0"/>
              <a:t>MF</a:t>
            </a:r>
            <a:r>
              <a:rPr lang="en-CA" dirty="0" smtClean="0"/>
              <a:t> </a:t>
            </a:r>
            <a:r>
              <a:rPr lang="en-CA" dirty="0" smtClean="0"/>
              <a:t>&amp; Adaptive SAG</a:t>
            </a:r>
            <a:br>
              <a:rPr lang="en-CA" dirty="0" smtClean="0"/>
            </a:br>
            <a:r>
              <a:rPr lang="en-CA" dirty="0" smtClean="0"/>
              <a:t>in Matrix Factorization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James Lo</a:t>
            </a:r>
          </a:p>
          <a:p>
            <a:r>
              <a:rPr lang="en-CA" dirty="0" smtClean="0"/>
              <a:t>UBC CPSC 534L</a:t>
            </a:r>
          </a:p>
        </p:txBody>
      </p:sp>
    </p:spTree>
    <p:extLst>
      <p:ext uri="{BB962C8B-B14F-4D97-AF65-F5344CB8AC3E}">
        <p14:creationId xmlns:p14="http://schemas.microsoft.com/office/powerpoint/2010/main" val="165268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Goals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Design</a:t>
            </a:r>
          </a:p>
          <a:p>
            <a:r>
              <a:rPr lang="en-CA" dirty="0"/>
              <a:t>Minimum engineering cost</a:t>
            </a:r>
          </a:p>
          <a:p>
            <a:r>
              <a:rPr lang="en-CA" dirty="0"/>
              <a:t>Architecture is decoupled.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681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err="1"/>
              <a:t>f</a:t>
            </a:r>
            <a:r>
              <a:rPr lang="en-CA" dirty="0" err="1" smtClean="0"/>
              <a:t>lexMF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5457"/>
            <a:ext cx="10515600" cy="4351338"/>
          </a:xfrm>
        </p:spPr>
        <p:txBody>
          <a:bodyPr/>
          <a:lstStyle/>
          <a:p>
            <a:r>
              <a:rPr lang="en-CA" dirty="0" smtClean="0"/>
              <a:t>Flexible / Extensible framework for Matrix Factorization</a:t>
            </a:r>
          </a:p>
          <a:p>
            <a:r>
              <a:rPr lang="en-CA" dirty="0" smtClean="0"/>
              <a:t>Mix &amp; Match: like a combo or buffet</a:t>
            </a:r>
          </a:p>
          <a:p>
            <a:r>
              <a:rPr lang="en-CA" dirty="0" smtClean="0"/>
              <a:t>Engineering Principles</a:t>
            </a:r>
          </a:p>
          <a:p>
            <a:pPr lvl="1"/>
            <a:r>
              <a:rPr lang="en-CA" dirty="0" smtClean="0"/>
              <a:t>Open for Extension, Closed for Modification</a:t>
            </a:r>
          </a:p>
          <a:p>
            <a:pPr lvl="1"/>
            <a:r>
              <a:rPr lang="en-CA" dirty="0" smtClean="0"/>
              <a:t>Decoupled vs. Cohesive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712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Getting out of minimum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Momentum</a:t>
            </a:r>
          </a:p>
          <a:p>
            <a:r>
              <a:rPr lang="en-CA" dirty="0" smtClean="0"/>
              <a:t>Reverse direction: Descent </a:t>
            </a:r>
            <a:r>
              <a:rPr lang="en-CA" dirty="0" smtClean="0">
                <a:sym typeface="Wingdings" panose="05000000000000000000" pitchFamily="2" charset="2"/>
              </a:rPr>
              <a:t></a:t>
            </a:r>
            <a:r>
              <a:rPr lang="en-CA" dirty="0" smtClean="0"/>
              <a:t> Ascent?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028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Implementation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Why </a:t>
            </a:r>
            <a:r>
              <a:rPr lang="en-CA" dirty="0" err="1" smtClean="0"/>
              <a:t>Matlab</a:t>
            </a:r>
            <a:r>
              <a:rPr lang="en-CA" dirty="0" smtClean="0"/>
              <a:t>?</a:t>
            </a:r>
          </a:p>
          <a:p>
            <a:pPr lvl="1"/>
            <a:r>
              <a:rPr lang="en-CA" dirty="0" smtClean="0"/>
              <a:t>By default, </a:t>
            </a:r>
            <a:r>
              <a:rPr lang="en-CA" dirty="0" err="1" smtClean="0"/>
              <a:t>Matlab</a:t>
            </a:r>
            <a:r>
              <a:rPr lang="en-CA" dirty="0" smtClean="0"/>
              <a:t> has many matrix operators</a:t>
            </a:r>
          </a:p>
          <a:p>
            <a:pPr lvl="1"/>
            <a:r>
              <a:rPr lang="en-CA" dirty="0" smtClean="0"/>
              <a:t>General </a:t>
            </a:r>
            <a:r>
              <a:rPr lang="en-CA" dirty="0" err="1" smtClean="0"/>
              <a:t>flexMF</a:t>
            </a:r>
            <a:r>
              <a:rPr lang="en-CA" dirty="0" smtClean="0"/>
              <a:t> framework has less than 50 lines of </a:t>
            </a:r>
            <a:r>
              <a:rPr lang="en-CA" dirty="0" err="1" smtClean="0"/>
              <a:t>Matlab</a:t>
            </a:r>
            <a:r>
              <a:rPr lang="en-CA" dirty="0" smtClean="0"/>
              <a:t> code</a:t>
            </a:r>
          </a:p>
          <a:p>
            <a:pPr lvl="1"/>
            <a:r>
              <a:rPr lang="en-CA" dirty="0" smtClean="0"/>
              <a:t>Parallel toolbox</a:t>
            </a:r>
            <a:r>
              <a:rPr lang="en-CA" dirty="0"/>
              <a:t>: </a:t>
            </a:r>
            <a:r>
              <a:rPr lang="en-CA" dirty="0" smtClean="0"/>
              <a:t>potential for parallelization (</a:t>
            </a:r>
            <a:r>
              <a:rPr lang="en-CA" dirty="0" err="1" smtClean="0"/>
              <a:t>parafor</a:t>
            </a:r>
            <a:r>
              <a:rPr lang="en-CA" dirty="0" smtClean="0"/>
              <a:t>, CUDA-enabled GPUs)</a:t>
            </a:r>
          </a:p>
          <a:p>
            <a:r>
              <a:rPr lang="en-CA" dirty="0" err="1" smtClean="0"/>
              <a:t>flexMF</a:t>
            </a:r>
            <a:r>
              <a:rPr lang="en-CA" dirty="0" smtClean="0"/>
              <a:t> keeps track of (both current &amp; previous) errors &amp; convergence</a:t>
            </a:r>
          </a:p>
          <a:p>
            <a:r>
              <a:rPr lang="en-CA" dirty="0" smtClean="0"/>
              <a:t>Mix &amp; Match (aka Plug &amp; Play): define in options</a:t>
            </a:r>
          </a:p>
          <a:p>
            <a:pPr lvl="1"/>
            <a:r>
              <a:rPr lang="en-CA" dirty="0" smtClean="0"/>
              <a:t>Objective function: e.g. L2-square loss</a:t>
            </a:r>
          </a:p>
          <a:p>
            <a:pPr lvl="1"/>
            <a:r>
              <a:rPr lang="en-CA" dirty="0" smtClean="0"/>
              <a:t>Regularization function: e.g. L2-regularization</a:t>
            </a:r>
          </a:p>
          <a:p>
            <a:pPr lvl="1"/>
            <a:r>
              <a:rPr lang="en-CA" dirty="0" smtClean="0"/>
              <a:t>Update function: e.g. Full/Batch/SAG, with or w/o momentum</a:t>
            </a:r>
          </a:p>
          <a:p>
            <a:pPr lvl="1"/>
            <a:r>
              <a:rPr lang="en-CA" dirty="0" smtClean="0"/>
              <a:t>Adaptive function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03832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Evaluation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Research Questions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Does SAG work well in MF?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How would </a:t>
            </a:r>
            <a:r>
              <a:rPr lang="en-CA" dirty="0" err="1" smtClean="0"/>
              <a:t>AdaSG</a:t>
            </a:r>
            <a:r>
              <a:rPr lang="en-CA" dirty="0" smtClean="0"/>
              <a:t> or </a:t>
            </a:r>
            <a:r>
              <a:rPr lang="en-CA" dirty="0" err="1" smtClean="0"/>
              <a:t>AdaSAG</a:t>
            </a:r>
            <a:r>
              <a:rPr lang="en-CA" dirty="0" smtClean="0"/>
              <a:t> compare to Full/Stochastic/Batch/SAG?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How easy is it to use </a:t>
            </a:r>
            <a:r>
              <a:rPr lang="en-CA" dirty="0" err="1" smtClean="0"/>
              <a:t>flexMF</a:t>
            </a:r>
            <a:r>
              <a:rPr lang="en-CA" dirty="0" smtClean="0"/>
              <a:t> in mixing and matching different GD algorithms?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Compare baseline (Full, Stochastic, SAG) vs. </a:t>
            </a:r>
            <a:r>
              <a:rPr lang="en-CA" dirty="0" err="1"/>
              <a:t>AdaSG</a:t>
            </a:r>
            <a:r>
              <a:rPr lang="en-CA" dirty="0"/>
              <a:t>, </a:t>
            </a:r>
            <a:r>
              <a:rPr lang="en-CA" dirty="0" err="1"/>
              <a:t>AdaSAG</a:t>
            </a: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Metrics: epsilon vs. time (# of iterations)</a:t>
            </a:r>
          </a:p>
          <a:p>
            <a:pPr lvl="1"/>
            <a:r>
              <a:rPr lang="en-CA" dirty="0" smtClean="0"/>
              <a:t>Epsilon is (</a:t>
            </a:r>
            <a:r>
              <a:rPr lang="en-CA" dirty="0" err="1" smtClean="0"/>
              <a:t>currentError</a:t>
            </a:r>
            <a:r>
              <a:rPr lang="en-CA" dirty="0" smtClean="0"/>
              <a:t> – </a:t>
            </a:r>
            <a:r>
              <a:rPr lang="en-CA" dirty="0" err="1" smtClean="0"/>
              <a:t>minError</a:t>
            </a:r>
            <a:r>
              <a:rPr lang="en-CA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Datasets</a:t>
            </a:r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385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Discussion: </a:t>
            </a:r>
            <a:r>
              <a:rPr lang="en-CA" dirty="0"/>
              <a:t>Flexibility of </a:t>
            </a:r>
            <a:r>
              <a:rPr lang="en-CA" dirty="0" err="1" smtClean="0"/>
              <a:t>flexMF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Take advantage of 1st-class functions commonly found in a dynamic programming language (PL): e.g. </a:t>
            </a:r>
            <a:r>
              <a:rPr lang="en-CA" dirty="0" err="1" smtClean="0"/>
              <a:t>MatLab</a:t>
            </a:r>
            <a:r>
              <a:rPr lang="en-CA" dirty="0" smtClean="0"/>
              <a:t>, also JavaScript and Python…</a:t>
            </a:r>
          </a:p>
          <a:p>
            <a:r>
              <a:rPr lang="en-CA" dirty="0" smtClean="0"/>
              <a:t>A 1st class Function is a function that can be stored in a variable:</a:t>
            </a:r>
          </a:p>
          <a:p>
            <a:pPr lvl="1"/>
            <a:r>
              <a:rPr lang="en-CA" dirty="0" smtClean="0"/>
              <a:t>passed as input:		call(</a:t>
            </a:r>
            <a:r>
              <a:rPr lang="en-CA" dirty="0" err="1" smtClean="0">
                <a:solidFill>
                  <a:schemeClr val="accent1"/>
                </a:solidFill>
              </a:rPr>
              <a:t>func</a:t>
            </a:r>
            <a:r>
              <a:rPr lang="en-CA" dirty="0" smtClean="0"/>
              <a:t>);</a:t>
            </a:r>
          </a:p>
          <a:p>
            <a:pPr lvl="1"/>
            <a:r>
              <a:rPr lang="en-CA" dirty="0" smtClean="0"/>
              <a:t>returned as output:	</a:t>
            </a:r>
            <a:r>
              <a:rPr lang="en-CA" dirty="0" err="1" smtClean="0">
                <a:solidFill>
                  <a:schemeClr val="accent1"/>
                </a:solidFill>
              </a:rPr>
              <a:t>func</a:t>
            </a:r>
            <a:r>
              <a:rPr lang="en-CA" dirty="0" smtClean="0"/>
              <a:t> = </a:t>
            </a:r>
            <a:r>
              <a:rPr lang="en-CA" dirty="0" err="1" smtClean="0"/>
              <a:t>returnFunc</a:t>
            </a:r>
            <a:r>
              <a:rPr lang="en-CA" dirty="0" smtClean="0"/>
              <a:t>(</a:t>
            </a:r>
            <a:r>
              <a:rPr lang="en-CA" dirty="0" err="1" smtClean="0">
                <a:solidFill>
                  <a:schemeClr val="accent1"/>
                </a:solidFill>
              </a:rPr>
              <a:t>funcA</a:t>
            </a:r>
            <a:r>
              <a:rPr lang="en-CA" dirty="0" smtClean="0"/>
              <a:t>, </a:t>
            </a:r>
            <a:r>
              <a:rPr lang="en-CA" dirty="0" err="1" smtClean="0">
                <a:solidFill>
                  <a:schemeClr val="accent1"/>
                </a:solidFill>
              </a:rPr>
              <a:t>funcB</a:t>
            </a:r>
            <a:r>
              <a:rPr lang="en-CA" dirty="0" smtClean="0"/>
              <a:t>)</a:t>
            </a:r>
          </a:p>
          <a:p>
            <a:r>
              <a:rPr lang="en-CA" dirty="0" smtClean="0"/>
              <a:t>In static OOP (e.g. Java, C++…): wrap function inside a class/object</a:t>
            </a:r>
          </a:p>
          <a:p>
            <a:pPr lvl="1"/>
            <a:r>
              <a:rPr lang="en-CA" dirty="0" smtClean="0"/>
              <a:t>Usually as static method, object is singleton or cannot be created.</a:t>
            </a:r>
          </a:p>
          <a:p>
            <a:pPr marL="457200" lvl="1" indent="0">
              <a:buNone/>
            </a:pPr>
            <a:r>
              <a:rPr lang="en-CA" dirty="0" smtClean="0"/>
              <a:t>public static class </a:t>
            </a:r>
            <a:r>
              <a:rPr lang="en-CA" dirty="0" err="1" smtClean="0"/>
              <a:t>FuncA</a:t>
            </a:r>
            <a:r>
              <a:rPr lang="en-CA" dirty="0" smtClean="0"/>
              <a:t> implements </a:t>
            </a:r>
            <a:r>
              <a:rPr lang="en-CA" dirty="0" err="1" smtClean="0"/>
              <a:t>FunctionWrapper</a:t>
            </a:r>
            <a:endParaRPr lang="en-CA" dirty="0" smtClean="0"/>
          </a:p>
          <a:p>
            <a:pPr marL="914400" lvl="2" indent="0">
              <a:buNone/>
            </a:pPr>
            <a:r>
              <a:rPr lang="en-CA" dirty="0" smtClean="0"/>
              <a:t>public static call() {</a:t>
            </a:r>
          </a:p>
          <a:p>
            <a:pPr marL="914400" lvl="2" indent="0">
              <a:buNone/>
            </a:pPr>
            <a:r>
              <a:rPr lang="en-CA" dirty="0" smtClean="0"/>
              <a:t>  // implements </a:t>
            </a:r>
            <a:r>
              <a:rPr lang="en-CA" dirty="0" err="1" smtClean="0">
                <a:solidFill>
                  <a:schemeClr val="accent1"/>
                </a:solidFill>
              </a:rPr>
              <a:t>funcA</a:t>
            </a:r>
            <a:r>
              <a:rPr lang="en-CA" dirty="0" smtClean="0">
                <a:solidFill>
                  <a:schemeClr val="accent1"/>
                </a:solidFill>
              </a:rPr>
              <a:t>…</a:t>
            </a:r>
            <a:endParaRPr lang="en-CA" dirty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r>
              <a:rPr lang="en-CA" dirty="0" smtClean="0"/>
              <a:t>}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19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Discussion: Local Minimum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Next (better) local min can be far away from currently converged min</a:t>
            </a:r>
          </a:p>
          <a:p>
            <a:r>
              <a:rPr lang="en-CA" dirty="0" err="1" smtClean="0"/>
              <a:t>flexMF</a:t>
            </a:r>
            <a:r>
              <a:rPr lang="en-CA" dirty="0" smtClean="0"/>
              <a:t> remembers the best approximation we’ve seen</a:t>
            </a:r>
          </a:p>
          <a:p>
            <a:pPr lvl="1"/>
            <a:r>
              <a:rPr lang="en-CA" dirty="0" smtClean="0"/>
              <a:t>Approximated U, V that would produce the least error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273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Discussion: Convergence Rate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Depends on how many times we did Full GD, and Stochastic GD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540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Discussion: L2-regualization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Unique solution</a:t>
            </a:r>
          </a:p>
          <a:p>
            <a:r>
              <a:rPr lang="en-CA" dirty="0" smtClean="0"/>
              <a:t>Numerical conditioning</a:t>
            </a:r>
          </a:p>
          <a:p>
            <a:r>
              <a:rPr lang="en-CA" dirty="0" smtClean="0"/>
              <a:t>Picking lambdaL2</a:t>
            </a:r>
          </a:p>
          <a:p>
            <a:r>
              <a:rPr lang="en-CA" dirty="0" smtClean="0"/>
              <a:t>Source: Dr. Mark Schmidt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168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Limitations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Decoupling does not yet capture any potential optimization in hard-coded implementations</a:t>
                </a:r>
              </a:p>
              <a:p>
                <a:pPr lvl="1"/>
                <a:r>
                  <a:rPr lang="en-CA" b="0" dirty="0" smtClean="0"/>
                  <a:t>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CA" b="0" dirty="0" smtClean="0"/>
              </a:p>
              <a:p>
                <a:pPr lvl="1"/>
                <a:r>
                  <a:rPr lang="en-CA" dirty="0" smtClean="0"/>
                  <a:t>Don’t yet have data on how many people actually implement optimizations in their projects.</a:t>
                </a:r>
              </a:p>
              <a:p>
                <a:r>
                  <a:rPr lang="en-CA" dirty="0" smtClean="0"/>
                  <a:t>Faster/Better convergence may not imply Faster/Better Recommendation: e.g. RMSE is not good for Top-k recommendations.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8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25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Motivation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 smtClean="0"/>
              <a:t>Gradient </a:t>
            </a:r>
            <a:r>
              <a:rPr lang="en-CA" dirty="0"/>
              <a:t>Descent/Ascent </a:t>
            </a:r>
            <a:r>
              <a:rPr lang="en-CA" dirty="0" smtClean="0"/>
              <a:t>(Full or Stochastic) is </a:t>
            </a:r>
            <a:r>
              <a:rPr lang="en-CA" dirty="0"/>
              <a:t>“Gold Standard</a:t>
            </a:r>
            <a:r>
              <a:rPr lang="en-CA" dirty="0" smtClean="0"/>
              <a:t>”</a:t>
            </a:r>
          </a:p>
          <a:p>
            <a:pPr marL="0" indent="0" algn="ctr">
              <a:buNone/>
            </a:pPr>
            <a:endParaRPr lang="en-CA" sz="1200" dirty="0" smtClean="0"/>
          </a:p>
          <a:p>
            <a:r>
              <a:rPr lang="en-CA" dirty="0" smtClean="0"/>
              <a:t>Gradient Descent/Ascent (GD) is a method of Iterative Optimization</a:t>
            </a:r>
          </a:p>
          <a:p>
            <a:pPr lvl="1"/>
            <a:r>
              <a:rPr lang="en-CA" dirty="0" smtClean="0"/>
              <a:t>After each successive iteration, GD is expected to make approximation closer to (local) optimum.</a:t>
            </a:r>
          </a:p>
          <a:p>
            <a:r>
              <a:rPr lang="en-CA" dirty="0" smtClean="0"/>
              <a:t>GD has many application domains</a:t>
            </a:r>
          </a:p>
          <a:p>
            <a:pPr lvl="1"/>
            <a:r>
              <a:rPr lang="en-CA" dirty="0" smtClean="0"/>
              <a:t>e.g</a:t>
            </a:r>
            <a:r>
              <a:rPr lang="en-CA" dirty="0"/>
              <a:t>. matrix factorization in </a:t>
            </a:r>
            <a:r>
              <a:rPr lang="en-CA" dirty="0" err="1"/>
              <a:t>RecSys</a:t>
            </a:r>
            <a:endParaRPr lang="en-CA" dirty="0"/>
          </a:p>
          <a:p>
            <a:r>
              <a:rPr lang="en-CA" dirty="0" smtClean="0"/>
              <a:t>Equation has many forms, usually</a:t>
            </a:r>
          </a:p>
          <a:p>
            <a:pPr lvl="1"/>
            <a:r>
              <a:rPr lang="en-CA" dirty="0" smtClean="0"/>
              <a:t>“</a:t>
            </a:r>
            <a:r>
              <a:rPr lang="en-CA" dirty="0"/>
              <a:t>objective function” (e.g. square error) + regularization (e.g. L2)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737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Designed and implemented </a:t>
            </a:r>
            <a:r>
              <a:rPr lang="en-CA" dirty="0" err="1" smtClean="0"/>
              <a:t>flexMF</a:t>
            </a:r>
            <a:r>
              <a:rPr lang="en-CA" dirty="0" smtClean="0"/>
              <a:t>, a flexible architecture for mix &amp; match matric factorization (MF)</a:t>
            </a:r>
          </a:p>
          <a:p>
            <a:r>
              <a:rPr lang="en-CA" dirty="0" smtClean="0"/>
              <a:t>Proposed </a:t>
            </a:r>
            <a:r>
              <a:rPr lang="en-CA" dirty="0" err="1" smtClean="0"/>
              <a:t>AdaSG</a:t>
            </a:r>
            <a:r>
              <a:rPr lang="en-CA" dirty="0" smtClean="0"/>
              <a:t> and </a:t>
            </a:r>
            <a:r>
              <a:rPr lang="en-CA" dirty="0" err="1" smtClean="0"/>
              <a:t>AdaSAG</a:t>
            </a:r>
            <a:endParaRPr lang="en-CA" dirty="0" smtClean="0"/>
          </a:p>
          <a:p>
            <a:r>
              <a:rPr lang="en-CA" dirty="0"/>
              <a:t>Evaluated SAG in MF (using </a:t>
            </a:r>
            <a:r>
              <a:rPr lang="en-CA" dirty="0" err="1"/>
              <a:t>flexMF</a:t>
            </a:r>
            <a:r>
              <a:rPr lang="en-CA" dirty="0"/>
              <a:t>)</a:t>
            </a:r>
          </a:p>
          <a:p>
            <a:r>
              <a:rPr lang="en-CA" dirty="0" smtClean="0"/>
              <a:t>Compared and contrasted </a:t>
            </a:r>
            <a:r>
              <a:rPr lang="en-CA" dirty="0" err="1" smtClean="0"/>
              <a:t>AdaSG</a:t>
            </a:r>
            <a:r>
              <a:rPr lang="en-CA" dirty="0" smtClean="0"/>
              <a:t> &amp; </a:t>
            </a:r>
            <a:r>
              <a:rPr lang="en-CA" dirty="0" err="1" smtClean="0"/>
              <a:t>AdaSAG</a:t>
            </a:r>
            <a:r>
              <a:rPr lang="en-CA" dirty="0" smtClean="0"/>
              <a:t> against baselines in the MF domain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813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Ongoing Work: Parallel SAG</a:t>
            </a:r>
            <a:br>
              <a:rPr lang="en-CA" dirty="0" smtClean="0"/>
            </a:br>
            <a:r>
              <a:rPr lang="en-CA" sz="2800" dirty="0" smtClean="0"/>
              <a:t>UBC CPSC 540</a:t>
            </a:r>
            <a:endParaRPr lang="en-C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Hypothesis:		can SAG be parallel?</a:t>
            </a:r>
          </a:p>
          <a:p>
            <a:r>
              <a:rPr lang="en-CA" dirty="0" smtClean="0"/>
              <a:t>Objective function:	logistic regression in machine learning</a:t>
            </a:r>
          </a:p>
          <a:p>
            <a:r>
              <a:rPr lang="en-CA" dirty="0" smtClean="0"/>
              <a:t>Model-parallelism:	batch GD</a:t>
            </a:r>
          </a:p>
          <a:p>
            <a:r>
              <a:rPr lang="en-CA" dirty="0" smtClean="0"/>
              <a:t>Data-parallelism: 	</a:t>
            </a:r>
          </a:p>
          <a:p>
            <a:r>
              <a:rPr lang="en-CA" dirty="0" smtClean="0"/>
              <a:t>CPU-parallel: 		implemented in </a:t>
            </a:r>
            <a:r>
              <a:rPr lang="en-CA" dirty="0" err="1" smtClean="0"/>
              <a:t>OpenMP</a:t>
            </a:r>
            <a:r>
              <a:rPr lang="en-CA" dirty="0" smtClean="0"/>
              <a:t> using in C/C++</a:t>
            </a:r>
          </a:p>
          <a:p>
            <a:r>
              <a:rPr lang="en-CA" dirty="0" smtClean="0"/>
              <a:t>GPU-parallel:		implemented in CUDA</a:t>
            </a:r>
          </a:p>
          <a:p>
            <a:r>
              <a:rPr lang="en-CA" dirty="0" smtClean="0"/>
              <a:t>Hardware:			CPU/GPU clusters</a:t>
            </a:r>
          </a:p>
          <a:p>
            <a:r>
              <a:rPr lang="en-CA" dirty="0" smtClean="0"/>
              <a:t>Datasets:			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846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Future Work: User Study on </a:t>
            </a:r>
            <a:r>
              <a:rPr lang="en-CA" dirty="0" err="1" smtClean="0"/>
              <a:t>flexMF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Task-based User Study: e.g. Do a squared-loss, L2-regularization…</a:t>
            </a:r>
          </a:p>
          <a:p>
            <a:pPr lvl="1"/>
            <a:r>
              <a:rPr lang="en-CA" dirty="0" smtClean="0"/>
              <a:t>Observe what users (data-scientists) do</a:t>
            </a:r>
          </a:p>
          <a:p>
            <a:pPr lvl="1"/>
            <a:r>
              <a:rPr lang="en-CA" dirty="0" smtClean="0"/>
              <a:t>Discover struggles </a:t>
            </a:r>
            <a:r>
              <a:rPr lang="en-CA" dirty="0"/>
              <a:t>that users may have</a:t>
            </a:r>
            <a:endParaRPr lang="en-CA" dirty="0" smtClean="0"/>
          </a:p>
          <a:p>
            <a:pPr lvl="1"/>
            <a:r>
              <a:rPr lang="en-CA" dirty="0" smtClean="0"/>
              <a:t>Follow up with feedback: pros &amp; cons, likes or dislikes</a:t>
            </a:r>
          </a:p>
          <a:p>
            <a:pPr lvl="1"/>
            <a:r>
              <a:rPr lang="en-CA" dirty="0" smtClean="0"/>
              <a:t>Evaluate if </a:t>
            </a:r>
            <a:r>
              <a:rPr lang="en-CA" dirty="0" err="1" smtClean="0"/>
              <a:t>flexMF</a:t>
            </a:r>
            <a:r>
              <a:rPr lang="en-CA" dirty="0" smtClean="0"/>
              <a:t> framework really makes life easier for data-scientists</a:t>
            </a:r>
          </a:p>
          <a:p>
            <a:r>
              <a:rPr lang="en-CA" dirty="0" smtClean="0"/>
              <a:t>Informal &amp; Low Cost methods for User-Study</a:t>
            </a:r>
            <a:r>
              <a:rPr lang="en-CA" dirty="0"/>
              <a:t>: </a:t>
            </a:r>
            <a:endParaRPr lang="en-CA" dirty="0" smtClean="0"/>
          </a:p>
          <a:p>
            <a:pPr lvl="1"/>
            <a:r>
              <a:rPr lang="en-CA" dirty="0" smtClean="0"/>
              <a:t>Is tool easy to learn (adoption)? Cognitive </a:t>
            </a:r>
            <a:r>
              <a:rPr lang="en-CA" dirty="0"/>
              <a:t>Walkthrough</a:t>
            </a:r>
          </a:p>
          <a:p>
            <a:pPr lvl="1"/>
            <a:r>
              <a:rPr lang="en-CA" dirty="0" smtClean="0"/>
              <a:t>Is tool easy to use (ongoing recurrence)? Heuristic </a:t>
            </a:r>
            <a:r>
              <a:rPr lang="en-CA" dirty="0"/>
              <a:t>Evaluation </a:t>
            </a:r>
            <a:endParaRPr lang="en-CA" dirty="0" smtClean="0"/>
          </a:p>
          <a:p>
            <a:r>
              <a:rPr lang="en-CA" dirty="0" smtClean="0"/>
              <a:t>Still have to polish documentation, comments, organization of files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6486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368" y="2373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Future </a:t>
            </a:r>
            <a:r>
              <a:rPr lang="en-CA" dirty="0"/>
              <a:t>Work</a:t>
            </a:r>
            <a:r>
              <a:rPr lang="en-CA" dirty="0" smtClean="0"/>
              <a:t>: Adaptive Batching</a:t>
            </a:r>
            <a:br>
              <a:rPr lang="en-CA" dirty="0" smtClean="0"/>
            </a:br>
            <a:r>
              <a:rPr lang="en-CA" sz="2200" dirty="0" smtClean="0"/>
              <a:t>so far adaptation has been binary: 1 or N, can we do better?</a:t>
            </a:r>
            <a:endParaRPr lang="en-CA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780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Can we change/adapt batch size in each iteration?</a:t>
            </a:r>
          </a:p>
          <a:p>
            <a:pPr marL="0" indent="0" algn="ctr">
              <a:buNone/>
            </a:pPr>
            <a:r>
              <a:rPr lang="en-CA" dirty="0" smtClean="0"/>
              <a:t>Is it advantageous?  How to pick a good batch size in each iteration?</a:t>
            </a:r>
          </a:p>
          <a:p>
            <a:pPr marL="0" indent="0" algn="ctr">
              <a:buNone/>
            </a:pPr>
            <a:r>
              <a:rPr lang="en-CA" dirty="0"/>
              <a:t>Can we intelligently choose which data-points to batch</a:t>
            </a:r>
            <a:r>
              <a:rPr lang="en-CA" dirty="0" smtClean="0"/>
              <a:t>?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06359" y="3561705"/>
            <a:ext cx="1858297" cy="3043369"/>
            <a:chOff x="506359" y="2459159"/>
            <a:chExt cx="1858297" cy="3043369"/>
          </a:xfrm>
        </p:grpSpPr>
        <p:grpSp>
          <p:nvGrpSpPr>
            <p:cNvPr id="23" name="Group 22"/>
            <p:cNvGrpSpPr/>
            <p:nvPr/>
          </p:nvGrpSpPr>
          <p:grpSpPr>
            <a:xfrm>
              <a:off x="1155289" y="2459159"/>
              <a:ext cx="560439" cy="1480428"/>
              <a:chOff x="1155289" y="2459159"/>
              <a:chExt cx="560439" cy="1480428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H="1">
                <a:off x="1435509" y="3018503"/>
                <a:ext cx="1" cy="92108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1155289" y="2459159"/>
                <a:ext cx="5604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800" dirty="0" smtClean="0">
                    <a:solidFill>
                      <a:schemeClr val="accent1"/>
                    </a:solidFill>
                  </a:rPr>
                  <a:t>1</a:t>
                </a:r>
                <a:endParaRPr lang="en-CA" sz="28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506359" y="4117533"/>
              <a:ext cx="185829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800" dirty="0" smtClean="0">
                  <a:solidFill>
                    <a:schemeClr val="accent1"/>
                  </a:solidFill>
                </a:rPr>
                <a:t>Stochastic gradient descent</a:t>
              </a:r>
              <a:endParaRPr lang="en-CA" sz="28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779967" y="3561705"/>
            <a:ext cx="1858297" cy="3047339"/>
            <a:chOff x="9807677" y="2459159"/>
            <a:chExt cx="1858297" cy="3047339"/>
          </a:xfrm>
        </p:grpSpPr>
        <p:grpSp>
          <p:nvGrpSpPr>
            <p:cNvPr id="21" name="Group 20"/>
            <p:cNvGrpSpPr/>
            <p:nvPr/>
          </p:nvGrpSpPr>
          <p:grpSpPr>
            <a:xfrm>
              <a:off x="10484871" y="2459159"/>
              <a:ext cx="560439" cy="1480428"/>
              <a:chOff x="10484871" y="2459159"/>
              <a:chExt cx="560439" cy="1480428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10765092" y="3018503"/>
                <a:ext cx="1" cy="92108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0484871" y="2459159"/>
                <a:ext cx="5604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800" dirty="0" smtClean="0">
                    <a:solidFill>
                      <a:schemeClr val="accent1"/>
                    </a:solidFill>
                  </a:rPr>
                  <a:t>N</a:t>
                </a:r>
                <a:endParaRPr lang="en-CA" sz="28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9807677" y="4121503"/>
              <a:ext cx="185829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800" dirty="0" smtClean="0">
                  <a:solidFill>
                    <a:schemeClr val="accent1"/>
                  </a:solidFill>
                </a:rPr>
                <a:t>Full </a:t>
              </a:r>
            </a:p>
            <a:p>
              <a:pPr algn="ctr"/>
              <a:r>
                <a:rPr lang="en-CA" sz="2800" dirty="0" smtClean="0">
                  <a:solidFill>
                    <a:schemeClr val="accent1"/>
                  </a:solidFill>
                </a:rPr>
                <a:t>gradient descent</a:t>
              </a:r>
              <a:endParaRPr lang="en-CA" sz="28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435510" y="3396279"/>
            <a:ext cx="9301316" cy="701523"/>
            <a:chOff x="1435510" y="2316980"/>
            <a:chExt cx="9301316" cy="70152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435510" y="3018503"/>
              <a:ext cx="930131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171151" y="2316980"/>
              <a:ext cx="18582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800" dirty="0" smtClean="0">
                  <a:solidFill>
                    <a:schemeClr val="accent1"/>
                  </a:solidFill>
                </a:rPr>
                <a:t>Batch size</a:t>
              </a:r>
              <a:endParaRPr lang="en-CA" sz="28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17065" y="3566623"/>
            <a:ext cx="1858297" cy="3038450"/>
            <a:chOff x="2517065" y="2464077"/>
            <a:chExt cx="1858297" cy="3038450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3446214" y="3003755"/>
              <a:ext cx="1" cy="921084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517065" y="4117532"/>
              <a:ext cx="185829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800" dirty="0" smtClean="0">
                  <a:solidFill>
                    <a:schemeClr val="accent1"/>
                  </a:solidFill>
                </a:rPr>
                <a:t>Batch</a:t>
              </a:r>
            </a:p>
            <a:p>
              <a:pPr algn="ctr"/>
              <a:r>
                <a:rPr lang="en-CA" sz="2800" dirty="0" smtClean="0">
                  <a:solidFill>
                    <a:schemeClr val="accent1"/>
                  </a:solidFill>
                </a:rPr>
                <a:t>gradient descent</a:t>
              </a:r>
              <a:endParaRPr lang="en-CA" sz="28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75826" y="2464077"/>
              <a:ext cx="560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800" dirty="0" smtClean="0">
                  <a:solidFill>
                    <a:schemeClr val="accent1"/>
                  </a:solidFill>
                </a:rPr>
                <a:t>b</a:t>
              </a:r>
              <a:endParaRPr lang="en-CA" sz="2800" dirty="0">
                <a:solidFill>
                  <a:schemeClr val="accent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957917" y="4290502"/>
                <a:ext cx="6156365" cy="1578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3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sz="3000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sz="3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3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3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3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CA" sz="3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sz="3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3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CA" sz="3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sz="3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  <m: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CA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CA" sz="30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917" y="4290502"/>
                <a:ext cx="6156365" cy="15786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6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Future </a:t>
            </a:r>
            <a:r>
              <a:rPr lang="en-CA" dirty="0"/>
              <a:t>Work</a:t>
            </a:r>
            <a:r>
              <a:rPr lang="en-CA" dirty="0" smtClean="0"/>
              <a:t>: </a:t>
            </a:r>
            <a:r>
              <a:rPr lang="en-CA" dirty="0"/>
              <a:t>What do we do with </a:t>
            </a:r>
            <a:r>
              <a:rPr lang="en-CA" dirty="0" err="1" smtClean="0"/>
              <a:t>flexMF</a:t>
            </a:r>
            <a:r>
              <a:rPr lang="en-CA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CA" dirty="0" smtClean="0">
                <a:sym typeface="Wingdings" panose="05000000000000000000" pitchFamily="2" charset="2"/>
              </a:rPr>
              <a:t>Adaptive </a:t>
            </a:r>
            <a:r>
              <a:rPr lang="en-CA" dirty="0">
                <a:sym typeface="Wingdings" panose="05000000000000000000" pitchFamily="2" charset="2"/>
              </a:rPr>
              <a:t>Descent/Ascent </a:t>
            </a:r>
            <a:endParaRPr lang="en-CA" dirty="0"/>
          </a:p>
          <a:p>
            <a:r>
              <a:rPr lang="en-CA" dirty="0" smtClean="0"/>
              <a:t>There’re other Iterative </a:t>
            </a:r>
            <a:r>
              <a:rPr lang="en-CA" dirty="0"/>
              <a:t>optimization </a:t>
            </a:r>
            <a:r>
              <a:rPr lang="en-CA" dirty="0" smtClean="0"/>
              <a:t>methods:</a:t>
            </a:r>
            <a:endParaRPr lang="en-CA" dirty="0"/>
          </a:p>
          <a:p>
            <a:pPr lvl="1"/>
            <a:r>
              <a:rPr lang="en-CA" dirty="0" smtClean="0"/>
              <a:t>Coordinate/Proximal/Incremental: which can we integrate?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0" indent="0" algn="ctr">
              <a:buNone/>
            </a:pPr>
            <a:r>
              <a:rPr lang="en-CA" dirty="0" smtClean="0"/>
              <a:t>Greedy </a:t>
            </a:r>
            <a:r>
              <a:rPr lang="en-CA" dirty="0"/>
              <a:t>Parallel </a:t>
            </a:r>
            <a:r>
              <a:rPr lang="en-CA" dirty="0" smtClean="0"/>
              <a:t>Descent/Ascent</a:t>
            </a:r>
          </a:p>
          <a:p>
            <a:r>
              <a:rPr lang="en-CA" dirty="0" smtClean="0"/>
              <a:t>Problem: Individual descent/ascent can be difficult to parallelize</a:t>
            </a:r>
          </a:p>
          <a:p>
            <a:r>
              <a:rPr lang="en-CA" dirty="0" smtClean="0"/>
              <a:t>Idea: can run multiple individual algorithms independently in parallel</a:t>
            </a:r>
          </a:p>
          <a:p>
            <a:pPr lvl="1"/>
            <a:r>
              <a:rPr lang="en-CA" dirty="0" smtClean="0"/>
              <a:t>Pick the algorithm with the best convergence rate</a:t>
            </a:r>
          </a:p>
          <a:p>
            <a:r>
              <a:rPr lang="en-CA" dirty="0" smtClean="0"/>
              <a:t>Challenge: some algorithms are faster than others</a:t>
            </a:r>
          </a:p>
          <a:p>
            <a:pPr lvl="1"/>
            <a:r>
              <a:rPr lang="en-CA" dirty="0" smtClean="0"/>
              <a:t>Run faster algorithms multiple times, wait for slowest to complete</a:t>
            </a:r>
          </a:p>
          <a:p>
            <a:r>
              <a:rPr lang="en-CA" dirty="0" smtClean="0"/>
              <a:t>Hypothesis: Greedy Parallel would be faster than Adaptive</a:t>
            </a:r>
          </a:p>
        </p:txBody>
      </p:sp>
    </p:spTree>
    <p:extLst>
      <p:ext uri="{BB962C8B-B14F-4D97-AF65-F5344CB8AC3E}">
        <p14:creationId xmlns:p14="http://schemas.microsoft.com/office/powerpoint/2010/main" val="15348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Demo / Sample 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74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Problem with Gradient Descent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But… it’s hard to get both speed and quality</a:t>
            </a:r>
          </a:p>
          <a:p>
            <a:r>
              <a:rPr lang="en-CA" dirty="0" smtClean="0"/>
              <a:t>Stochastic GD: each iteration is quick O(1*d)</a:t>
            </a:r>
          </a:p>
          <a:p>
            <a:pPr lvl="1"/>
            <a:r>
              <a:rPr lang="en-CA" dirty="0" smtClean="0"/>
              <a:t>But… Error may still be high after convergence </a:t>
            </a:r>
          </a:p>
          <a:p>
            <a:r>
              <a:rPr lang="en-CA" dirty="0" smtClean="0"/>
              <a:t>Full GD: can go towards a lower error after convergence</a:t>
            </a:r>
          </a:p>
          <a:p>
            <a:pPr lvl="1"/>
            <a:r>
              <a:rPr lang="en-CA" dirty="0" smtClean="0"/>
              <a:t>But… each iteration is slow O(N*d), has to go thru all N data points</a:t>
            </a:r>
          </a:p>
          <a:p>
            <a:r>
              <a:rPr lang="en-CA" dirty="0" smtClean="0"/>
              <a:t>Stochastic Average GD</a:t>
            </a:r>
          </a:p>
          <a:p>
            <a:pPr lvl="1"/>
            <a:r>
              <a:rPr lang="en-CA" dirty="0" smtClean="0"/>
              <a:t>shows some promise in logistic regression in machine learning</a:t>
            </a:r>
          </a:p>
          <a:p>
            <a:pPr lvl="1"/>
            <a:r>
              <a:rPr lang="en-CA" dirty="0" smtClean="0"/>
              <a:t>not yet evaluated on Matrix Factorization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949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Background: Gradient Descent/ascent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CA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CA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pPr lvl="1"/>
                <a:endParaRPr lang="en-CA" dirty="0" smtClean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3224981" y="2546555"/>
            <a:ext cx="845574" cy="145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97626" y="4001294"/>
            <a:ext cx="2723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dirty="0" smtClean="0"/>
              <a:t>W</a:t>
            </a:r>
            <a:r>
              <a:rPr lang="en-CA" sz="2200" baseline="30000" dirty="0" smtClean="0">
                <a:solidFill>
                  <a:schemeClr val="accent1"/>
                </a:solidFill>
              </a:rPr>
              <a:t>t+1</a:t>
            </a:r>
            <a:r>
              <a:rPr lang="en-CA" sz="2200" dirty="0" smtClean="0"/>
              <a:t> = approximation at iteration </a:t>
            </a:r>
            <a:r>
              <a:rPr lang="en-CA" sz="2200" dirty="0" smtClean="0">
                <a:solidFill>
                  <a:schemeClr val="accent1"/>
                </a:solidFill>
              </a:rPr>
              <a:t>t+1</a:t>
            </a:r>
            <a:endParaRPr lang="en-CA" sz="2200" dirty="0">
              <a:solidFill>
                <a:schemeClr val="accent1"/>
              </a:solidFill>
            </a:endParaRPr>
          </a:p>
        </p:txBody>
      </p:sp>
      <p:cxnSp>
        <p:nvCxnSpPr>
          <p:cNvPr id="9" name="Straight Connector 8"/>
          <p:cNvCxnSpPr>
            <a:endCxn id="10" idx="0"/>
          </p:cNvCxnSpPr>
          <p:nvPr/>
        </p:nvCxnSpPr>
        <p:spPr>
          <a:xfrm>
            <a:off x="5624052" y="2753032"/>
            <a:ext cx="324468" cy="1248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6971" y="4001294"/>
            <a:ext cx="21630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200" dirty="0" smtClean="0">
                <a:solidFill>
                  <a:srgbClr val="C00000"/>
                </a:solidFill>
              </a:rPr>
              <a:t>α</a:t>
            </a:r>
            <a:r>
              <a:rPr lang="en-CA" sz="2200" dirty="0" smtClean="0"/>
              <a:t> = step size</a:t>
            </a:r>
            <a:endParaRPr lang="en-CA" sz="2200" dirty="0">
              <a:solidFill>
                <a:schemeClr val="accent1"/>
              </a:solidFill>
            </a:endParaRPr>
          </a:p>
        </p:txBody>
      </p:sp>
      <p:cxnSp>
        <p:nvCxnSpPr>
          <p:cNvPr id="18" name="Straight Connector 17"/>
          <p:cNvCxnSpPr>
            <a:endCxn id="19" idx="0"/>
          </p:cNvCxnSpPr>
          <p:nvPr/>
        </p:nvCxnSpPr>
        <p:spPr>
          <a:xfrm>
            <a:off x="7574525" y="2753032"/>
            <a:ext cx="1525233" cy="1248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018209" y="4001294"/>
                <a:ext cx="2163097" cy="1854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C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C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C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200" dirty="0" smtClean="0"/>
                  <a:t> = gradient at </a:t>
                </a:r>
              </a:p>
              <a:p>
                <a:pPr algn="ctr"/>
                <a:r>
                  <a:rPr lang="en-CA" sz="2200" dirty="0" err="1" smtClean="0">
                    <a:solidFill>
                      <a:schemeClr val="accent6"/>
                    </a:solidFill>
                  </a:rPr>
                  <a:t>i-th</a:t>
                </a:r>
                <a:r>
                  <a:rPr lang="en-CA" sz="2200" dirty="0" smtClean="0"/>
                  <a:t> randomly selected data point at time </a:t>
                </a:r>
                <a:r>
                  <a:rPr lang="en-CA" sz="2200" dirty="0" smtClean="0">
                    <a:solidFill>
                      <a:schemeClr val="accent1"/>
                    </a:solidFill>
                  </a:rPr>
                  <a:t>t</a:t>
                </a:r>
                <a:endParaRPr lang="en-CA" sz="2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209" y="4001294"/>
                <a:ext cx="2163097" cy="1854418"/>
              </a:xfrm>
              <a:prstGeom prst="rect">
                <a:avLst/>
              </a:prstGeom>
              <a:blipFill rotWithShape="0">
                <a:blip r:embed="rId3"/>
                <a:stretch>
                  <a:fillRect t="-328" r="-845" b="-55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96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Background: Gradient Descent/ascent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CA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CA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CA" dirty="0" smtClean="0"/>
              </a:p>
              <a:p>
                <a:pPr marL="0" indent="0">
                  <a:buNone/>
                </a:pPr>
                <a:endParaRPr lang="en-CA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dirty="0" smtClean="0"/>
                  <a:t>Full GD: pick all N data points, b = N</a:t>
                </a:r>
              </a:p>
              <a:p>
                <a:pPr lvl="1"/>
                <a:r>
                  <a:rPr lang="en-CA" dirty="0" smtClean="0"/>
                  <a:t>Matrix </a:t>
                </a:r>
                <a:r>
                  <a:rPr lang="en-CA" dirty="0"/>
                  <a:t>Factorization: a data point is a rating in matrix M(</a:t>
                </a:r>
                <a:r>
                  <a:rPr lang="en-CA" dirty="0" err="1"/>
                  <a:t>user_i</a:t>
                </a:r>
                <a:r>
                  <a:rPr lang="en-CA" dirty="0"/>
                  <a:t>, </a:t>
                </a:r>
                <a:r>
                  <a:rPr lang="en-CA" dirty="0" err="1"/>
                  <a:t>item_j</a:t>
                </a:r>
                <a:r>
                  <a:rPr lang="en-CA" dirty="0"/>
                  <a:t>)</a:t>
                </a:r>
                <a:endParaRPr lang="en-CA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dirty="0" smtClean="0"/>
                  <a:t>Stochastic GD: </a:t>
                </a:r>
                <a:r>
                  <a:rPr lang="en-CA" dirty="0"/>
                  <a:t>randomly pick 1 data point </a:t>
                </a:r>
              </a:p>
              <a:p>
                <a:pPr lvl="1"/>
                <a:r>
                  <a:rPr lang="en-CA" dirty="0" smtClean="0"/>
                  <a:t>Batching</a:t>
                </a:r>
                <a:r>
                  <a:rPr lang="en-CA" dirty="0"/>
                  <a:t>: pick </a:t>
                </a:r>
                <a:r>
                  <a:rPr lang="en-CA" i="1" dirty="0"/>
                  <a:t>b</a:t>
                </a:r>
                <a:r>
                  <a:rPr lang="en-CA" dirty="0"/>
                  <a:t> random </a:t>
                </a:r>
                <a:r>
                  <a:rPr lang="en-CA" dirty="0" smtClean="0"/>
                  <a:t>points; </a:t>
                </a:r>
                <a:r>
                  <a:rPr lang="en-CA" dirty="0"/>
                  <a:t>usually </a:t>
                </a:r>
                <a:r>
                  <a:rPr lang="en-CA" dirty="0" smtClean="0"/>
                  <a:t>b </a:t>
                </a:r>
                <a:r>
                  <a:rPr lang="en-CA" dirty="0"/>
                  <a:t>&lt;&lt; </a:t>
                </a:r>
                <a:r>
                  <a:rPr lang="en-CA" dirty="0" smtClean="0"/>
                  <a:t>N, e.g. b = 1</a:t>
                </a:r>
                <a:endParaRPr lang="en-CA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dirty="0" smtClean="0"/>
                  <a:t>Stochastic Average GD</a:t>
                </a:r>
                <a:endParaRPr lang="en-CA" dirty="0"/>
              </a:p>
              <a:p>
                <a:pPr lvl="1"/>
                <a:r>
                  <a:rPr lang="en-CA" dirty="0" smtClean="0"/>
                  <a:t>Full </a:t>
                </a:r>
                <a:r>
                  <a:rPr lang="en-CA" dirty="0"/>
                  <a:t>GD </a:t>
                </a:r>
                <a:r>
                  <a:rPr lang="en-CA" dirty="0" smtClean="0"/>
                  <a:t>(N data points) in </a:t>
                </a:r>
                <a:r>
                  <a:rPr lang="en-CA" dirty="0"/>
                  <a:t>1st iteration</a:t>
                </a:r>
              </a:p>
              <a:p>
                <a:pPr lvl="1"/>
                <a:r>
                  <a:rPr lang="en-CA" dirty="0"/>
                  <a:t>Stochastic </a:t>
                </a:r>
                <a:r>
                  <a:rPr lang="en-CA" dirty="0" smtClean="0"/>
                  <a:t>(1 or few data points) in </a:t>
                </a:r>
                <a:r>
                  <a:rPr lang="en-CA" dirty="0"/>
                  <a:t>subsequent </a:t>
                </a:r>
                <a:r>
                  <a:rPr lang="en-CA" dirty="0" smtClean="0"/>
                  <a:t>iterations, until convergence</a:t>
                </a:r>
                <a:endParaRPr lang="en-CA" dirty="0"/>
              </a:p>
              <a:p>
                <a:pPr lvl="1"/>
                <a:endParaRPr lang="en-CA" dirty="0" smtClean="0"/>
              </a:p>
              <a:p>
                <a:pPr lvl="1"/>
                <a:endParaRPr lang="en-CA" dirty="0" smtClean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01" b="-28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55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Summary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091317"/>
              </p:ext>
            </p:extLst>
          </p:nvPr>
        </p:nvGraphicFramePr>
        <p:xfrm>
          <a:off x="838200" y="1825625"/>
          <a:ext cx="10515602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574"/>
                <a:gridCol w="2349910"/>
                <a:gridCol w="2310581"/>
                <a:gridCol w="1674835"/>
                <a:gridCol w="2953702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GD type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Cost</a:t>
                      </a:r>
                      <a:r>
                        <a:rPr lang="en-CA" baseline="0" dirty="0" smtClean="0"/>
                        <a:t> per Iteration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Convergence</a:t>
                      </a:r>
                    </a:p>
                    <a:p>
                      <a:pPr algn="ctr"/>
                      <a:r>
                        <a:rPr lang="en-CA" dirty="0" smtClean="0"/>
                        <a:t>Rate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Error after convergence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Full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O(N): all N data</a:t>
                      </a:r>
                      <a:r>
                        <a:rPr lang="en-CA" baseline="0" dirty="0" smtClean="0"/>
                        <a:t> points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Linear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Lowest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Stochastic</a:t>
                      </a:r>
                    </a:p>
                    <a:p>
                      <a:r>
                        <a:rPr lang="en-CA" dirty="0" smtClean="0"/>
                        <a:t>or</a:t>
                      </a:r>
                      <a:r>
                        <a:rPr lang="en-CA" baseline="0" dirty="0" smtClean="0"/>
                        <a:t> Batch</a:t>
                      </a:r>
                      <a:endParaRPr lang="en-CA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O(b): b</a:t>
                      </a:r>
                      <a:r>
                        <a:rPr lang="en-CA" baseline="0" dirty="0" smtClean="0"/>
                        <a:t> random points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usually b &lt;&lt; 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e.g. b=1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Sub-Linear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&gt;</a:t>
                      </a:r>
                      <a:r>
                        <a:rPr lang="en-CA" baseline="0" dirty="0" smtClean="0"/>
                        <a:t> Full GD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Stochastic Average</a:t>
                      </a:r>
                      <a:endParaRPr lang="en-CA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Linear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In</a:t>
                      </a:r>
                      <a:r>
                        <a:rPr lang="en-CA" baseline="0" dirty="0" smtClean="0"/>
                        <a:t> between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19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Hypothesis: can GD be adaptive?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Analogy: I’m stuck in traffic, can I change lane or route?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35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Engineering: least effort</a:t>
            </a:r>
          </a:p>
          <a:p>
            <a:pPr lvl="1"/>
            <a:r>
              <a:rPr lang="en-CA" dirty="0" smtClean="0"/>
              <a:t>Can I minimize the amount of additional implementation effort needed to be adaptive?</a:t>
            </a:r>
          </a:p>
          <a:p>
            <a:pPr lvl="1"/>
            <a:r>
              <a:rPr lang="en-CA" dirty="0" smtClean="0"/>
              <a:t>How do I switch to another GD method when I want to?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Mathematical</a:t>
            </a:r>
          </a:p>
          <a:p>
            <a:pPr lvl="1"/>
            <a:r>
              <a:rPr lang="en-CA" dirty="0" smtClean="0"/>
              <a:t>Are we in local minimum?</a:t>
            </a:r>
          </a:p>
          <a:p>
            <a:pPr lvl="1"/>
            <a:r>
              <a:rPr lang="en-CA" dirty="0" smtClean="0"/>
              <a:t>How to get out?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47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Example: </a:t>
            </a:r>
            <a:r>
              <a:rPr lang="en-CA" dirty="0" err="1" smtClean="0"/>
              <a:t>CLiMF</a:t>
            </a:r>
            <a:r>
              <a:rPr lang="en-CA" dirty="0" smtClean="0"/>
              <a:t> @ </a:t>
            </a:r>
            <a:r>
              <a:rPr lang="en-CA" dirty="0" err="1" smtClean="0"/>
              <a:t>GitHub</a:t>
            </a:r>
            <a:r>
              <a:rPr lang="en-CA" dirty="0"/>
              <a:t/>
            </a:r>
            <a:br>
              <a:rPr lang="en-CA" dirty="0"/>
            </a:br>
            <a:r>
              <a:rPr lang="en-CA" sz="2800" dirty="0">
                <a:hlinkClick r:id="rId2"/>
              </a:rPr>
              <a:t>https://</a:t>
            </a:r>
            <a:r>
              <a:rPr lang="en-CA" sz="2800" dirty="0" smtClean="0">
                <a:hlinkClick r:id="rId2"/>
              </a:rPr>
              <a:t>github.com/gamboviol/climf</a:t>
            </a:r>
            <a:r>
              <a:rPr lang="en-CA" sz="2800" dirty="0" smtClean="0"/>
              <a:t> </a:t>
            </a:r>
            <a:endParaRPr lang="en-C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CLiMF</a:t>
            </a:r>
            <a:r>
              <a:rPr lang="en-CA" dirty="0" smtClean="0"/>
              <a:t>: Collaborative Less is More Filtering (RecSys’12)</a:t>
            </a:r>
          </a:p>
          <a:p>
            <a:r>
              <a:rPr lang="en-CA" dirty="0" smtClean="0"/>
              <a:t>Optimize </a:t>
            </a:r>
            <a:r>
              <a:rPr lang="en-CA" dirty="0"/>
              <a:t>a Logistic function</a:t>
            </a:r>
          </a:p>
          <a:p>
            <a:r>
              <a:rPr lang="en-CA" dirty="0" smtClean="0"/>
              <a:t>Hard-coded to stochastic batch GD</a:t>
            </a:r>
          </a:p>
          <a:p>
            <a:r>
              <a:rPr lang="en-CA" dirty="0" smtClean="0"/>
              <a:t>Batch size is fixed to 1000</a:t>
            </a:r>
          </a:p>
          <a:p>
            <a:r>
              <a:rPr lang="en-CA" dirty="0" smtClean="0"/>
              <a:t>Step size is fixed to 0.0001</a:t>
            </a:r>
          </a:p>
          <a:p>
            <a:r>
              <a:rPr lang="en-CA" dirty="0" smtClean="0"/>
              <a:t>Lambda is fixed to 0.00001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553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946</Words>
  <Application>Microsoft Office PowerPoint</Application>
  <PresentationFormat>Widescreen</PresentationFormat>
  <Paragraphs>191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Wingdings</vt:lpstr>
      <vt:lpstr>Office Theme</vt:lpstr>
      <vt:lpstr>mixNmatchMF &amp; Adaptive SAG in Matrix Factorization</vt:lpstr>
      <vt:lpstr>Motivation</vt:lpstr>
      <vt:lpstr>Problem with Gradient Descent methods</vt:lpstr>
      <vt:lpstr>Background: Gradient Descent/ascent</vt:lpstr>
      <vt:lpstr>Background: Gradient Descent/ascent</vt:lpstr>
      <vt:lpstr>Summary</vt:lpstr>
      <vt:lpstr>Hypothesis: can GD be adaptive?</vt:lpstr>
      <vt:lpstr>Challenges</vt:lpstr>
      <vt:lpstr>Example: CLiMF @ GitHub https://github.com/gamboviol/climf </vt:lpstr>
      <vt:lpstr>Goals</vt:lpstr>
      <vt:lpstr>flexMF</vt:lpstr>
      <vt:lpstr>Getting out of minimum</vt:lpstr>
      <vt:lpstr>Implementation</vt:lpstr>
      <vt:lpstr>Evaluation</vt:lpstr>
      <vt:lpstr>Discussion: Flexibility of flexMF</vt:lpstr>
      <vt:lpstr>Discussion: Local Minimum</vt:lpstr>
      <vt:lpstr>Discussion: Convergence Rate</vt:lpstr>
      <vt:lpstr>Discussion: L2-regualization</vt:lpstr>
      <vt:lpstr>Limitations</vt:lpstr>
      <vt:lpstr>Summary</vt:lpstr>
      <vt:lpstr>Ongoing Work: Parallel SAG UBC CPSC 540</vt:lpstr>
      <vt:lpstr>Future Work: User Study on flexMF</vt:lpstr>
      <vt:lpstr>Future Work: Adaptive Batching so far adaptation has been binary: 1 or N, can we do better?</vt:lpstr>
      <vt:lpstr>Future Work: What do we do with flexMF?</vt:lpstr>
      <vt:lpstr>Demo / Sample 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Lo</dc:creator>
  <cp:lastModifiedBy>James Lo</cp:lastModifiedBy>
  <cp:revision>572</cp:revision>
  <dcterms:created xsi:type="dcterms:W3CDTF">2014-11-27T01:46:53Z</dcterms:created>
  <dcterms:modified xsi:type="dcterms:W3CDTF">2014-11-27T21:52:37Z</dcterms:modified>
</cp:coreProperties>
</file>