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57" r:id="rId4"/>
    <p:sldId id="259" r:id="rId5"/>
    <p:sldId id="258" r:id="rId6"/>
    <p:sldId id="261" r:id="rId7"/>
    <p:sldId id="268" r:id="rId8"/>
    <p:sldId id="273" r:id="rId9"/>
    <p:sldId id="269" r:id="rId10"/>
    <p:sldId id="271" r:id="rId11"/>
    <p:sldId id="274" r:id="rId12"/>
    <p:sldId id="275" r:id="rId13"/>
    <p:sldId id="276" r:id="rId14"/>
    <p:sldId id="277" r:id="rId15"/>
    <p:sldId id="270" r:id="rId16"/>
    <p:sldId id="281" r:id="rId17"/>
    <p:sldId id="282" r:id="rId18"/>
    <p:sldId id="279" r:id="rId19"/>
    <p:sldId id="262" r:id="rId20"/>
    <p:sldId id="260" r:id="rId21"/>
    <p:sldId id="264" r:id="rId22"/>
    <p:sldId id="289" r:id="rId23"/>
    <p:sldId id="287" r:id="rId24"/>
    <p:sldId id="283" r:id="rId25"/>
    <p:sldId id="267" r:id="rId26"/>
    <p:sldId id="284" r:id="rId27"/>
    <p:sldId id="285" r:id="rId28"/>
    <p:sldId id="286" r:id="rId29"/>
    <p:sldId id="278" r:id="rId30"/>
    <p:sldId id="266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Contribution (Novelty)</a:t>
            </a:r>
          </a:p>
          <a:p>
            <a:r>
              <a:rPr lang="en-CA" dirty="0" smtClean="0"/>
              <a:t>Technical Merit</a:t>
            </a:r>
          </a:p>
          <a:p>
            <a:r>
              <a:rPr lang="en-CA" dirty="0" smtClean="0"/>
              <a:t>Overall presentation</a:t>
            </a:r>
          </a:p>
          <a:p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Apply and adapt the SAG algorithm into iterative optimization for matrix factorization (MF).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Extend the general SAG algorithm into a specialized SAG algorithm (SAG-MF) for better space complexity in memory overhead.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Parallelize both the SAG-general and SAG-MF, specifically for matrix factorization</a:t>
            </a:r>
            <a:r>
              <a:rPr lang="en-CA" baseline="0" dirty="0" smtClean="0"/>
              <a:t> tasks.</a:t>
            </a:r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Through extensive evaluation, demonstrated that the general SAG and SAG-MF algorithms yield both faster and better convergence across various objective functions.</a:t>
            </a:r>
          </a:p>
          <a:p>
            <a:pPr marL="228600" indent="-2286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&amp; Better </a:t>
            </a:r>
            <a:r>
              <a:rPr lang="en-US" dirty="0"/>
              <a:t>C</a:t>
            </a:r>
            <a:r>
              <a:rPr lang="en-US" dirty="0" smtClean="0"/>
              <a:t>onvergence in </a:t>
            </a:r>
            <a:r>
              <a:rPr lang="en-US" smtClean="0"/>
              <a:t>Matrix Factorization using </a:t>
            </a:r>
            <a:r>
              <a:rPr lang="en-US" dirty="0" smtClean="0"/>
              <a:t>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r>
              <a:rPr lang="en-CA" dirty="0" smtClean="0"/>
              <a:t>Solution: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smtClean="0"/>
              <a:t>N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 smtClean="0"/>
              <a:t>nMems</a:t>
            </a:r>
            <a:r>
              <a:rPr lang="en-CA" dirty="0" smtClean="0"/>
              <a:t> = </a:t>
            </a:r>
            <a:r>
              <a:rPr lang="en-CA" i="1" dirty="0" smtClean="0"/>
              <a:t>min</a:t>
            </a:r>
            <a:r>
              <a:rPr lang="en-CA" dirty="0" smtClean="0"/>
              <a:t>{</a:t>
            </a:r>
            <a:r>
              <a:rPr lang="en-CA" i="1" dirty="0" smtClean="0"/>
              <a:t>t</a:t>
            </a:r>
            <a:r>
              <a:rPr lang="en-CA" dirty="0" smtClean="0"/>
              <a:t>, </a:t>
            </a:r>
            <a:r>
              <a:rPr lang="en-CA" i="1" dirty="0" smtClean="0"/>
              <a:t>N</a:t>
            </a:r>
            <a:r>
              <a:rPr lang="en-CA" dirty="0" smtClean="0"/>
              <a:t>}</a:t>
            </a:r>
            <a:br>
              <a:rPr lang="en-CA" dirty="0" smtClean="0"/>
            </a:br>
            <a:r>
              <a:rPr lang="en-CA" sz="3100" dirty="0"/>
              <a:t>C</a:t>
            </a:r>
            <a:r>
              <a:rPr lang="en-CA" sz="3100" dirty="0" smtClean="0"/>
              <a:t>an we assume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CA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}</a:t>
            </a:r>
            <a:br>
              <a:rPr lang="en-CA" dirty="0"/>
            </a:br>
            <a:r>
              <a:rPr lang="en-CA" sz="3600" dirty="0" smtClean="0"/>
              <a:t>So lower </a:t>
            </a:r>
            <a:r>
              <a:rPr lang="en-CA" sz="3600" dirty="0"/>
              <a:t>bound </a:t>
            </a:r>
            <a:r>
              <a:rPr lang="en-CA" sz="3600" dirty="0" smtClean="0"/>
              <a:t>doesn’t </a:t>
            </a:r>
            <a:r>
              <a:rPr lang="en-CA" sz="3600" i="1" dirty="0" err="1"/>
              <a:t>nMems</a:t>
            </a:r>
            <a:r>
              <a:rPr lang="en-CA" sz="3600" dirty="0"/>
              <a:t> </a:t>
            </a:r>
            <a:r>
              <a:rPr lang="en-CA" sz="3600" dirty="0" smtClean="0"/>
              <a:t>depend </a:t>
            </a:r>
            <a:r>
              <a:rPr lang="en-CA" sz="3600" dirty="0"/>
              <a:t>on </a:t>
            </a:r>
            <a:r>
              <a:rPr lang="en-CA" sz="3600" i="1" dirty="0"/>
              <a:t>N</a:t>
            </a:r>
            <a:r>
              <a:rPr lang="en-CA" sz="3600" dirty="0"/>
              <a:t>?</a:t>
            </a:r>
            <a:br>
              <a:rPr lang="en-CA" sz="3600" dirty="0"/>
            </a:b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 each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, we sample 1 data point</a:t>
                </a:r>
              </a:p>
              <a:p>
                <a:pPr lvl="1"/>
                <a:r>
                  <a:rPr lang="en-CA" dirty="0" smtClean="0"/>
                  <a:t>sample with replacement</a:t>
                </a:r>
              </a:p>
              <a:p>
                <a:r>
                  <a:rPr lang="en-CA" dirty="0" smtClean="0"/>
                  <a:t># of iterations = # of data points sampled</a:t>
                </a:r>
              </a:p>
              <a:p>
                <a:r>
                  <a:rPr lang="en-CA" dirty="0" smtClean="0"/>
                  <a:t>Larger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or more data that we can sample, means we can let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/>
                  <a:t>to be smaller.</a:t>
                </a:r>
              </a:p>
              <a:p>
                <a:r>
                  <a:rPr lang="en-CA" dirty="0" smtClean="0"/>
                  <a:t>If we have a good enough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 smtClean="0"/>
                  <a:t>, we can just iteratively optimize our approximation on a sampled subset of the data: filter data </a:t>
                </a: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US" sz="4000" dirty="0" smtClean="0"/>
              <a:t>θ(N +(</a:t>
            </a:r>
            <a:r>
              <a:rPr lang="en-US" sz="4000" dirty="0" err="1" smtClean="0"/>
              <a:t>nRows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000" dirty="0" err="1" smtClean="0"/>
              <a:t>nCols</a:t>
            </a:r>
            <a:r>
              <a:rPr lang="en-US" sz="4000" dirty="0" smtClean="0"/>
              <a:t> +</a:t>
            </a:r>
            <a:r>
              <a:rPr lang="en-US" sz="4000" dirty="0" err="1" smtClean="0"/>
              <a:t>nMems</a:t>
            </a:r>
            <a:r>
              <a:rPr lang="en-US" sz="4000" dirty="0" smtClean="0"/>
              <a:t>)*</a:t>
            </a:r>
            <a:r>
              <a:rPr lang="en-US" sz="4000" dirty="0" err="1" smtClean="0"/>
              <a:t>nDims</a:t>
            </a:r>
            <a:r>
              <a:rPr lang="en-US" sz="4000" dirty="0" smtClean="0"/>
              <a:t>)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/>
                  <a:t>Norm-based Regularization: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Actual </a:t>
            </a:r>
            <a:r>
              <a:rPr lang="en-CA" dirty="0" err="1"/>
              <a:t>I</a:t>
            </a:r>
            <a:r>
              <a:rPr lang="en-CA" dirty="0" err="1" smtClean="0"/>
              <a:t>mpl</a:t>
            </a:r>
            <a:r>
              <a:rPr lang="en-CA" dirty="0" smtClean="0"/>
              <a:t>: SAG-MF forgetful</a:t>
            </a:r>
            <a:br>
              <a:rPr lang="en-CA" dirty="0" smtClean="0"/>
            </a:br>
            <a:r>
              <a:rPr lang="en-US" dirty="0"/>
              <a:t>θ</a:t>
            </a:r>
            <a:r>
              <a:rPr lang="en-US" dirty="0" smtClean="0"/>
              <a:t>((</a:t>
            </a:r>
            <a:r>
              <a:rPr lang="en-US" dirty="0" err="1"/>
              <a:t>nRows</a:t>
            </a:r>
            <a:r>
              <a:rPr lang="en-US" dirty="0"/>
              <a:t> +</a:t>
            </a:r>
            <a:r>
              <a:rPr lang="en-US" dirty="0" err="1"/>
              <a:t>nCols</a:t>
            </a:r>
            <a:r>
              <a:rPr lang="en-US" dirty="0"/>
              <a:t> +</a:t>
            </a:r>
            <a:r>
              <a:rPr lang="en-US" dirty="0" err="1"/>
              <a:t>nMems</a:t>
            </a:r>
            <a:r>
              <a:rPr lang="en-US" dirty="0"/>
              <a:t>)*</a:t>
            </a:r>
            <a:r>
              <a:rPr lang="en-US" dirty="0" err="1"/>
              <a:t>nDims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Only SAG_U, SAG_V at t=0 can be compressed</a:t>
            </a:r>
          </a:p>
          <a:p>
            <a:pPr lvl="1"/>
            <a:r>
              <a:rPr lang="en-CA" dirty="0" smtClean="0"/>
              <a:t>At 1st iteration, </a:t>
            </a:r>
            <a:r>
              <a:rPr lang="en-CA" dirty="0" smtClean="0"/>
              <a:t>we are accessing all </a:t>
            </a:r>
            <a:r>
              <a:rPr lang="en-CA" dirty="0" smtClean="0"/>
              <a:t>data-points</a:t>
            </a:r>
            <a:endParaRPr lang="en-CA" dirty="0" smtClean="0"/>
          </a:p>
          <a:p>
            <a:r>
              <a:rPr lang="en-CA" dirty="0" smtClean="0"/>
              <a:t>Store only </a:t>
            </a:r>
            <a:r>
              <a:rPr lang="en-CA" dirty="0"/>
              <a:t>U, V at </a:t>
            </a:r>
            <a:r>
              <a:rPr lang="en-CA" dirty="0" smtClean="0"/>
              <a:t>t=0: U_0, V_0</a:t>
            </a:r>
          </a:p>
          <a:p>
            <a:r>
              <a:rPr lang="en-CA" dirty="0" smtClean="0"/>
              <a:t>Re-compute gradients(Ui_0, Vj_0) on the fly</a:t>
            </a:r>
          </a:p>
          <a:p>
            <a:r>
              <a:rPr lang="en-CA" dirty="0" smtClean="0"/>
              <a:t>Big-O runtime does not change</a:t>
            </a:r>
          </a:p>
          <a:p>
            <a:r>
              <a:rPr lang="en-CA" dirty="0" smtClean="0"/>
              <a:t>Works well when (</a:t>
            </a:r>
            <a:r>
              <a:rPr lang="en-CA" dirty="0" err="1" smtClean="0"/>
              <a:t>nMems</a:t>
            </a:r>
            <a:r>
              <a:rPr lang="en-CA" dirty="0" smtClean="0"/>
              <a:t>=t) &lt;&lt; </a:t>
            </a:r>
            <a:r>
              <a:rPr lang="en-CA" dirty="0" smtClean="0"/>
              <a:t>N</a:t>
            </a:r>
            <a:endParaRPr lang="en-CA" dirty="0" smtClean="0"/>
          </a:p>
          <a:p>
            <a:r>
              <a:rPr lang="en-CA" dirty="0"/>
              <a:t>SAG-MF may still be better than SAG-</a:t>
            </a:r>
            <a:r>
              <a:rPr lang="en-CA" dirty="0" err="1"/>
              <a:t>MFforgetful</a:t>
            </a:r>
            <a:r>
              <a:rPr lang="en-CA" dirty="0"/>
              <a:t> when objective function is expensive (e.g. </a:t>
            </a:r>
            <a:r>
              <a:rPr lang="en-CA" dirty="0" err="1"/>
              <a:t>CLiMF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98010"/>
              </p:ext>
            </p:extLst>
          </p:nvPr>
        </p:nvGraphicFramePr>
        <p:xfrm>
          <a:off x="251520" y="1397000"/>
          <a:ext cx="86409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40160"/>
                <a:gridCol w="136815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Expected  # of Iterations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  <a:endParaRPr lang="en-C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SAG-general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O((</a:t>
                      </a:r>
                      <a:r>
                        <a:rPr lang="en-CA" dirty="0" err="1" smtClean="0"/>
                        <a:t>nRows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 +</a:t>
                      </a:r>
                      <a:r>
                        <a:rPr lang="en-CA" dirty="0" err="1" smtClean="0"/>
                        <a:t>nCols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+</a:t>
                      </a:r>
                      <a:r>
                        <a:rPr lang="en-CA" dirty="0" err="1" smtClean="0"/>
                        <a:t>nMems</a:t>
                      </a:r>
                      <a:r>
                        <a:rPr lang="en-CA" dirty="0" smtClean="0"/>
                        <a:t>)*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model-based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faster, and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br>
              <a:rPr lang="en-US" dirty="0" smtClean="0"/>
            </a:br>
            <a:r>
              <a:rPr lang="en-US" sz="2400" dirty="0" smtClean="0"/>
              <a:t>*SAG = SAG-general &amp; SAG-MF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Compared  to Full,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*SAG 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work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SAG work with different datasets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 </a:t>
            </a:r>
            <a:r>
              <a:rPr lang="en-US" sz="2000" dirty="0" smtClean="0"/>
              <a:t>square </a:t>
            </a:r>
            <a:r>
              <a:rPr lang="en-US" sz="2000" dirty="0" smtClean="0"/>
              <a:t>loss SVD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  <a:endParaRPr lang="en-US" sz="2000" dirty="0" smtClean="0"/>
          </a:p>
          <a:p>
            <a:r>
              <a:rPr lang="en-US" dirty="0" smtClean="0"/>
              <a:t>BPR: </a:t>
            </a:r>
            <a:r>
              <a:rPr lang="en-US" sz="2000" dirty="0" err="1" smtClean="0"/>
              <a:t>Bayseian</a:t>
            </a:r>
            <a:r>
              <a:rPr lang="en-US" sz="2000" dirty="0" smtClean="0"/>
              <a:t> Personalized Ranking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/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L2, MMMF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</a:t>
            </a:r>
            <a:r>
              <a:rPr lang="en-US" sz="2000" dirty="0" smtClean="0"/>
              <a:t>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are full scale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</a:t>
            </a:r>
            <a:r>
              <a:rPr lang="en-US" sz="2000" dirty="0" smtClean="0"/>
              <a:t>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smtClean="0"/>
              <a:t>NetFlix (still have yet to parse it from .txt files)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faster/better convergence really give better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SAG-MF+ and Parallel SAG-MF+: use even less space for running MF on GPUs</a:t>
            </a:r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Factorization.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Extend, specialize and parallelize SAG into a series of SAG-MF algorithms for utilizing the SAG method in 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large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faster and better convergence in matrix factorization.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Contributions</a:t>
            </a:r>
            <a:br>
              <a:rPr lang="en-CA" dirty="0" smtClean="0"/>
            </a:br>
            <a:r>
              <a:rPr lang="en-CA" sz="2400" dirty="0"/>
              <a:t>We are the first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Apply and adapt the SAG method from supervised machine learning into MF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Extend </a:t>
            </a:r>
            <a:r>
              <a:rPr lang="en-CA" dirty="0" smtClean="0"/>
              <a:t>SAG-general into specialized SAG-MF for better space complexity in memory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Parallelize both the SAG-general and SAG-MF specifically for MF tasks.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Through extensive evaluation, demonstrated that SAG-general and SAG-MF yield faster and better convergence rate </a:t>
            </a:r>
            <a:r>
              <a:rPr lang="en-CA" dirty="0"/>
              <a:t>across </a:t>
            </a:r>
            <a:r>
              <a:rPr lang="en-CA" dirty="0" smtClean="0"/>
              <a:t>various objective </a:t>
            </a:r>
            <a:r>
              <a:rPr lang="en-CA" dirty="0"/>
              <a:t>functions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1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Memory-based Stochastic Gradient Descent</a:t>
            </a:r>
          </a:p>
          <a:p>
            <a:pPr lvl="1"/>
            <a:r>
              <a:rPr lang="en-US" dirty="0" smtClean="0"/>
              <a:t>Start: full gradient descent: all N data points.</a:t>
            </a:r>
          </a:p>
          <a:p>
            <a:pPr lvl="1"/>
            <a:r>
              <a:rPr lang="en-US" dirty="0" smtClean="0"/>
              <a:t>Iteration: update gradient of </a:t>
            </a:r>
            <a:r>
              <a:rPr lang="en-US" i="1" dirty="0" smtClean="0"/>
              <a:t>b </a:t>
            </a:r>
            <a:r>
              <a:rPr lang="en-US" dirty="0" smtClean="0"/>
              <a:t>random sample points; b = batch size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Convergence: similar to Full gradient</a:t>
            </a:r>
          </a:p>
          <a:p>
            <a:pPr lvl="1"/>
            <a:r>
              <a:rPr lang="en-US" dirty="0" smtClean="0"/>
              <a:t>O(1) samples per iteration: similar to Stochastic</a:t>
            </a:r>
          </a:p>
          <a:p>
            <a:pPr lvl="1"/>
            <a:r>
              <a:rPr lang="en-US" dirty="0" smtClean="0"/>
              <a:t>Faster &amp; Better convergence evaluated in supervised Logistic Regression, Support Vector Machines (SVM)</a:t>
            </a:r>
          </a:p>
          <a:p>
            <a:r>
              <a:rPr lang="en-US" dirty="0" smtClean="0"/>
              <a:t>Hypothesis: can SAG bring faster/better 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Complexity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θ(</a:t>
            </a:r>
            <a:r>
              <a:rPr lang="en-US" i="1" smtClean="0"/>
              <a:t>N</a:t>
            </a:r>
            <a:r>
              <a:rPr lang="en-US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gradient of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data points in memory</a:t>
                </a: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non-zero entries 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 Complexity of SAG-MF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1497</Words>
  <Application>Microsoft Office PowerPoint</Application>
  <PresentationFormat>On-screen Show (4:3)</PresentationFormat>
  <Paragraphs>265</Paragraphs>
  <Slides>31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Faster &amp; Better Convergence in Matrix Factorization using SAG-MF</vt:lpstr>
      <vt:lpstr>Why Matrix Factorization?</vt:lpstr>
      <vt:lpstr>Why Faster Matrix Factorization?</vt:lpstr>
      <vt:lpstr>Why Better Matrix Factorization?</vt:lpstr>
      <vt:lpstr>Opportunity: Stochastic Average Gradient</vt:lpstr>
      <vt:lpstr>Space Complexity θ(N*nDims)</vt:lpstr>
      <vt:lpstr>Why Space Complexity matters?</vt:lpstr>
      <vt:lpstr>Why Space Complexity matters?</vt:lpstr>
      <vt:lpstr>Space Complexity of SAG-MF</vt:lpstr>
      <vt:lpstr>Space Complexity of SAG-MF θ(N + (nRows+nCols)*nDims)?</vt:lpstr>
      <vt:lpstr>Wait a minute … is that it?</vt:lpstr>
      <vt:lpstr>nMems = min{t, N} Can we assume nMems is much less than N?</vt:lpstr>
      <vt:lpstr>Lower bound: nMems = min{t, N} Let epsilon ε be the tolerance of error </vt:lpstr>
      <vt:lpstr>nMems = min{t, N} So lower bound doesn’t nMems depend on N? </vt:lpstr>
      <vt:lpstr>Space Complexity of SAG-MF: θ(N +(nRows +nCols +nMems)*nDims)</vt:lpstr>
      <vt:lpstr>Actual Impl: SAG-MF forgetful θ((nRows +nCols +nMems)*nDims)</vt:lpstr>
      <vt:lpstr>To enable Fine-Tuning: SAG-MF buffered What if we don’t want to re-compute everything?</vt:lpstr>
      <vt:lpstr>Summary</vt:lpstr>
      <vt:lpstr>Parallelization</vt:lpstr>
      <vt:lpstr>Evaluation: Research Questions *SAG = SAG-general &amp; SAG-MF</vt:lpstr>
      <vt:lpstr>Evaluation</vt:lpstr>
      <vt:lpstr>M ̂_ =U_(nRows x nDims)∗V_(nDims x nCols)</vt:lpstr>
      <vt:lpstr>Ongoing Work</vt:lpstr>
      <vt:lpstr>Future Work: Numerical Data</vt:lpstr>
      <vt:lpstr>Ongoing Work</vt:lpstr>
      <vt:lpstr>Future Work:  Other approaches to reduce memory</vt:lpstr>
      <vt:lpstr>Related Work</vt:lpstr>
      <vt:lpstr>Contributions To the best of our knowledge, we are the first to</vt:lpstr>
      <vt:lpstr>Contributions We are the first to </vt:lpstr>
      <vt:lpstr>Does faster/better convergence give better recommendations?</vt:lpstr>
      <vt:lpstr>SAG-MF+ What if N is big ~ nRows*nCols?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812</cp:revision>
  <dcterms:created xsi:type="dcterms:W3CDTF">2014-11-28T20:07:33Z</dcterms:created>
  <dcterms:modified xsi:type="dcterms:W3CDTF">2014-12-08T19:07:39Z</dcterms:modified>
</cp:coreProperties>
</file>