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58" r:id="rId11"/>
    <p:sldId id="261" r:id="rId12"/>
    <p:sldId id="312" r:id="rId13"/>
    <p:sldId id="311" r:id="rId14"/>
    <p:sldId id="297" r:id="rId15"/>
    <p:sldId id="316" r:id="rId16"/>
    <p:sldId id="293" r:id="rId17"/>
    <p:sldId id="295" r:id="rId18"/>
    <p:sldId id="309" r:id="rId19"/>
    <p:sldId id="268" r:id="rId20"/>
    <p:sldId id="273" r:id="rId21"/>
    <p:sldId id="269" r:id="rId22"/>
    <p:sldId id="271" r:id="rId23"/>
    <p:sldId id="270" r:id="rId24"/>
    <p:sldId id="303" r:id="rId25"/>
    <p:sldId id="275" r:id="rId26"/>
    <p:sldId id="276" r:id="rId27"/>
    <p:sldId id="277" r:id="rId28"/>
    <p:sldId id="332" r:id="rId29"/>
    <p:sldId id="281" r:id="rId30"/>
    <p:sldId id="323" r:id="rId31"/>
    <p:sldId id="301" r:id="rId32"/>
    <p:sldId id="298" r:id="rId33"/>
    <p:sldId id="282" r:id="rId34"/>
    <p:sldId id="305" r:id="rId35"/>
    <p:sldId id="325" r:id="rId36"/>
    <p:sldId id="324" r:id="rId37"/>
    <p:sldId id="262" r:id="rId38"/>
    <p:sldId id="260" r:id="rId39"/>
    <p:sldId id="264" r:id="rId40"/>
    <p:sldId id="289" r:id="rId41"/>
    <p:sldId id="296" r:id="rId42"/>
    <p:sldId id="306" r:id="rId43"/>
    <p:sldId id="308" r:id="rId44"/>
    <p:sldId id="330" r:id="rId45"/>
    <p:sldId id="331" r:id="rId46"/>
    <p:sldId id="317" r:id="rId47"/>
    <p:sldId id="318" r:id="rId48"/>
    <p:sldId id="287" r:id="rId49"/>
    <p:sldId id="267" r:id="rId50"/>
    <p:sldId id="283" r:id="rId51"/>
    <p:sldId id="284" r:id="rId52"/>
    <p:sldId id="327" r:id="rId53"/>
    <p:sldId id="285" r:id="rId54"/>
    <p:sldId id="286" r:id="rId55"/>
    <p:sldId id="266" r:id="rId56"/>
    <p:sldId id="272" r:id="rId57"/>
    <p:sldId id="329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  <p14:sldId id="258"/>
            <p14:sldId id="261"/>
            <p14:sldId id="312"/>
            <p14:sldId id="311"/>
            <p14:sldId id="297"/>
            <p14:sldId id="316"/>
            <p14:sldId id="293"/>
            <p14:sldId id="295"/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  <p14:sldId id="281"/>
            <p14:sldId id="323"/>
            <p14:sldId id="301"/>
            <p14:sldId id="298"/>
            <p14:sldId id="282"/>
          </p14:sldIdLst>
        </p14:section>
        <p14:section name="Untitled Section" id="{1BBD20A9-7CF4-47FC-B884-17F15AC46D1B}">
          <p14:sldIdLst>
            <p14:sldId id="305"/>
            <p14:sldId id="325"/>
            <p14:sldId id="324"/>
            <p14:sldId id="262"/>
            <p14:sldId id="260"/>
            <p14:sldId id="264"/>
            <p14:sldId id="289"/>
            <p14:sldId id="296"/>
            <p14:sldId id="306"/>
            <p14:sldId id="308"/>
            <p14:sldId id="330"/>
            <p14:sldId id="331"/>
            <p14:sldId id="317"/>
            <p14:sldId id="318"/>
            <p14:sldId id="287"/>
            <p14:sldId id="267"/>
            <p14:sldId id="283"/>
            <p14:sldId id="284"/>
            <p14:sldId id="327"/>
            <p14:sldId id="285"/>
            <p14:sldId id="286"/>
            <p14:sldId id="266"/>
            <p14:sldId id="27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0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Fast</a:t>
            </a:r>
            <a:r>
              <a:rPr lang="en-US" sz="3600" dirty="0" smtClean="0"/>
              <a:t> &amp; </a:t>
            </a:r>
            <a:r>
              <a:rPr lang="en-US" sz="3600" i="1" dirty="0" smtClean="0"/>
              <a:t>Good</a:t>
            </a:r>
            <a:r>
              <a:rPr lang="en-US" sz="3600" dirty="0" smtClean="0"/>
              <a:t>:</a:t>
            </a:r>
            <a:r>
              <a:rPr lang="en-US" sz="3600" dirty="0"/>
              <a:t> </a:t>
            </a:r>
            <a:r>
              <a:rPr lang="en-US" sz="3600" dirty="0" smtClean="0"/>
              <a:t>Stochastic Average Gradient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Memory-based Stochastic Gradient Descent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dirty="0" smtClean="0"/>
              <a:t>Good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i="1" dirty="0" smtClean="0"/>
              <a:t>Hypothesis: </a:t>
            </a:r>
            <a:r>
              <a:rPr lang="en-US" dirty="0" smtClean="0"/>
              <a:t>can we adapt SAG into MF and get fast &amp; good convergence?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Background: SAG in MF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Systems: </a:t>
            </a:r>
            <a:br>
              <a:rPr lang="en-CA" dirty="0" smtClean="0"/>
            </a:br>
            <a:r>
              <a:rPr lang="en-CA" dirty="0" smtClean="0"/>
              <a:t>e.g. </a:t>
            </a:r>
            <a:r>
              <a:rPr lang="en-CA" dirty="0"/>
              <a:t>Collaborative Filtering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V, then alterative </a:t>
                </a:r>
                <a:r>
                  <a:rPr lang="en-US" dirty="0" err="1" smtClean="0"/>
                  <a:t>btwn</a:t>
                </a:r>
                <a:r>
                  <a:rPr lang="en-US" dirty="0" smtClean="0"/>
                  <a:t> U, V.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SAG-MF </a:t>
            </a:r>
            <a:r>
              <a:rPr lang="en-CA" dirty="0" smtClean="0">
                <a:solidFill>
                  <a:srgbClr val="7030A0"/>
                </a:solidFill>
              </a:rPr>
              <a:t>ahead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deterministic gradient descent/ascent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gradient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it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Deterministic Gradient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convergence in MF?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SAG-MF ahead: </a:t>
            </a:r>
            <a:r>
              <a:rPr lang="en-CA" dirty="0" smtClean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Let’s say we did a full deterministic gradient descent at first iteration: t=1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SAG generic vs. SAG-MF ahead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 ahead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#1: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</a:t>
                </a:r>
                <a:r>
                  <a:rPr lang="en-CA" dirty="0" smtClean="0"/>
                  <a:t>with </a:t>
                </a:r>
                <a:r>
                  <a:rPr lang="en-CA" dirty="0" smtClean="0"/>
                  <a:t>replacement:</a:t>
                </a:r>
                <a:endParaRPr lang="en-CA" dirty="0" smtClean="0"/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 #2: SAG-MF lazy</a:t>
            </a:r>
            <a:br>
              <a:rPr lang="en-CA" dirty="0" smtClean="0"/>
            </a:br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endParaRPr lang="en-CA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Summary: Total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5516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r>
                        <a:rPr lang="en-CA" sz="2200" baseline="0" dirty="0" smtClean="0"/>
                        <a:t> ahead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SAG-MF</a:t>
                      </a:r>
                      <a:r>
                        <a:rPr lang="en-CA" sz="2200" baseline="0" dirty="0" smtClean="0">
                          <a:solidFill>
                            <a:schemeClr val="bg1"/>
                          </a:solidFill>
                        </a:rPr>
                        <a:t> lazy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computation, parallel CPU/GPU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/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ahead?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69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 smtClean="0"/>
                  <a:t>Took subset </a:t>
                </a:r>
                <a:r>
                  <a:rPr lang="en-CA" dirty="0" smtClean="0"/>
                  <a:t>of datasets b/c Deterministic gradient takes too long</a:t>
                </a:r>
              </a:p>
              <a:p>
                <a:r>
                  <a:rPr lang="en-CA" dirty="0" smtClean="0"/>
                  <a:t>Datasets converged t &lt;&lt; N with Stochastic</a:t>
                </a:r>
              </a:p>
              <a:p>
                <a:r>
                  <a:rPr lang="en-CA" dirty="0" smtClean="0"/>
                  <a:t>To enforce re-computing in SAG-MF ahead, we do a full deterministic gradient descent/ascent at 1st iteration, and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Fix seed for random number generator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Memory: SAG (generic) vs. SAG-MF ahead</a:t>
                </a:r>
              </a:p>
              <a:p>
                <a:r>
                  <a:rPr lang="en-CA" dirty="0" smtClean="0"/>
                  <a:t># of iterations vs. time per iteration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504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smtClean="0"/>
              <a:t>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additional iteration yields </a:t>
            </a:r>
            <a:r>
              <a:rPr lang="en-CA" dirty="0"/>
              <a:t>a </a:t>
            </a:r>
            <a:r>
              <a:rPr lang="en-CA" dirty="0" smtClean="0"/>
              <a:t>better approx.</a:t>
            </a:r>
            <a:endParaRPr lang="en-CA" dirty="0"/>
          </a:p>
          <a:p>
            <a:r>
              <a:rPr lang="en-CA" dirty="0" smtClean="0"/>
              <a:t>In </a:t>
            </a:r>
            <a:r>
              <a:rPr lang="en-CA" dirty="0" err="1" smtClean="0"/>
              <a:t>avg</a:t>
            </a:r>
            <a:r>
              <a:rPr lang="en-CA" dirty="0" smtClean="0"/>
              <a:t>, takes </a:t>
            </a:r>
            <a:r>
              <a:rPr lang="en-CA" dirty="0"/>
              <a:t>&gt;100X longer to run an iteration than stochastic </a:t>
            </a:r>
            <a:r>
              <a:rPr lang="en-CA" dirty="0" smtClean="0"/>
              <a:t>or </a:t>
            </a:r>
            <a:r>
              <a:rPr lang="en-CA" dirty="0"/>
              <a:t>SAG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&lt; 5000</a:t>
            </a:r>
            <a:endParaRPr lang="en-CA" dirty="0"/>
          </a:p>
          <a:p>
            <a:r>
              <a:rPr lang="en-CA" dirty="0" smtClean="0"/>
              <a:t>SAG always yielded </a:t>
            </a:r>
            <a:r>
              <a:rPr lang="en-CA" dirty="0"/>
              <a:t>better approx. than </a:t>
            </a:r>
            <a:r>
              <a:rPr lang="en-CA" dirty="0" smtClean="0"/>
              <a:t>Stochastic</a:t>
            </a:r>
            <a:endParaRPr lang="en-CA" dirty="0"/>
          </a:p>
          <a:p>
            <a:r>
              <a:rPr lang="en-CA" dirty="0" smtClean="0"/>
              <a:t>SAG@5000 always better </a:t>
            </a:r>
            <a:r>
              <a:rPr lang="en-CA" dirty="0"/>
              <a:t>than Full@500</a:t>
            </a:r>
          </a:p>
          <a:p>
            <a:r>
              <a:rPr lang="en-CA" dirty="0"/>
              <a:t>Stochastic@5000 is </a:t>
            </a:r>
            <a:r>
              <a:rPr lang="en-CA" dirty="0" smtClean="0"/>
              <a:t>worse /about equal /better  </a:t>
            </a:r>
            <a:r>
              <a:rPr lang="en-CA" dirty="0"/>
              <a:t>than </a:t>
            </a:r>
            <a:r>
              <a:rPr lang="en-CA" dirty="0" smtClean="0"/>
              <a:t>Full@500, not always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Stochastic vs. SAG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Both Stochastic and SAG are faster than Deterministic Full Gradient</a:t>
            </a:r>
          </a:p>
          <a:p>
            <a:r>
              <a:rPr lang="en-CA" dirty="0" smtClean="0"/>
              <a:t>In most cases both converged at iteration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i="1" dirty="0" smtClean="0"/>
              <a:t>t</a:t>
            </a:r>
            <a:r>
              <a:rPr lang="en-CA" dirty="0" smtClean="0"/>
              <a:t> &lt;&lt; </a:t>
            </a:r>
            <a:r>
              <a:rPr lang="en-CA" dirty="0" smtClean="0"/>
              <a:t>5000 (e.g. ~2000 iterations)</a:t>
            </a:r>
          </a:p>
          <a:p>
            <a:r>
              <a:rPr lang="en-CA" dirty="0" smtClean="0"/>
              <a:t>For Stochastic to have </a:t>
            </a:r>
            <a:r>
              <a:rPr lang="en-CA" dirty="0" smtClean="0"/>
              <a:t>an approximation </a:t>
            </a:r>
            <a:r>
              <a:rPr lang="en-CA" dirty="0" smtClean="0"/>
              <a:t>matching SAG’s, Stochastic must go beyond 5000 or more iterations, if it can.</a:t>
            </a:r>
          </a:p>
        </p:txBody>
      </p:sp>
    </p:spTree>
    <p:extLst>
      <p:ext uri="{BB962C8B-B14F-4D97-AF65-F5344CB8AC3E}">
        <p14:creationId xmlns:p14="http://schemas.microsoft.com/office/powerpoint/2010/main" val="2098895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Stochastic vs. SAG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Quality vs Time</a:t>
            </a:r>
          </a:p>
          <a:p>
            <a:r>
              <a:rPr lang="en-CA" dirty="0" smtClean="0"/>
              <a:t>SAG </a:t>
            </a:r>
            <a:r>
              <a:rPr lang="en-CA" dirty="0" smtClean="0"/>
              <a:t>is faster than both Stochastic and Deterministic to reach similar quality of optimization.</a:t>
            </a:r>
          </a:p>
          <a:p>
            <a:r>
              <a:rPr lang="en-CA" dirty="0" smtClean="0"/>
              <a:t>SAG yields better optimization than Stochastic and Deterministic given similar amount of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5213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ahead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Does SAG-MF yield higher quality recommendations: so what that we have fast &amp; good convergence?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ahead,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1348" r="-1185" b="-2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-5704"/>
            <a:ext cx="9180512" cy="68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Parallel </a:t>
            </a:r>
            <a:r>
              <a:rPr lang="en-US" sz="2800" dirty="0"/>
              <a:t>SAG for Supervised ML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https://github.com/ScottSallinen/Gradient-Descent-Comparison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SAG-MF: format of project is similar to </a:t>
            </a:r>
            <a:r>
              <a:rPr lang="en-US" dirty="0" smtClean="0"/>
              <a:t>SKIM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Parallel </a:t>
            </a:r>
            <a:r>
              <a:rPr lang="en-US" dirty="0"/>
              <a:t>SAG: format is comparison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Bootstrapping, Alternating </a:t>
            </a:r>
            <a:r>
              <a:rPr lang="en-US" sz="2800" dirty="0"/>
              <a:t>Least </a:t>
            </a:r>
            <a:r>
              <a:rPr lang="en-US" sz="2800" dirty="0" smtClean="0"/>
              <a:t>Squares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Orthogonal </a:t>
            </a:r>
            <a:r>
              <a:rPr lang="en-US" dirty="0"/>
              <a:t>to gradient descent or ascent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Adapt the Stochastic Average Gradient (SAG) method from Supervised ML into </a:t>
            </a:r>
            <a:r>
              <a:rPr lang="en-US" sz="2800" dirty="0" smtClean="0"/>
              <a:t>MF</a:t>
            </a:r>
            <a:endParaRPr lang="en-US" sz="28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and specialize SAG into SAG-MF for MF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evaluated and compared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Demonstrated that SAG-MF can yield faster / better convergence… while memory usage is similar to Deterministic </a:t>
            </a:r>
            <a:r>
              <a:rPr lang="en-US" sz="2800" dirty="0" smtClean="0"/>
              <a:t>and</a:t>
            </a:r>
            <a:r>
              <a:rPr lang="en-US" sz="2800" dirty="0" smtClean="0"/>
              <a:t> </a:t>
            </a:r>
            <a:r>
              <a:rPr lang="en-US" sz="2800" dirty="0" smtClean="0"/>
              <a:t>Stochastic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2228</Words>
  <Application>Microsoft Office PowerPoint</Application>
  <PresentationFormat>On-screen Show (4:3)</PresentationFormat>
  <Paragraphs>539</Paragraphs>
  <Slides>57</Slides>
  <Notes>19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gradient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Fast &amp; Good: Stochastic Average Gradient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Background: SAG in MF Take away the old, put in the new gradient</vt:lpstr>
      <vt:lpstr>Challenge: storing m ̅_(pt(b).i)^t m ̅_(pt(b).j)^t </vt:lpstr>
      <vt:lpstr>Why Space Complexity matters?</vt:lpstr>
      <vt:lpstr>Why Space Complexity matters?</vt:lpstr>
      <vt:lpstr>Space Complexity of SAG-MF Attempt #1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SAG-MF ahead θ(nMems + (nRows +nCols)*nDims)</vt:lpstr>
      <vt:lpstr>SAG-MF ahead: example</vt:lpstr>
      <vt:lpstr>SAG generic vs. SAG-MF ahead</vt:lpstr>
      <vt:lpstr>Heuristic #1: to not store θ(nMems) indices, θ( (nRows + nCols)*nDims )</vt:lpstr>
      <vt:lpstr>To enable Fine-Tuning: SAG-MF buffered What if we don’t want to re-compute everything?</vt:lpstr>
      <vt:lpstr>Heuristic #2: SAG-MF lazy if Expected[t] &lt;&lt; N</vt:lpstr>
      <vt:lpstr>Summary: Total Space Complexity</vt:lpstr>
      <vt:lpstr>Summary: Total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Discussion: Stochastic vs. SAG</vt:lpstr>
      <vt:lpstr>Discussion: Stochastic vs. SAG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1778</cp:revision>
  <dcterms:created xsi:type="dcterms:W3CDTF">2014-11-28T20:07:33Z</dcterms:created>
  <dcterms:modified xsi:type="dcterms:W3CDTF">2014-12-12T05:01:16Z</dcterms:modified>
</cp:coreProperties>
</file>