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57" r:id="rId4"/>
    <p:sldId id="259" r:id="rId5"/>
    <p:sldId id="258" r:id="rId6"/>
    <p:sldId id="299" r:id="rId7"/>
    <p:sldId id="290" r:id="rId8"/>
    <p:sldId id="297" r:id="rId9"/>
    <p:sldId id="294" r:id="rId10"/>
    <p:sldId id="293" r:id="rId11"/>
    <p:sldId id="295" r:id="rId12"/>
    <p:sldId id="261" r:id="rId13"/>
    <p:sldId id="268" r:id="rId14"/>
    <p:sldId id="273" r:id="rId15"/>
    <p:sldId id="269" r:id="rId16"/>
    <p:sldId id="271" r:id="rId17"/>
    <p:sldId id="270" r:id="rId18"/>
    <p:sldId id="303" r:id="rId19"/>
    <p:sldId id="274" r:id="rId20"/>
    <p:sldId id="275" r:id="rId21"/>
    <p:sldId id="276" r:id="rId22"/>
    <p:sldId id="277" r:id="rId23"/>
    <p:sldId id="281" r:id="rId24"/>
    <p:sldId id="301" r:id="rId25"/>
    <p:sldId id="298" r:id="rId26"/>
    <p:sldId id="282" r:id="rId27"/>
    <p:sldId id="279" r:id="rId28"/>
    <p:sldId id="262" r:id="rId29"/>
    <p:sldId id="260" r:id="rId30"/>
    <p:sldId id="264" r:id="rId31"/>
    <p:sldId id="289" r:id="rId32"/>
    <p:sldId id="296" r:id="rId33"/>
    <p:sldId id="304" r:id="rId34"/>
    <p:sldId id="287" r:id="rId35"/>
    <p:sldId id="267" r:id="rId36"/>
    <p:sldId id="283" r:id="rId37"/>
    <p:sldId id="284" r:id="rId38"/>
    <p:sldId id="285" r:id="rId39"/>
    <p:sldId id="286" r:id="rId40"/>
    <p:sldId id="266" r:id="rId41"/>
    <p:sldId id="27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/ Better Convergence in Matrix Factorization 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Background: Gradient </a:t>
            </a:r>
            <a:r>
              <a:rPr lang="en-CA" dirty="0" smtClean="0"/>
              <a:t>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𝑝𝑜𝑖𝑛𝑡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Full Gradient: pick all N data points,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= 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Matrix </a:t>
                </a:r>
                <a:r>
                  <a:rPr lang="en-CA" dirty="0"/>
                  <a:t>Factorization: a </a:t>
                </a:r>
                <a:r>
                  <a:rPr lang="en-CA" dirty="0" smtClean="0"/>
                  <a:t>point </a:t>
                </a:r>
                <a:r>
                  <a:rPr lang="en-CA" dirty="0"/>
                  <a:t>is </a:t>
                </a:r>
                <a:r>
                  <a:rPr lang="en-CA" dirty="0" smtClean="0"/>
                  <a:t>M(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B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Background: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26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sz="2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CA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CA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sz="2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CA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CA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CA" sz="2600" dirty="0"/>
              </a:p>
              <a:p>
                <a:pPr marL="0" indent="0">
                  <a:buNone/>
                </a:pPr>
                <a:r>
                  <a:rPr lang="en-CA" dirty="0" smtClean="0"/>
                  <a:t>Stochastic Average Gradient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d = memory of past gradients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M = # of distinct samples seen so far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 = w at the last time that </a:t>
                </a:r>
                <a:r>
                  <a:rPr lang="en-CA" dirty="0" err="1" smtClean="0"/>
                  <a:t>pt</a:t>
                </a:r>
                <a:r>
                  <a:rPr lang="en-CA" dirty="0" smtClean="0"/>
                  <a:t>(</a:t>
                </a:r>
                <a:r>
                  <a:rPr lang="en-CA" i="1" dirty="0" err="1" smtClean="0">
                    <a:solidFill>
                      <a:schemeClr val="accent6"/>
                    </a:solidFill>
                  </a:rPr>
                  <a:t>i</a:t>
                </a:r>
                <a:r>
                  <a:rPr lang="en-CA" dirty="0" err="1" smtClean="0"/>
                  <a:t>,</a:t>
                </a:r>
                <a:r>
                  <a:rPr lang="en-CA" i="1" dirty="0" err="1" smtClean="0">
                    <a:solidFill>
                      <a:schemeClr val="accent1"/>
                    </a:solidFill>
                  </a:rPr>
                  <a:t>t</a:t>
                </a:r>
                <a:r>
                  <a:rPr lang="en-CA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 of SAG: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i="1" dirty="0" err="1" smtClean="0"/>
              <a:t>nMems</a:t>
            </a:r>
            <a:r>
              <a:rPr lang="en-US" dirty="0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store gradient of individual data points in memory</a:t>
                </a:r>
              </a:p>
              <a:p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/>
                  <a:t>t = # of iterations we’ve done</a:t>
                </a:r>
                <a:r>
                  <a:rPr lang="en-CA" sz="2800" dirty="0" smtClean="0"/>
                  <a:t>, </a:t>
                </a:r>
                <a:r>
                  <a:rPr lang="en-CA" sz="2800" i="1" dirty="0"/>
                  <a:t>N</a:t>
                </a:r>
                <a:r>
                  <a:rPr lang="en-CA" sz="2800" dirty="0" smtClean="0"/>
                  <a:t>}; 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entries in matrix,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𝑆𝐴𝐺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𝑆𝐴𝐺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nMems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𝑆𝐴𝐺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𝑆𝐴𝐺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</a:t>
            </a:r>
            <a:r>
              <a:rPr lang="en-CA" dirty="0" smtClean="0"/>
              <a:t>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err="1">
                <a:solidFill>
                  <a:srgbClr val="00B050"/>
                </a:solidFill>
              </a:rPr>
              <a:t>nMems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 or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/>
              <a:t>min</a:t>
            </a:r>
            <a:r>
              <a:rPr lang="en-CA" sz="3100" dirty="0"/>
              <a:t>{</a:t>
            </a:r>
            <a:r>
              <a:rPr lang="en-CA" sz="3100" i="1" dirty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</a:t>
            </a:r>
            <a:r>
              <a:rPr lang="en-CA" sz="3100" dirty="0" smtClean="0"/>
              <a:t>say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</a:t>
            </a:r>
            <a:r>
              <a:rPr lang="en-CA" sz="3100" dirty="0" smtClean="0"/>
              <a:t>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2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r>
                  <a:rPr lang="en-CA" dirty="0" smtClean="0"/>
                  <a:t>…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 ahead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26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6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CA" sz="26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sz="2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CA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CA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CA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CA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𝑟𝑒𝑐𝑜𝑚𝑝𝑢𝑡𝑒𝑑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CA" sz="2600" dirty="0" smtClean="0"/>
              </a:p>
              <a:p>
                <a:pPr marL="0" indent="0" algn="ctr">
                  <a:buNone/>
                </a:pPr>
                <a:r>
                  <a:rPr lang="en-CA" sz="2800" dirty="0" smtClean="0"/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 smtClean="0"/>
                  <a:t>Determine ahead of time the </a:t>
                </a:r>
                <a:r>
                  <a:rPr lang="en-CA" sz="2800" dirty="0"/>
                  <a:t>sequence of </a:t>
                </a:r>
                <a:r>
                  <a:rPr lang="en-CA" sz="2800" dirty="0" smtClean="0"/>
                  <a:t>distinct data </a:t>
                </a:r>
                <a:r>
                  <a:rPr lang="en-CA" sz="2800" dirty="0"/>
                  <a:t>points 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/>
                  <a:t>Before we re-sample </a:t>
                </a:r>
                <a:r>
                  <a:rPr lang="en-CA" sz="2800" dirty="0" smtClean="0"/>
                  <a:t>the same </a:t>
                </a:r>
                <a:r>
                  <a:rPr lang="en-CA" sz="2800" dirty="0"/>
                  <a:t>data </a:t>
                </a:r>
                <a:r>
                  <a:rPr lang="en-CA" sz="2800" dirty="0" smtClean="0"/>
                  <a:t>point,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800" dirty="0"/>
                  <a:t> </a:t>
                </a:r>
                <a:r>
                  <a:rPr lang="en-CA" sz="2800" dirty="0" smtClean="0"/>
                  <a:t>i.e. After every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 iterations, do a full gradient and refresh </a:t>
                </a:r>
                <a:r>
                  <a:rPr lang="en-CA" sz="2800" i="1" dirty="0" smtClean="0"/>
                  <a:t>d </a:t>
                </a:r>
                <a:r>
                  <a:rPr lang="en-CA" sz="2800" dirty="0" smtClean="0">
                    <a:sym typeface="Wingdings" panose="05000000000000000000" pitchFamily="2" charset="2"/>
                  </a:rPr>
                  <a:t></a:t>
                </a:r>
                <a:r>
                  <a:rPr lang="en-CA" sz="2800" dirty="0" smtClean="0"/>
                  <a:t> full gradient</a:t>
                </a:r>
                <a:endParaRPr lang="en-CA" sz="2800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28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800" dirty="0"/>
                  <a:t> to re-compute actual gradient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Sup>
                          <m:sSubSup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r="-667" b="-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SAG-MF ahead: explained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 smtClean="0"/>
              <a:t>O(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*</a:t>
            </a:r>
            <a:r>
              <a:rPr lang="en-CA" dirty="0" err="1" smtClean="0"/>
              <a:t>nDims</a:t>
            </a:r>
            <a:r>
              <a:rPr lang="en-CA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(</a:t>
            </a:r>
            <a:r>
              <a:rPr lang="en-CA" i="1" dirty="0" err="1" smtClean="0"/>
              <a:t>dUi</a:t>
            </a:r>
            <a:r>
              <a:rPr lang="en-CA" dirty="0" smtClean="0"/>
              <a:t>, </a:t>
            </a:r>
            <a:r>
              <a:rPr lang="en-CA" i="1" dirty="0" err="1" smtClean="0"/>
              <a:t>dVj</a:t>
            </a:r>
            <a:r>
              <a:rPr lang="en-CA" dirty="0" smtClean="0"/>
              <a:t>) at different iterations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CA" b="0" dirty="0" smtClean="0"/>
              <a:t>SAG-MF ahead</a:t>
            </a:r>
          </a:p>
          <a:p>
            <a:pPr algn="ctr"/>
            <a:r>
              <a:rPr lang="en-CA" dirty="0" smtClean="0"/>
              <a:t>O</a:t>
            </a:r>
            <a:r>
              <a:rPr lang="en-CA" dirty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/>
              <a:t>nDims</a:t>
            </a:r>
            <a:r>
              <a:rPr lang="en-CA" dirty="0"/>
              <a:t> 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(</a:t>
            </a:r>
            <a:r>
              <a:rPr lang="en-CA" i="1" dirty="0" err="1" smtClean="0"/>
              <a:t>Ut</a:t>
            </a:r>
            <a:r>
              <a:rPr lang="en-CA" dirty="0" smtClean="0"/>
              <a:t>, </a:t>
            </a:r>
            <a:r>
              <a:rPr lang="en-CA" i="1" dirty="0" err="1" smtClean="0"/>
              <a:t>Vt</a:t>
            </a:r>
            <a:r>
              <a:rPr lang="en-CA" dirty="0" smtClean="0"/>
              <a:t>) at same iteration</a:t>
            </a:r>
          </a:p>
          <a:p>
            <a:r>
              <a:rPr lang="en-CA" dirty="0" smtClean="0"/>
              <a:t>Re-compute (</a:t>
            </a:r>
            <a:r>
              <a:rPr lang="en-CA" i="1" dirty="0" err="1" smtClean="0"/>
              <a:t>dUi</a:t>
            </a:r>
            <a:r>
              <a:rPr lang="en-CA" dirty="0" smtClean="0"/>
              <a:t>, </a:t>
            </a:r>
            <a:r>
              <a:rPr lang="en-CA" i="1" dirty="0" err="1" smtClean="0"/>
              <a:t>dVj</a:t>
            </a:r>
            <a:r>
              <a:rPr lang="en-CA" dirty="0" smtClean="0"/>
              <a:t>) on </a:t>
            </a:r>
            <a:r>
              <a:rPr lang="en-CA" dirty="0" smtClean="0"/>
              <a:t>demand, on </a:t>
            </a:r>
            <a:r>
              <a:rPr lang="en-CA" dirty="0" smtClean="0"/>
              <a:t>the fly</a:t>
            </a:r>
          </a:p>
          <a:p>
            <a:r>
              <a:rPr lang="en-CA" dirty="0"/>
              <a:t>Re-computing does not change Big-O running time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 smtClean="0"/>
              <a:t>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/>
              <a:t>nMems</a:t>
            </a:r>
            <a:r>
              <a:rPr lang="en-CA" dirty="0" smtClean="0"/>
              <a:t>) indices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Sampling with replacement: 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data points are sampled (expected </a:t>
                </a:r>
                <a:r>
                  <a:rPr lang="en-CA" dirty="0" err="1" smtClean="0"/>
                  <a:t>val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Each sampled data point is expected to be re-sampled 1/0.63 = 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:r>
                  <a:rPr lang="en-CA" i="1" dirty="0" smtClean="0"/>
                  <a:t>d</a:t>
                </a:r>
                <a:r>
                  <a:rPr lang="en-CA" dirty="0" smtClean="0"/>
                  <a:t> 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</a:t>
                </a:r>
                <a:r>
                  <a:rPr lang="en-CA" dirty="0" smtClean="0"/>
                  <a:t>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556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7908"/>
              </p:ext>
            </p:extLst>
          </p:nvPr>
        </p:nvGraphicFramePr>
        <p:xfrm>
          <a:off x="755576" y="1417638"/>
          <a:ext cx="770485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56"/>
                <a:gridCol w="1525714"/>
                <a:gridCol w="4348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Full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O(N)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O(1)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0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θ</a:t>
                      </a:r>
                      <a:r>
                        <a:rPr lang="en-CA" sz="2200" dirty="0" smtClean="0"/>
                        <a:t>(min{</a:t>
                      </a:r>
                      <a:r>
                        <a:rPr lang="en-CA" sz="2200" dirty="0" err="1" smtClean="0"/>
                        <a:t>t,N</a:t>
                      </a:r>
                      <a:r>
                        <a:rPr lang="en-CA" sz="2200" dirty="0" smtClean="0"/>
                        <a:t>}*</a:t>
                      </a:r>
                      <a:r>
                        <a:rPr lang="en-CA" sz="2200" dirty="0" err="1" smtClean="0"/>
                        <a:t>nDims</a:t>
                      </a:r>
                      <a:r>
                        <a:rPr lang="en-CA" sz="2200" dirty="0" smtClean="0"/>
                        <a:t>)</a:t>
                      </a:r>
                      <a:endParaRPr lang="en-CA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r>
                        <a:rPr lang="en-CA" sz="2200" baseline="0" dirty="0" smtClean="0"/>
                        <a:t> ahead</a:t>
                      </a:r>
                      <a:endParaRPr lang="en-CA" sz="2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θ</a:t>
                      </a:r>
                      <a:r>
                        <a:rPr lang="en-CA" sz="2200" dirty="0" smtClean="0"/>
                        <a:t>(</a:t>
                      </a:r>
                      <a:r>
                        <a:rPr lang="en-CA" sz="2200" dirty="0" err="1" smtClean="0"/>
                        <a:t>nMems</a:t>
                      </a:r>
                      <a:r>
                        <a:rPr lang="en-CA" sz="2200" dirty="0" smtClean="0"/>
                        <a:t> </a:t>
                      </a:r>
                      <a:r>
                        <a:rPr lang="en-CA" sz="2200" dirty="0" smtClean="0"/>
                        <a:t>+ (</a:t>
                      </a:r>
                      <a:r>
                        <a:rPr lang="en-CA" sz="2200" dirty="0" err="1" smtClean="0"/>
                        <a:t>nRows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 +</a:t>
                      </a:r>
                      <a:r>
                        <a:rPr lang="en-CA" sz="2200" dirty="0" err="1" smtClean="0"/>
                        <a:t>nCols</a:t>
                      </a:r>
                      <a:r>
                        <a:rPr lang="en-CA" sz="2200" dirty="0" smtClean="0"/>
                        <a:t>)*</a:t>
                      </a:r>
                      <a:r>
                        <a:rPr lang="en-CA" sz="2200" dirty="0" err="1" smtClean="0"/>
                        <a:t>nDims</a:t>
                      </a:r>
                      <a:r>
                        <a:rPr lang="en-CA" sz="2200" dirty="0" smtClean="0"/>
                        <a:t>)</a:t>
                      </a:r>
                      <a:endParaRPr lang="en-CA" sz="2200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 standard for Rapid Prototyping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M = U*V;</a:t>
            </a:r>
          </a:p>
          <a:p>
            <a:r>
              <a:rPr lang="en-US" dirty="0" smtClean="0"/>
              <a:t>C++ has additional mental overhead:</a:t>
            </a:r>
          </a:p>
          <a:p>
            <a:pPr lvl="1"/>
            <a:r>
              <a:rPr lang="en-US" dirty="0" smtClean="0"/>
              <a:t>memory allocation, variable typing,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Compared  to Full gradient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</a:t>
            </a:r>
            <a:r>
              <a:rPr lang="en-US" sz="2600" dirty="0" smtClean="0"/>
              <a:t>SAG generic / Stochastic gradient,</a:t>
            </a:r>
            <a:endParaRPr lang="en-US" sz="2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ahead?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</a:t>
            </a:r>
            <a:r>
              <a:rPr lang="en-US" sz="2600" dirty="0" smtClean="0"/>
              <a:t>ahead really </a:t>
            </a:r>
            <a:r>
              <a:rPr lang="en-US" sz="2600" dirty="0" smtClean="0"/>
              <a:t>save?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 </a:t>
            </a:r>
            <a:r>
              <a:rPr lang="en-US" sz="2000" dirty="0" smtClean="0"/>
              <a:t>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Take subset of datasets b/c Full GD takes too long; Datasets converged t &lt;&lt; N</a:t>
                </a:r>
              </a:p>
              <a:p>
                <a:r>
                  <a:rPr lang="en-CA" dirty="0" smtClean="0"/>
                  <a:t>To test SAG-MF ahead, we did a full gradient descent/ascent at 1st iteration, and save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Memory: SAG (generic) vs. SAG-MF ahead</a:t>
                </a:r>
              </a:p>
              <a:p>
                <a:r>
                  <a:rPr lang="en-CA" dirty="0" smtClean="0"/>
                  <a:t># of iterations vs. time per iteration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927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are full scale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</a:t>
            </a:r>
            <a:r>
              <a:rPr lang="en-CA" dirty="0" smtClean="0"/>
              <a:t>faster/better </a:t>
            </a:r>
            <a:r>
              <a:rPr lang="en-CA" dirty="0" smtClean="0"/>
              <a:t>convergence give more accurate or high quality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SAG-MF+: use even less space for running MF on </a:t>
            </a:r>
            <a:r>
              <a:rPr lang="en-CA" dirty="0" smtClean="0"/>
              <a:t>GPUs, what if Full gradient is prohibitive?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and specialize SAG into SAG-MF </a:t>
            </a:r>
            <a:r>
              <a:rPr lang="en-US" dirty="0" smtClean="0"/>
              <a:t>(ahead) for </a:t>
            </a:r>
            <a:r>
              <a:rPr lang="en-US" dirty="0" smtClean="0"/>
              <a:t>Matrix </a:t>
            </a:r>
            <a:r>
              <a:rPr lang="en-US" dirty="0" smtClean="0"/>
              <a:t>Factorization: space complexity.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</a:t>
            </a:r>
            <a:r>
              <a:rPr lang="en-US" dirty="0" smtClean="0"/>
              <a:t>faster / better convergence </a:t>
            </a:r>
            <a:r>
              <a:rPr lang="en-US" dirty="0" smtClean="0"/>
              <a:t>in matrix </a:t>
            </a:r>
            <a:r>
              <a:rPr lang="en-US" dirty="0" smtClean="0"/>
              <a:t>factorization.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Better: </a:t>
            </a:r>
            <a:r>
              <a:rPr lang="en-US" dirty="0" smtClean="0"/>
              <a:t>low error </a:t>
            </a:r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smtClean="0"/>
              <a:t>Full gradient</a:t>
            </a:r>
            <a:endParaRPr lang="en-US" dirty="0" smtClean="0"/>
          </a:p>
          <a:p>
            <a:pPr lvl="1"/>
            <a:r>
              <a:rPr lang="en-US" dirty="0" smtClean="0"/>
              <a:t>Faster iteration: </a:t>
            </a:r>
            <a:r>
              <a:rPr lang="en-US" dirty="0" smtClean="0"/>
              <a:t>O(1) samples </a:t>
            </a:r>
            <a:r>
              <a:rPr lang="en-US" dirty="0" smtClean="0"/>
              <a:t>similar </a:t>
            </a:r>
            <a:r>
              <a:rPr lang="en-US" dirty="0" smtClean="0"/>
              <a:t>to Stochastic</a:t>
            </a:r>
          </a:p>
          <a:p>
            <a:pPr lvl="1"/>
            <a:r>
              <a:rPr lang="en-US" dirty="0" smtClean="0"/>
              <a:t>SAG’s </a:t>
            </a:r>
            <a:r>
              <a:rPr lang="en-US" dirty="0" smtClean="0"/>
              <a:t>faster &amp; better convergence </a:t>
            </a:r>
            <a:r>
              <a:rPr lang="en-US" dirty="0" smtClean="0"/>
              <a:t>evaluated in supervised Logistic Regression, Support Vector Machines</a:t>
            </a:r>
          </a:p>
          <a:p>
            <a:r>
              <a:rPr lang="en-US" dirty="0" smtClean="0"/>
              <a:t>Hypothesis: can SAG bring </a:t>
            </a:r>
            <a:r>
              <a:rPr lang="en-US" dirty="0" smtClean="0"/>
              <a:t>faster/better </a:t>
            </a:r>
            <a:r>
              <a:rPr lang="en-US" dirty="0" smtClean="0"/>
              <a:t>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2" y="274638"/>
            <a:ext cx="8536581" cy="63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Background: Gradient </a:t>
            </a:r>
            <a:r>
              <a:rPr lang="en-CA" dirty="0" smtClean="0"/>
              <a:t>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 smtClean="0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𝑜𝑖𝑛𝑡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w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</a:t>
                </a:r>
                <a:r>
                  <a:rPr lang="en-CA" sz="2600" dirty="0"/>
                  <a:t>at </a:t>
                </a:r>
                <a:r>
                  <a:rPr lang="en-CA" sz="2600" i="1" dirty="0" err="1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/>
                  <a:t> randomly selected data point at 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4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Matrix Factorization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7021" b="-308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= gradient at </a:t>
                </a:r>
                <a:r>
                  <a:rPr lang="en-CA" sz="2600" i="1" dirty="0" err="1" smtClean="0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 smtClean="0"/>
                  <a:t> randomly </a:t>
                </a:r>
                <a:r>
                  <a:rPr lang="en-CA" sz="2600" dirty="0"/>
                  <a:t>selected data point </a:t>
                </a:r>
                <a:r>
                  <a:rPr lang="en-CA" sz="2600" dirty="0" smtClean="0"/>
                  <a:t>at </a:t>
                </a:r>
                <a:r>
                  <a:rPr lang="en-CA" sz="2600" dirty="0"/>
                  <a:t>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5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Matrix Factorization</a:t>
                </a:r>
                <a:r>
                  <a:rPr lang="en-CA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7021" b="-308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418736" y="2767167"/>
            <a:ext cx="634181" cy="10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39585" y="2865303"/>
            <a:ext cx="59056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5680894" y="2922024"/>
            <a:ext cx="1760135" cy="93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600" dirty="0"/>
                  <a:t> = gradient at </a:t>
                </a:r>
                <a:r>
                  <a:rPr lang="en-CA" sz="2600" i="1" dirty="0" err="1" smtClean="0">
                    <a:solidFill>
                      <a:schemeClr val="accent6"/>
                    </a:solidFill>
                  </a:rPr>
                  <a:t>i-th</a:t>
                </a:r>
                <a:r>
                  <a:rPr lang="en-CA" sz="2600" dirty="0" smtClean="0"/>
                  <a:t> randomly </a:t>
                </a:r>
                <a:r>
                  <a:rPr lang="en-CA" sz="2600" dirty="0"/>
                  <a:t>selected data point </a:t>
                </a:r>
                <a:r>
                  <a:rPr lang="en-CA" sz="2600" dirty="0" smtClean="0"/>
                  <a:t>at </a:t>
                </a:r>
                <a:r>
                  <a:rPr lang="en-CA" sz="2600" dirty="0"/>
                  <a:t>time </a:t>
                </a:r>
                <a:r>
                  <a:rPr lang="en-CA" sz="2600" dirty="0">
                    <a:solidFill>
                      <a:schemeClr val="accent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57" y="3858221"/>
                <a:ext cx="2491543" cy="2134495"/>
              </a:xfrm>
              <a:prstGeom prst="rect">
                <a:avLst/>
              </a:prstGeom>
              <a:blipFill rotWithShape="0">
                <a:blip r:embed="rId5"/>
                <a:stretch>
                  <a:fillRect l="-2934" r="-2689" b="-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1556</Words>
  <Application>Microsoft Office PowerPoint</Application>
  <PresentationFormat>On-screen Show (4:3)</PresentationFormat>
  <Paragraphs>337</Paragraphs>
  <Slides>41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Faster / Better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PowerPoint Presentation</vt:lpstr>
      <vt:lpstr>Background: Gradient Descent/Ascent</vt:lpstr>
      <vt:lpstr>Matrix Factorization M ̂ = U_(nRows x nDims) * V_(nDims x nCols)</vt:lpstr>
      <vt:lpstr>Matrix Factorization M ̂ = U_(nRows x nDims) * V_(nDims x nCols)</vt:lpstr>
      <vt:lpstr>Background: Gradient Descent/Ascent</vt:lpstr>
      <vt:lpstr>Background: SAG</vt:lpstr>
      <vt:lpstr>Space Complexity of SAG: θ(nMems*nDims)</vt:lpstr>
      <vt:lpstr>Why Space Complexity matters?</vt:lpstr>
      <vt:lpstr>Why Space Complexity matters?</vt:lpstr>
      <vt:lpstr>Space Complexity of SAG-MF Attempt #1</vt:lpstr>
      <vt:lpstr>Space Complexity of SAG-MF θ(nMems + (nRows+nCols)*nDims)?</vt:lpstr>
      <vt:lpstr>Space Complexity of SAG-MF θ(nMems + (nRows+nCols)*nDims)?</vt:lpstr>
      <vt:lpstr>Wait a minute … is that it?</vt:lpstr>
      <vt:lpstr>Wait a minute … is that it?</vt:lpstr>
      <vt:lpstr>Attempt #2: nMems = min{t, N} Can we say nMems is much less than N?</vt:lpstr>
      <vt:lpstr>Lower bound: nMems = min{t, N} Let epsilon ε be the tolerance of error </vt:lpstr>
      <vt:lpstr>nMems = min{t, N}</vt:lpstr>
      <vt:lpstr>SAG-MF ahead θ(nMems + (nRows +nCols)*nDims)</vt:lpstr>
      <vt:lpstr>SAG-MF ahead: explained</vt:lpstr>
      <vt:lpstr>To not store θ(nMems) indices</vt:lpstr>
      <vt:lpstr>To enable Fine-Tuning: SAG-MF buffered What if we don’t want to re-compute everything?</vt:lpstr>
      <vt:lpstr>Summary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Discussion</vt:lpstr>
      <vt:lpstr>Ongoing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1170</cp:revision>
  <dcterms:created xsi:type="dcterms:W3CDTF">2014-11-28T20:07:33Z</dcterms:created>
  <dcterms:modified xsi:type="dcterms:W3CDTF">2014-12-10T04:36:24Z</dcterms:modified>
</cp:coreProperties>
</file>