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80" autoAdjust="0"/>
  </p:normalViewPr>
  <p:slideViewPr>
    <p:cSldViewPr snapToGrid="0">
      <p:cViewPr varScale="1">
        <p:scale>
          <a:sx n="56" d="100"/>
          <a:sy n="56" d="100"/>
        </p:scale>
        <p:origin x="21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0C426-2EDB-40F5-B9CA-A52F95C4E26D}" type="datetimeFigureOut">
              <a:rPr lang="en-CA" smtClean="0"/>
              <a:t>2014-12-18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769A-9196-42EF-B31B-B9B209D44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71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769A-9196-42EF-B31B-B9B209D446B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94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FB7-9B39-48CD-B63A-9549C41BAA46}" type="datetimeFigureOut">
              <a:rPr lang="en-CA" smtClean="0"/>
              <a:t>2014-12-18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49F-ECFD-40C6-9445-70C50A5CE5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27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FB7-9B39-48CD-B63A-9549C41BAA46}" type="datetimeFigureOut">
              <a:rPr lang="en-CA" smtClean="0"/>
              <a:t>2014-12-18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49F-ECFD-40C6-9445-70C50A5CE5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2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FB7-9B39-48CD-B63A-9549C41BAA46}" type="datetimeFigureOut">
              <a:rPr lang="en-CA" smtClean="0"/>
              <a:t>2014-12-18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49F-ECFD-40C6-9445-70C50A5CE5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18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FB7-9B39-48CD-B63A-9549C41BAA46}" type="datetimeFigureOut">
              <a:rPr lang="en-CA" smtClean="0"/>
              <a:t>2014-12-18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49F-ECFD-40C6-9445-70C50A5CE5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60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FB7-9B39-48CD-B63A-9549C41BAA46}" type="datetimeFigureOut">
              <a:rPr lang="en-CA" smtClean="0"/>
              <a:t>2014-12-18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49F-ECFD-40C6-9445-70C50A5CE5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98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FB7-9B39-48CD-B63A-9549C41BAA46}" type="datetimeFigureOut">
              <a:rPr lang="en-CA" smtClean="0"/>
              <a:t>2014-12-18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49F-ECFD-40C6-9445-70C50A5CE5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FB7-9B39-48CD-B63A-9549C41BAA46}" type="datetimeFigureOut">
              <a:rPr lang="en-CA" smtClean="0"/>
              <a:t>2014-12-18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49F-ECFD-40C6-9445-70C50A5CE5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9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FB7-9B39-48CD-B63A-9549C41BAA46}" type="datetimeFigureOut">
              <a:rPr lang="en-CA" smtClean="0"/>
              <a:t>2014-12-18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49F-ECFD-40C6-9445-70C50A5CE5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6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FB7-9B39-48CD-B63A-9549C41BAA46}" type="datetimeFigureOut">
              <a:rPr lang="en-CA" smtClean="0"/>
              <a:t>2014-12-18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49F-ECFD-40C6-9445-70C50A5CE5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51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FB7-9B39-48CD-B63A-9549C41BAA46}" type="datetimeFigureOut">
              <a:rPr lang="en-CA" smtClean="0"/>
              <a:t>2014-12-18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49F-ECFD-40C6-9445-70C50A5CE5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85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FB7-9B39-48CD-B63A-9549C41BAA46}" type="datetimeFigureOut">
              <a:rPr lang="en-CA" smtClean="0"/>
              <a:t>2014-12-18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49F-ECFD-40C6-9445-70C50A5CE5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71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8FB7-9B39-48CD-B63A-9549C41BAA46}" type="datetimeFigureOut">
              <a:rPr lang="en-CA" smtClean="0"/>
              <a:t>2014-12-18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B349F-ECFD-40C6-9445-70C50A5CE5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31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jobs.com/data-science-repo/Recommender-Systems-%5bNetflix%5d.pdf" TargetMode="External"/><Relationship Id="rId2" Type="http://schemas.openxmlformats.org/officeDocument/2006/relationships/hyperlink" Target="http://dl.acm.org/citation.cfm?id=23659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Prototyping recommender systems using SAG-MF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James Lo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2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Motivation: Why SAG?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http://dl.acm.org/citation.cfm?id=1722966</a:t>
            </a:r>
          </a:p>
        </p:txBody>
      </p:sp>
    </p:spTree>
    <p:extLst>
      <p:ext uri="{BB962C8B-B14F-4D97-AF65-F5344CB8AC3E}">
        <p14:creationId xmlns:p14="http://schemas.microsoft.com/office/powerpoint/2010/main" val="828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Contributions</a:t>
            </a:r>
            <a:br>
              <a:rPr lang="en-CA" dirty="0" smtClean="0"/>
            </a:br>
            <a:r>
              <a:rPr lang="en-CA" sz="3100" dirty="0"/>
              <a:t>To the best of our knowledge, we are the first to</a:t>
            </a:r>
            <a:br>
              <a:rPr lang="en-CA" sz="3100" dirty="0"/>
            </a:br>
            <a:endParaRPr lang="en-CA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4776"/>
            <a:ext cx="7886700" cy="4812187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Identify the pitfalls associated with using full deterministic gradient and stochastic gradient when data scientists prototype model-based recommender systems.</a:t>
            </a:r>
          </a:p>
          <a:p>
            <a:r>
              <a:rPr lang="en-CA" dirty="0" smtClean="0"/>
              <a:t>Propose Stochastic Average Gradient (SAG) as a viable alternative for yielding better and faster convergence in optimizing objective functions</a:t>
            </a:r>
          </a:p>
          <a:p>
            <a:r>
              <a:rPr lang="en-CA" dirty="0" smtClean="0"/>
              <a:t>Extend SAG into SAG-MF, and resolve the space complexity challenge in adapting SAG into the domain of matrix factorization</a:t>
            </a:r>
          </a:p>
          <a:p>
            <a:r>
              <a:rPr lang="en-CA" dirty="0" smtClean="0"/>
              <a:t>Prove in theory, that SAG-MF has identical asymptotic time complexity and identical asymptotic space complexity as Stochastic Gradient</a:t>
            </a:r>
          </a:p>
          <a:p>
            <a:r>
              <a:rPr lang="en-CA" dirty="0" smtClean="0"/>
              <a:t>Extensively evaluate and compare SAG-MF across multiple objective functions and multiple datasets</a:t>
            </a:r>
          </a:p>
          <a:p>
            <a:r>
              <a:rPr lang="en-CA" dirty="0" smtClean="0"/>
              <a:t>Demonstrate in practice, even before optimization, that SAG-MF still yields faster, better convergence despite the additional time of re-computation, and that SAG-MF uses memory at a level similar to stochastic gradient.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0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Theorem 1: SAG-re has convergence rate at least as fast as the original SAG.</a:t>
            </a:r>
          </a:p>
          <a:p>
            <a:r>
              <a:rPr lang="en-CA" dirty="0" smtClean="0"/>
              <a:t>Theorem 2: Despite re-computation, SAG-re </a:t>
            </a:r>
            <a:r>
              <a:rPr lang="en-CA" dirty="0"/>
              <a:t>has asymptotic time complexity </a:t>
            </a:r>
            <a:r>
              <a:rPr lang="en-CA" dirty="0" smtClean="0"/>
              <a:t>as </a:t>
            </a:r>
            <a:r>
              <a:rPr lang="en-CA" dirty="0"/>
              <a:t>efficient </a:t>
            </a:r>
            <a:r>
              <a:rPr lang="en-CA" dirty="0" smtClean="0"/>
              <a:t>as any gradient method having the lowest iteration cost, namely stochastic gradient.</a:t>
            </a:r>
          </a:p>
          <a:p>
            <a:r>
              <a:rPr lang="en-CA" dirty="0" smtClean="0"/>
              <a:t>Theorem 3: Despite storing the memory gradients, SAG-re has asymptotic space complexity as compact as memory-less gradient methods.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564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SAG: focus on scalability, large N and large P</a:t>
            </a:r>
          </a:p>
          <a:p>
            <a:r>
              <a:rPr lang="en-CA" dirty="0" smtClean="0"/>
              <a:t>Bootstrapping: </a:t>
            </a:r>
          </a:p>
          <a:p>
            <a:r>
              <a:rPr lang="en-CA" dirty="0" smtClean="0"/>
              <a:t>Alternative Least Squares</a:t>
            </a:r>
            <a:r>
              <a:rPr lang="en-CA" dirty="0"/>
              <a:t>: </a:t>
            </a:r>
            <a:r>
              <a:rPr lang="en-CA" dirty="0" smtClean="0"/>
              <a:t>limited to simple objective functions such as least squares </a:t>
            </a:r>
            <a:r>
              <a:rPr lang="en-CA" dirty="0" smtClean="0">
                <a:hlinkClick r:id="rId2"/>
              </a:rPr>
              <a:t>http://dl.acm.org/citation.cfm?id=2365972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://datajobs.com/data-science-repo/Recommender-Systems-[Netflix].</a:t>
            </a:r>
            <a:r>
              <a:rPr lang="en-CA" dirty="0" smtClean="0">
                <a:hlinkClick r:id="rId3"/>
              </a:rPr>
              <a:t>pdf</a:t>
            </a:r>
            <a:endParaRPr lang="en-CA" dirty="0" smtClean="0"/>
          </a:p>
          <a:p>
            <a:r>
              <a:rPr lang="en-CA" dirty="0" smtClean="0"/>
              <a:t>Clustering: PHYSENSE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5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240</Words>
  <Application>Microsoft Office PowerPoint</Application>
  <PresentationFormat>On-screen Show 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Prototyping recommender systems using SAG-MF</vt:lpstr>
      <vt:lpstr>Motivation: Why SAG?</vt:lpstr>
      <vt:lpstr>Contributions To the best of our knowledge, we are the first to </vt:lpstr>
      <vt:lpstr>PowerPoint Presentation</vt:lpstr>
      <vt:lpstr>Related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Prototyping recommendation systems using SAG-MF</dc:title>
  <dc:creator>James Lo</dc:creator>
  <cp:lastModifiedBy>James Lo</cp:lastModifiedBy>
  <cp:revision>19</cp:revision>
  <dcterms:created xsi:type="dcterms:W3CDTF">2014-12-17T05:11:32Z</dcterms:created>
  <dcterms:modified xsi:type="dcterms:W3CDTF">2014-12-18T18:06:46Z</dcterms:modified>
</cp:coreProperties>
</file>