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1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3CFAB-B429-4D3F-9F21-37684B83F1A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F7239-3256-454A-A607-BA203F412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9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F7239-3256-454A-A607-BA203F4124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68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AD54E-7FA0-46F8-9D86-3DCDD4ACB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6AC22-1E78-4BEC-9853-6310A9593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19EEB-3E56-416A-8286-E36D8F7F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E4F-7002-46F2-A79E-71C017212515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1043D-EE76-4F77-9DE3-EAA33CBE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52E72-BA8E-4950-B3F7-3FA89683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FCE6-3CF9-4471-A704-3E81B38F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2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BC75-03C8-4E1C-A4DA-13D08BDD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46D24-24E2-46BC-B1A2-22CD9F468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74505-CBD2-41AC-888A-855DF56C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E4F-7002-46F2-A79E-71C017212515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1EFD3-D62E-4680-B3BD-7331E610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320D1-2D63-465F-B662-A8405C77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FCE6-3CF9-4471-A704-3E81B38F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0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BCE475-7A22-40A4-AC74-E51F4039A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311AD-A0E8-430D-A9B1-B4FC8D116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1CA70-8FD4-497D-AF4C-FDBA8B4A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E4F-7002-46F2-A79E-71C017212515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76D7B-D57E-40F6-8AAE-569D057A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354F3-85D2-4440-B80C-EE3E5B0B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FCE6-3CF9-4471-A704-3E81B38F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7DE9-8448-45DC-88F7-078267FB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A4423-6EC8-46F7-8890-43314496B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AD47A-5F31-4C43-B0A5-39A7953F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E4F-7002-46F2-A79E-71C017212515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265E4-D77A-4BE3-9199-6B9C04E9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9D834-7003-4FBA-B781-7818183E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FCE6-3CF9-4471-A704-3E81B38F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2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2DB6-120C-4E27-A49D-8D879A9D7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BE900-C699-4869-9625-D02975F1C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3DC3E-D590-490A-98E5-62AF8BF5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E4F-7002-46F2-A79E-71C017212515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313AC-2BF4-4B82-9662-1531A1D8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B926A-8E62-4EC8-A8B6-DB35E70C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FCE6-3CF9-4471-A704-3E81B38F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9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9D89-524E-43AA-A582-705C5F069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ACA5D-D528-4E0D-A133-8D28CBC4F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18099-BF80-41F1-8BC5-4A5CF856E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02899-9145-4692-9867-B2372F35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E4F-7002-46F2-A79E-71C017212515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3957A-D706-4322-A956-930B8042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755BB-9DB8-45F6-83C8-C9A9F9AE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FCE6-3CF9-4471-A704-3E81B38F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9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2BE7-6209-46C9-B013-2534DCFF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711D8-01F1-4118-96DF-4BF62EB84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C2DDA-385C-4A14-8903-5D14AB4EE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DD563-9C14-4E55-9F88-E81C4BF51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A092C-B373-4E59-935A-B815A03B3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C281C8-5B40-400F-9853-7E9A4A32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E4F-7002-46F2-A79E-71C017212515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17D6C-302A-4F4B-B511-A3484B80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64F47C-E1BD-4FFB-8E27-3E1092D9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FCE6-3CF9-4471-A704-3E81B38F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3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A741-9000-4207-9A79-210D901B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B1A24-0FC0-4304-B0DB-FA0F8723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E4F-7002-46F2-A79E-71C017212515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9AA06-5B3A-4695-A8BA-07A9A917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6021C-23AE-4C79-A176-5517A776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FCE6-3CF9-4471-A704-3E81B38F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1A16E-FEBC-4B7C-A40F-6D6E367F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E4F-7002-46F2-A79E-71C017212515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876C7-6FE5-400C-AE63-E5359B39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73640-DF9B-4177-9CD0-4766545D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FCE6-3CF9-4471-A704-3E81B38F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3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9566C-3E1E-4432-B9E3-CBFFCE66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3415-0AED-43C0-92D0-9C30885DE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66B6A-C6CF-4A19-8E2D-D1F4C2B7A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52452-F656-461E-A4F2-266E2A40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E4F-7002-46F2-A79E-71C017212515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16A6A-8E80-4D1A-8657-F2F402D32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2B945-DA51-4497-9025-76F9A7EC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FCE6-3CF9-4471-A704-3E81B38F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7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A353-B813-4826-9716-1CE4D5C2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571F15-0933-47E0-947F-AB501982B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730B2-2CD4-447E-872A-2BA51DF80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727D5-16E6-435F-9B54-A97D90D0A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E4F-7002-46F2-A79E-71C017212515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07078-41AD-4AC2-89EB-BB2A8B17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DF0D6-2611-4385-8BD1-F1D5EA39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FCE6-3CF9-4471-A704-3E81B38F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6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232797-9878-4089-A0A8-CB101E4C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9F923-2E5C-49CD-887F-4E938D26F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5FA86-0B96-4088-84D2-3B856AADD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8E4F-7002-46F2-A79E-71C017212515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95AF8-042D-49D6-9E10-45989E34F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4DA81-561C-4478-B0D5-CAE0C9B12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CFCE6-3CF9-4471-A704-3E81B38F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5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0FF9-4FEE-4D83-B84F-4EF361230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FlexPatch</a:t>
            </a:r>
            <a:r>
              <a:rPr lang="en-US" dirty="0"/>
              <a:t> Design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5FD1F-49EE-4846-920D-093583967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5/29/2021</a:t>
            </a:r>
          </a:p>
        </p:txBody>
      </p:sp>
    </p:spTree>
    <p:extLst>
      <p:ext uri="{BB962C8B-B14F-4D97-AF65-F5344CB8AC3E}">
        <p14:creationId xmlns:p14="http://schemas.microsoft.com/office/powerpoint/2010/main" val="41674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41417-57C1-4BCB-AE71-BD0A56FE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requirements: Forearm (or lower leg)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64D22-D4FA-4D2E-B678-80AB4C8D9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electrodes (channels): 32 </a:t>
            </a:r>
          </a:p>
          <a:p>
            <a:pPr lvl="1"/>
            <a:r>
              <a:rPr lang="en-US" dirty="0"/>
              <a:t>Arrangement: 4x8 grid</a:t>
            </a:r>
          </a:p>
          <a:p>
            <a:pPr lvl="1"/>
            <a:r>
              <a:rPr lang="en-US" dirty="0"/>
              <a:t>Interelectrode spacing: 10-30 mm</a:t>
            </a:r>
          </a:p>
          <a:p>
            <a:pPr lvl="1"/>
            <a:r>
              <a:rPr lang="en-US" dirty="0"/>
              <a:t>Ribbon </a:t>
            </a:r>
            <a:r>
              <a:rPr lang="en-US"/>
              <a:t>cable length</a:t>
            </a:r>
            <a:endParaRPr lang="en-US" dirty="0"/>
          </a:p>
          <a:p>
            <a:r>
              <a:rPr lang="en-US" dirty="0"/>
              <a:t>Coverage area: ~150 mm x ~150 mm </a:t>
            </a:r>
          </a:p>
          <a:p>
            <a:pPr lvl="1"/>
            <a:r>
              <a:rPr lang="en-US" dirty="0"/>
              <a:t>~60% of distance from elbow to wrist x width of arm at widest point</a:t>
            </a:r>
          </a:p>
          <a:p>
            <a:pPr lvl="1"/>
            <a:r>
              <a:rPr lang="en-US" dirty="0"/>
              <a:t>electrode footprint should be tapered from elbow to wrist</a:t>
            </a:r>
          </a:p>
          <a:p>
            <a:r>
              <a:rPr lang="en-US" dirty="0"/>
              <a:t>Anchoring</a:t>
            </a:r>
          </a:p>
          <a:p>
            <a:pPr lvl="1"/>
            <a:r>
              <a:rPr lang="en-US" dirty="0"/>
              <a:t>Flex substrate needs to be anchored to the arm; start with elastic straps</a:t>
            </a:r>
          </a:p>
          <a:p>
            <a:pPr lvl="1"/>
            <a:r>
              <a:rPr lang="en-US" dirty="0"/>
              <a:t>Multiple patches will be tiled together to cover the forearm or lower leg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6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6350-93C2-45FB-98C0-773BAF41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1</a:t>
            </a:r>
          </a:p>
        </p:txBody>
      </p:sp>
      <p:pic>
        <p:nvPicPr>
          <p:cNvPr id="1028" name="Picture 4" descr="Isolated Arm with Fist ⬇ Stock Photo, Image by © vesivus #2127229">
            <a:extLst>
              <a:ext uri="{FF2B5EF4-FFF2-40B4-BE49-F238E27FC236}">
                <a16:creationId xmlns:a16="http://schemas.microsoft.com/office/drawing/2014/main" id="{ECCEDFC3-B4AF-4E6D-8226-C9463BD909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t="33005" r="2639" b="22578"/>
          <a:stretch/>
        </p:blipFill>
        <p:spPr bwMode="auto">
          <a:xfrm>
            <a:off x="5474671" y="3735994"/>
            <a:ext cx="6224234" cy="222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le Arm HD Stock Images | Shutterstock">
            <a:extLst>
              <a:ext uri="{FF2B5EF4-FFF2-40B4-BE49-F238E27FC236}">
                <a16:creationId xmlns:a16="http://schemas.microsoft.com/office/drawing/2014/main" id="{A62E737B-BDE9-4DF5-AC8E-C14A717A08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" t="18571" r="6685" b="34286"/>
          <a:stretch/>
        </p:blipFill>
        <p:spPr bwMode="auto">
          <a:xfrm>
            <a:off x="5357082" y="1231750"/>
            <a:ext cx="6459413" cy="245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2A0A04-FEC5-4D5D-93E0-D2C876E0E184}"/>
              </a:ext>
            </a:extLst>
          </p:cNvPr>
          <p:cNvSpPr/>
          <p:nvPr/>
        </p:nvSpPr>
        <p:spPr>
          <a:xfrm>
            <a:off x="6415798" y="2095604"/>
            <a:ext cx="1222399" cy="611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2828CB-8BF9-4DDC-AD1D-FC8EB7774256}"/>
              </a:ext>
            </a:extLst>
          </p:cNvPr>
          <p:cNvSpPr/>
          <p:nvPr/>
        </p:nvSpPr>
        <p:spPr>
          <a:xfrm>
            <a:off x="6415798" y="2734216"/>
            <a:ext cx="1222399" cy="611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9DFCCF-A08B-46DE-B30E-ABA231485255}"/>
              </a:ext>
            </a:extLst>
          </p:cNvPr>
          <p:cNvSpPr/>
          <p:nvPr/>
        </p:nvSpPr>
        <p:spPr>
          <a:xfrm>
            <a:off x="6509057" y="4216891"/>
            <a:ext cx="1222399" cy="611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56A5F-E218-4891-95EC-BC4A571DDF72}"/>
              </a:ext>
            </a:extLst>
          </p:cNvPr>
          <p:cNvSpPr/>
          <p:nvPr/>
        </p:nvSpPr>
        <p:spPr>
          <a:xfrm>
            <a:off x="6509057" y="4954563"/>
            <a:ext cx="1222399" cy="611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3B3B00-1943-4F0B-A9CF-57D9E4860B94}"/>
              </a:ext>
            </a:extLst>
          </p:cNvPr>
          <p:cNvSpPr/>
          <p:nvPr/>
        </p:nvSpPr>
        <p:spPr>
          <a:xfrm>
            <a:off x="6509057" y="2671426"/>
            <a:ext cx="410358" cy="843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8D2236-04CE-45BA-88E3-EF5E7016DE37}"/>
              </a:ext>
            </a:extLst>
          </p:cNvPr>
          <p:cNvSpPr/>
          <p:nvPr/>
        </p:nvSpPr>
        <p:spPr>
          <a:xfrm>
            <a:off x="7120256" y="2684708"/>
            <a:ext cx="410358" cy="843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46E80B-A2CE-45F4-9185-86CB64F853BB}"/>
              </a:ext>
            </a:extLst>
          </p:cNvPr>
          <p:cNvSpPr/>
          <p:nvPr/>
        </p:nvSpPr>
        <p:spPr>
          <a:xfrm>
            <a:off x="6597181" y="4066942"/>
            <a:ext cx="410358" cy="21884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0DC11C-134D-4C6F-981E-CB2863E8294C}"/>
              </a:ext>
            </a:extLst>
          </p:cNvPr>
          <p:cNvSpPr/>
          <p:nvPr/>
        </p:nvSpPr>
        <p:spPr>
          <a:xfrm>
            <a:off x="7208380" y="4080224"/>
            <a:ext cx="410358" cy="21884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F1C245-0B5E-420D-8D8C-916603B304CC}"/>
              </a:ext>
            </a:extLst>
          </p:cNvPr>
          <p:cNvSpPr/>
          <p:nvPr/>
        </p:nvSpPr>
        <p:spPr>
          <a:xfrm>
            <a:off x="6597181" y="4786437"/>
            <a:ext cx="410358" cy="21884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97EEBE-18EB-466C-BD4C-11FEBCFB6FCF}"/>
              </a:ext>
            </a:extLst>
          </p:cNvPr>
          <p:cNvSpPr/>
          <p:nvPr/>
        </p:nvSpPr>
        <p:spPr>
          <a:xfrm>
            <a:off x="7208380" y="4799719"/>
            <a:ext cx="410358" cy="21884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073062-D361-455F-B735-724BC198478D}"/>
              </a:ext>
            </a:extLst>
          </p:cNvPr>
          <p:cNvSpPr/>
          <p:nvPr/>
        </p:nvSpPr>
        <p:spPr>
          <a:xfrm>
            <a:off x="6615378" y="5481853"/>
            <a:ext cx="410358" cy="21884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EB9EB1-11C5-4DEE-9E79-B034B33EC646}"/>
              </a:ext>
            </a:extLst>
          </p:cNvPr>
          <p:cNvSpPr/>
          <p:nvPr/>
        </p:nvSpPr>
        <p:spPr>
          <a:xfrm>
            <a:off x="7226577" y="5495135"/>
            <a:ext cx="410358" cy="21884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F6C28A-98AC-410C-BE96-384A06EFFCE1}"/>
              </a:ext>
            </a:extLst>
          </p:cNvPr>
          <p:cNvSpPr/>
          <p:nvPr/>
        </p:nvSpPr>
        <p:spPr>
          <a:xfrm>
            <a:off x="6509057" y="3305383"/>
            <a:ext cx="410358" cy="11230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590B83-5DEB-43F2-A84A-C6AC8266DB25}"/>
              </a:ext>
            </a:extLst>
          </p:cNvPr>
          <p:cNvSpPr/>
          <p:nvPr/>
        </p:nvSpPr>
        <p:spPr>
          <a:xfrm>
            <a:off x="7120256" y="3305383"/>
            <a:ext cx="410358" cy="11230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A25F5-C1B9-49EF-9332-AFD378CFE5EF}"/>
              </a:ext>
            </a:extLst>
          </p:cNvPr>
          <p:cNvSpPr txBox="1"/>
          <p:nvPr/>
        </p:nvSpPr>
        <p:spPr>
          <a:xfrm flipH="1">
            <a:off x="7431756" y="886700"/>
            <a:ext cx="1455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Elastic straps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E7CCF5-DBE3-445C-AE35-4F5F5759F0C8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6718323" y="1240643"/>
            <a:ext cx="713433" cy="7284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DE0C8E-AFBF-4F67-9EFD-B07F1BE9DC03}"/>
              </a:ext>
            </a:extLst>
          </p:cNvPr>
          <p:cNvCxnSpPr>
            <a:cxnSpLocks/>
          </p:cNvCxnSpPr>
          <p:nvPr/>
        </p:nvCxnSpPr>
        <p:spPr>
          <a:xfrm flipH="1">
            <a:off x="7325435" y="1376889"/>
            <a:ext cx="106321" cy="5780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4E544DD-0072-4D36-82E3-5F9FE3AE9EE0}"/>
              </a:ext>
            </a:extLst>
          </p:cNvPr>
          <p:cNvSpPr txBox="1"/>
          <p:nvPr/>
        </p:nvSpPr>
        <p:spPr>
          <a:xfrm flipH="1">
            <a:off x="8079564" y="1662356"/>
            <a:ext cx="1455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EMG patch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EF9535-FC66-416F-B829-B63320F8BD08}"/>
              </a:ext>
            </a:extLst>
          </p:cNvPr>
          <p:cNvCxnSpPr>
            <a:cxnSpLocks/>
          </p:cNvCxnSpPr>
          <p:nvPr/>
        </p:nvCxnSpPr>
        <p:spPr>
          <a:xfrm flipH="1">
            <a:off x="7248669" y="1982414"/>
            <a:ext cx="838666" cy="4716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A065E1-188D-4858-A62B-1D5D3B6905FD}"/>
              </a:ext>
            </a:extLst>
          </p:cNvPr>
          <p:cNvCxnSpPr>
            <a:cxnSpLocks/>
          </p:cNvCxnSpPr>
          <p:nvPr/>
        </p:nvCxnSpPr>
        <p:spPr>
          <a:xfrm flipH="1">
            <a:off x="7368971" y="2039134"/>
            <a:ext cx="718364" cy="11063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16E19715-2D03-4F5E-A399-4F8E40472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797" y="2251849"/>
            <a:ext cx="922904" cy="92290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423D4DD-7D52-45CC-8714-5FEA08BEA4E7}"/>
              </a:ext>
            </a:extLst>
          </p:cNvPr>
          <p:cNvSpPr/>
          <p:nvPr/>
        </p:nvSpPr>
        <p:spPr>
          <a:xfrm>
            <a:off x="7605716" y="2337776"/>
            <a:ext cx="612557" cy="3214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FEE244-848A-4C38-99B8-C651B4C4A62F}"/>
              </a:ext>
            </a:extLst>
          </p:cNvPr>
          <p:cNvSpPr/>
          <p:nvPr/>
        </p:nvSpPr>
        <p:spPr>
          <a:xfrm>
            <a:off x="7605740" y="2799510"/>
            <a:ext cx="612557" cy="3214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481E1-FA61-4267-BBD7-A61934FBC932}"/>
              </a:ext>
            </a:extLst>
          </p:cNvPr>
          <p:cNvSpPr/>
          <p:nvPr/>
        </p:nvSpPr>
        <p:spPr>
          <a:xfrm>
            <a:off x="6509057" y="2028289"/>
            <a:ext cx="410358" cy="11230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F831A7-598D-4A75-A5F3-C9F2F26C8AA2}"/>
              </a:ext>
            </a:extLst>
          </p:cNvPr>
          <p:cNvSpPr/>
          <p:nvPr/>
        </p:nvSpPr>
        <p:spPr>
          <a:xfrm>
            <a:off x="7120256" y="2028289"/>
            <a:ext cx="410358" cy="11230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DE5C08-845A-4394-AD5F-BCCD60296422}"/>
              </a:ext>
            </a:extLst>
          </p:cNvPr>
          <p:cNvSpPr/>
          <p:nvPr/>
        </p:nvSpPr>
        <p:spPr>
          <a:xfrm>
            <a:off x="8451070" y="3152573"/>
            <a:ext cx="410358" cy="11230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D28A21-A167-4DA1-8D12-DC77BD67A600}"/>
              </a:ext>
            </a:extLst>
          </p:cNvPr>
          <p:cNvSpPr/>
          <p:nvPr/>
        </p:nvSpPr>
        <p:spPr>
          <a:xfrm>
            <a:off x="8451070" y="2159213"/>
            <a:ext cx="410358" cy="11230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D96F7A5-581C-48E6-A9F4-E2D61248E380}"/>
              </a:ext>
            </a:extLst>
          </p:cNvPr>
          <p:cNvGrpSpPr/>
          <p:nvPr/>
        </p:nvGrpSpPr>
        <p:grpSpPr>
          <a:xfrm>
            <a:off x="7728153" y="4066944"/>
            <a:ext cx="1359967" cy="614992"/>
            <a:chOff x="7728153" y="4066944"/>
            <a:chExt cx="1359967" cy="61499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903CB01-F7CE-4BD2-B3A3-CA29665E7EE4}"/>
                </a:ext>
              </a:extLst>
            </p:cNvPr>
            <p:cNvSpPr/>
            <p:nvPr/>
          </p:nvSpPr>
          <p:spPr>
            <a:xfrm>
              <a:off x="7728153" y="4360469"/>
              <a:ext cx="1359967" cy="32146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0A54BDF-E8CB-4AB1-8068-EA830F3AF306}"/>
                </a:ext>
              </a:extLst>
            </p:cNvPr>
            <p:cNvSpPr/>
            <p:nvPr/>
          </p:nvSpPr>
          <p:spPr>
            <a:xfrm rot="5400000">
              <a:off x="8619891" y="4213707"/>
              <a:ext cx="614992" cy="32146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DD29474-E10C-4C7E-9AA2-CB9D5E57A3DF}"/>
              </a:ext>
            </a:extLst>
          </p:cNvPr>
          <p:cNvGrpSpPr/>
          <p:nvPr/>
        </p:nvGrpSpPr>
        <p:grpSpPr>
          <a:xfrm flipV="1">
            <a:off x="7722490" y="5077243"/>
            <a:ext cx="1359967" cy="614992"/>
            <a:chOff x="7728153" y="4066944"/>
            <a:chExt cx="1359967" cy="61499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4E9A6D-D81B-499A-A6BA-25085E9FB42F}"/>
                </a:ext>
              </a:extLst>
            </p:cNvPr>
            <p:cNvSpPr/>
            <p:nvPr/>
          </p:nvSpPr>
          <p:spPr>
            <a:xfrm>
              <a:off x="7728153" y="4360469"/>
              <a:ext cx="1359967" cy="32146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62AF65D-AD5A-4016-8276-C73D5B04D341}"/>
                </a:ext>
              </a:extLst>
            </p:cNvPr>
            <p:cNvSpPr/>
            <p:nvPr/>
          </p:nvSpPr>
          <p:spPr>
            <a:xfrm rot="5400000">
              <a:off x="8619891" y="4213707"/>
              <a:ext cx="614992" cy="32146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82A0177-471A-46FB-8580-4B90B63A2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505" y="1825625"/>
            <a:ext cx="4916237" cy="4351338"/>
          </a:xfrm>
        </p:spPr>
        <p:txBody>
          <a:bodyPr/>
          <a:lstStyle/>
          <a:p>
            <a:r>
              <a:rPr lang="en-US" dirty="0"/>
              <a:t>4 x 32-channel patches</a:t>
            </a:r>
          </a:p>
          <a:p>
            <a:r>
              <a:rPr lang="en-US" dirty="0"/>
              <a:t>Rectangular grid (e.g. 4x80); no taper</a:t>
            </a:r>
          </a:p>
        </p:txBody>
      </p:sp>
    </p:spTree>
    <p:extLst>
      <p:ext uri="{BB962C8B-B14F-4D97-AF65-F5344CB8AC3E}">
        <p14:creationId xmlns:p14="http://schemas.microsoft.com/office/powerpoint/2010/main" val="163128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6350-93C2-45FB-98C0-773BAF41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7225D-0491-49EE-93AA-09D8C299C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505" y="1825625"/>
            <a:ext cx="4916237" cy="4351338"/>
          </a:xfrm>
        </p:spPr>
        <p:txBody>
          <a:bodyPr>
            <a:normAutofit/>
          </a:bodyPr>
          <a:lstStyle/>
          <a:p>
            <a:r>
              <a:rPr lang="en-US" dirty="0"/>
              <a:t>64-channel patch on anterior (palmar) side and 32-channel patch on posterior side</a:t>
            </a:r>
          </a:p>
          <a:p>
            <a:r>
              <a:rPr lang="en-US" dirty="0"/>
              <a:t>32-channel patch</a:t>
            </a:r>
          </a:p>
          <a:p>
            <a:pPr lvl="1"/>
            <a:r>
              <a:rPr lang="en-US" dirty="0"/>
              <a:t>4x8 grid</a:t>
            </a:r>
          </a:p>
          <a:p>
            <a:r>
              <a:rPr lang="en-US" dirty="0"/>
              <a:t>64-channel patch </a:t>
            </a:r>
          </a:p>
          <a:p>
            <a:pPr lvl="1"/>
            <a:r>
              <a:rPr lang="en-US" dirty="0"/>
              <a:t>will mate with MB via 2x32-channel ZIF connectors</a:t>
            </a:r>
          </a:p>
          <a:p>
            <a:pPr lvl="1"/>
            <a:r>
              <a:rPr lang="en-US" dirty="0"/>
              <a:t>Tapered to accommodate extra width near elbow</a:t>
            </a:r>
          </a:p>
        </p:txBody>
      </p:sp>
      <p:pic>
        <p:nvPicPr>
          <p:cNvPr id="1028" name="Picture 4" descr="Isolated Arm with Fist ⬇ Stock Photo, Image by © vesivus #2127229">
            <a:extLst>
              <a:ext uri="{FF2B5EF4-FFF2-40B4-BE49-F238E27FC236}">
                <a16:creationId xmlns:a16="http://schemas.microsoft.com/office/drawing/2014/main" id="{ECCEDFC3-B4AF-4E6D-8226-C9463BD909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t="33005" r="2639" b="22578"/>
          <a:stretch/>
        </p:blipFill>
        <p:spPr bwMode="auto">
          <a:xfrm>
            <a:off x="5474671" y="4066631"/>
            <a:ext cx="6224234" cy="174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le Arm HD Stock Images | Shutterstock">
            <a:extLst>
              <a:ext uri="{FF2B5EF4-FFF2-40B4-BE49-F238E27FC236}">
                <a16:creationId xmlns:a16="http://schemas.microsoft.com/office/drawing/2014/main" id="{A62E737B-BDE9-4DF5-AC8E-C14A717A08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" t="18571" r="6685" b="34286"/>
          <a:stretch/>
        </p:blipFill>
        <p:spPr bwMode="auto">
          <a:xfrm>
            <a:off x="5357082" y="1218103"/>
            <a:ext cx="6459413" cy="245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2A0A04-FEC5-4D5D-93E0-D2C876E0E184}"/>
              </a:ext>
            </a:extLst>
          </p:cNvPr>
          <p:cNvSpPr/>
          <p:nvPr/>
        </p:nvSpPr>
        <p:spPr>
          <a:xfrm>
            <a:off x="6191019" y="2388887"/>
            <a:ext cx="1609086" cy="611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9DFCCF-A08B-46DE-B30E-ABA231485255}"/>
              </a:ext>
            </a:extLst>
          </p:cNvPr>
          <p:cNvSpPr/>
          <p:nvPr/>
        </p:nvSpPr>
        <p:spPr>
          <a:xfrm>
            <a:off x="6509057" y="4308331"/>
            <a:ext cx="1213433" cy="611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56A5F-E218-4891-95EC-BC4A571DDF72}"/>
              </a:ext>
            </a:extLst>
          </p:cNvPr>
          <p:cNvSpPr/>
          <p:nvPr/>
        </p:nvSpPr>
        <p:spPr>
          <a:xfrm>
            <a:off x="6509057" y="4919003"/>
            <a:ext cx="1213433" cy="611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46E80B-A2CE-45F4-9185-86CB64F853BB}"/>
              </a:ext>
            </a:extLst>
          </p:cNvPr>
          <p:cNvSpPr/>
          <p:nvPr/>
        </p:nvSpPr>
        <p:spPr>
          <a:xfrm>
            <a:off x="6597181" y="4158382"/>
            <a:ext cx="410358" cy="21884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0DC11C-134D-4C6F-981E-CB2863E8294C}"/>
              </a:ext>
            </a:extLst>
          </p:cNvPr>
          <p:cNvSpPr/>
          <p:nvPr/>
        </p:nvSpPr>
        <p:spPr>
          <a:xfrm>
            <a:off x="7208380" y="4171664"/>
            <a:ext cx="410358" cy="21884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073062-D361-455F-B735-724BC198478D}"/>
              </a:ext>
            </a:extLst>
          </p:cNvPr>
          <p:cNvSpPr/>
          <p:nvPr/>
        </p:nvSpPr>
        <p:spPr>
          <a:xfrm>
            <a:off x="6615378" y="5446293"/>
            <a:ext cx="410358" cy="21884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EB9EB1-11C5-4DEE-9E79-B034B33EC646}"/>
              </a:ext>
            </a:extLst>
          </p:cNvPr>
          <p:cNvSpPr/>
          <p:nvPr/>
        </p:nvSpPr>
        <p:spPr>
          <a:xfrm>
            <a:off x="7226577" y="5459575"/>
            <a:ext cx="410358" cy="21884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F6C28A-98AC-410C-BE96-384A06EFFCE1}"/>
              </a:ext>
            </a:extLst>
          </p:cNvPr>
          <p:cNvSpPr/>
          <p:nvPr/>
        </p:nvSpPr>
        <p:spPr>
          <a:xfrm>
            <a:off x="6414537" y="2974228"/>
            <a:ext cx="410358" cy="11230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590B83-5DEB-43F2-A84A-C6AC8266DB25}"/>
              </a:ext>
            </a:extLst>
          </p:cNvPr>
          <p:cNvSpPr/>
          <p:nvPr/>
        </p:nvSpPr>
        <p:spPr>
          <a:xfrm>
            <a:off x="7025736" y="2974228"/>
            <a:ext cx="410358" cy="11230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A25F5-C1B9-49EF-9332-AFD378CFE5EF}"/>
              </a:ext>
            </a:extLst>
          </p:cNvPr>
          <p:cNvSpPr txBox="1"/>
          <p:nvPr/>
        </p:nvSpPr>
        <p:spPr>
          <a:xfrm flipH="1">
            <a:off x="7263433" y="1177854"/>
            <a:ext cx="1455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Elastic straps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E7CCF5-DBE3-445C-AE35-4F5F5759F0C8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6550000" y="1531797"/>
            <a:ext cx="713433" cy="7284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DE0C8E-AFBF-4F67-9EFD-B07F1BE9DC03}"/>
              </a:ext>
            </a:extLst>
          </p:cNvPr>
          <p:cNvCxnSpPr>
            <a:cxnSpLocks/>
          </p:cNvCxnSpPr>
          <p:nvPr/>
        </p:nvCxnSpPr>
        <p:spPr>
          <a:xfrm flipH="1">
            <a:off x="7157112" y="1668043"/>
            <a:ext cx="106321" cy="5780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4E544DD-0072-4D36-82E3-5F9FE3AE9EE0}"/>
              </a:ext>
            </a:extLst>
          </p:cNvPr>
          <p:cNvSpPr txBox="1"/>
          <p:nvPr/>
        </p:nvSpPr>
        <p:spPr>
          <a:xfrm flipH="1">
            <a:off x="8079564" y="1662356"/>
            <a:ext cx="1455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EMG patch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EF9535-FC66-416F-B829-B63320F8BD08}"/>
              </a:ext>
            </a:extLst>
          </p:cNvPr>
          <p:cNvCxnSpPr>
            <a:cxnSpLocks/>
          </p:cNvCxnSpPr>
          <p:nvPr/>
        </p:nvCxnSpPr>
        <p:spPr>
          <a:xfrm flipH="1">
            <a:off x="7546260" y="2049837"/>
            <a:ext cx="838666" cy="4716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16E19715-2D03-4F5E-A399-4F8E40472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0442" y="2288557"/>
            <a:ext cx="762731" cy="762731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423D4DD-7D52-45CC-8714-5FEA08BEA4E7}"/>
              </a:ext>
            </a:extLst>
          </p:cNvPr>
          <p:cNvSpPr/>
          <p:nvPr/>
        </p:nvSpPr>
        <p:spPr>
          <a:xfrm>
            <a:off x="7746933" y="2380920"/>
            <a:ext cx="612557" cy="3214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481E1-FA61-4267-BBD7-A61934FBC932}"/>
              </a:ext>
            </a:extLst>
          </p:cNvPr>
          <p:cNvSpPr/>
          <p:nvPr/>
        </p:nvSpPr>
        <p:spPr>
          <a:xfrm>
            <a:off x="6414537" y="2303440"/>
            <a:ext cx="410358" cy="11230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F831A7-598D-4A75-A5F3-C9F2F26C8AA2}"/>
              </a:ext>
            </a:extLst>
          </p:cNvPr>
          <p:cNvSpPr/>
          <p:nvPr/>
        </p:nvSpPr>
        <p:spPr>
          <a:xfrm>
            <a:off x="7025736" y="2303440"/>
            <a:ext cx="410358" cy="11230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DE5C08-845A-4394-AD5F-BCCD60296422}"/>
              </a:ext>
            </a:extLst>
          </p:cNvPr>
          <p:cNvSpPr/>
          <p:nvPr/>
        </p:nvSpPr>
        <p:spPr>
          <a:xfrm>
            <a:off x="8559912" y="3058170"/>
            <a:ext cx="410358" cy="11230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D28A21-A167-4DA1-8D12-DC77BD67A600}"/>
              </a:ext>
            </a:extLst>
          </p:cNvPr>
          <p:cNvSpPr/>
          <p:nvPr/>
        </p:nvSpPr>
        <p:spPr>
          <a:xfrm>
            <a:off x="8537430" y="2159213"/>
            <a:ext cx="410358" cy="11230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903CB01-F7CE-4BD2-B3A3-CA29665E7EE4}"/>
              </a:ext>
            </a:extLst>
          </p:cNvPr>
          <p:cNvSpPr/>
          <p:nvPr/>
        </p:nvSpPr>
        <p:spPr>
          <a:xfrm>
            <a:off x="8483600" y="4553509"/>
            <a:ext cx="604520" cy="3214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0A54BDF-E8CB-4AB1-8068-EA830F3AF306}"/>
              </a:ext>
            </a:extLst>
          </p:cNvPr>
          <p:cNvSpPr/>
          <p:nvPr/>
        </p:nvSpPr>
        <p:spPr>
          <a:xfrm rot="5400000">
            <a:off x="8619891" y="4406747"/>
            <a:ext cx="614992" cy="3214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84E9A6D-D81B-499A-A6BA-25085E9FB42F}"/>
              </a:ext>
            </a:extLst>
          </p:cNvPr>
          <p:cNvSpPr/>
          <p:nvPr/>
        </p:nvSpPr>
        <p:spPr>
          <a:xfrm flipV="1">
            <a:off x="8477937" y="5001044"/>
            <a:ext cx="604520" cy="3214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62AF65D-AD5A-4016-8276-C73D5B04D341}"/>
              </a:ext>
            </a:extLst>
          </p:cNvPr>
          <p:cNvSpPr/>
          <p:nvPr/>
        </p:nvSpPr>
        <p:spPr>
          <a:xfrm rot="16200000" flipV="1">
            <a:off x="8614228" y="5147806"/>
            <a:ext cx="614992" cy="3214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8ACEB00-6F3C-47C3-B97F-EE5C82416EBA}"/>
              </a:ext>
            </a:extLst>
          </p:cNvPr>
          <p:cNvSpPr/>
          <p:nvPr/>
        </p:nvSpPr>
        <p:spPr>
          <a:xfrm>
            <a:off x="7337975" y="4482389"/>
            <a:ext cx="1213433" cy="4481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250920-7FCF-4A80-A1EE-0EED24BAB968}"/>
              </a:ext>
            </a:extLst>
          </p:cNvPr>
          <p:cNvSpPr/>
          <p:nvPr/>
        </p:nvSpPr>
        <p:spPr>
          <a:xfrm>
            <a:off x="7337975" y="4930501"/>
            <a:ext cx="1213433" cy="4481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8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37BE-C93C-46F0-A20B-CC635824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Anchoring straps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22382-0EA9-4E56-B7A8-FE00A7315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20" y="1690688"/>
            <a:ext cx="5120640" cy="4351338"/>
          </a:xfrm>
        </p:spPr>
        <p:txBody>
          <a:bodyPr/>
          <a:lstStyle/>
          <a:p>
            <a:r>
              <a:rPr lang="en-US" dirty="0"/>
              <a:t>.75” or 1” elastic straps (Amazon) </a:t>
            </a:r>
          </a:p>
          <a:p>
            <a:r>
              <a:rPr lang="en-US" dirty="0"/>
              <a:t>Attachment to flex substrate (options)</a:t>
            </a:r>
          </a:p>
          <a:p>
            <a:pPr lvl="1"/>
            <a:r>
              <a:rPr lang="en-US" dirty="0"/>
              <a:t>Preferred: boards built with slits cut into edges; stiffeners will need to be added to the edges</a:t>
            </a:r>
          </a:p>
          <a:p>
            <a:pPr lvl="1"/>
            <a:r>
              <a:rPr lang="en-US" dirty="0"/>
              <a:t>Alternative: screws or rivets attached to holes in flex</a:t>
            </a:r>
          </a:p>
          <a:p>
            <a:pPr lvl="1"/>
            <a:r>
              <a:rPr lang="en-US" dirty="0"/>
              <a:t>Other ideas?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B0F8B1-DE13-466C-8A47-320B21C36922}"/>
              </a:ext>
            </a:extLst>
          </p:cNvPr>
          <p:cNvSpPr/>
          <p:nvPr/>
        </p:nvSpPr>
        <p:spPr>
          <a:xfrm>
            <a:off x="8762758" y="617324"/>
            <a:ext cx="1222399" cy="611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321EAF-B5DC-4EEF-AAD4-A7A66B74F81D}"/>
              </a:ext>
            </a:extLst>
          </p:cNvPr>
          <p:cNvSpPr/>
          <p:nvPr/>
        </p:nvSpPr>
        <p:spPr>
          <a:xfrm>
            <a:off x="8762758" y="1255936"/>
            <a:ext cx="1222399" cy="611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17BD6D-B4EB-47C4-885D-70A39342F8A4}"/>
              </a:ext>
            </a:extLst>
          </p:cNvPr>
          <p:cNvSpPr/>
          <p:nvPr/>
        </p:nvSpPr>
        <p:spPr>
          <a:xfrm>
            <a:off x="8856017" y="1193146"/>
            <a:ext cx="410358" cy="843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BF4BE6-40DE-4094-BBA8-75C57D3C11A3}"/>
              </a:ext>
            </a:extLst>
          </p:cNvPr>
          <p:cNvSpPr/>
          <p:nvPr/>
        </p:nvSpPr>
        <p:spPr>
          <a:xfrm>
            <a:off x="9467216" y="1206428"/>
            <a:ext cx="410358" cy="843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4AAA8C-9CC1-45C9-B5DB-06451A7966F8}"/>
              </a:ext>
            </a:extLst>
          </p:cNvPr>
          <p:cNvSpPr/>
          <p:nvPr/>
        </p:nvSpPr>
        <p:spPr>
          <a:xfrm>
            <a:off x="8856017" y="1827103"/>
            <a:ext cx="410358" cy="11230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80E93E-8D65-4D3F-942F-1CC53662303F}"/>
              </a:ext>
            </a:extLst>
          </p:cNvPr>
          <p:cNvSpPr/>
          <p:nvPr/>
        </p:nvSpPr>
        <p:spPr>
          <a:xfrm>
            <a:off x="9467216" y="1827103"/>
            <a:ext cx="410358" cy="11230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F6F19-ADCC-47C3-AD34-E2E1211FE8BB}"/>
              </a:ext>
            </a:extLst>
          </p:cNvPr>
          <p:cNvSpPr/>
          <p:nvPr/>
        </p:nvSpPr>
        <p:spPr>
          <a:xfrm>
            <a:off x="8856017" y="550009"/>
            <a:ext cx="410358" cy="11230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3ED40C-E234-4D79-B792-951BBAD3880F}"/>
              </a:ext>
            </a:extLst>
          </p:cNvPr>
          <p:cNvSpPr/>
          <p:nvPr/>
        </p:nvSpPr>
        <p:spPr>
          <a:xfrm>
            <a:off x="9467216" y="550009"/>
            <a:ext cx="410358" cy="11230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EC7D9F0-2F2B-4D2C-8DA7-F5AD639F6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3597897"/>
            <a:ext cx="6016593" cy="281685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F5A98F0-EAED-468C-8C9D-3323BD84F543}"/>
              </a:ext>
            </a:extLst>
          </p:cNvPr>
          <p:cNvSpPr/>
          <p:nvPr/>
        </p:nvSpPr>
        <p:spPr>
          <a:xfrm>
            <a:off x="7154217" y="3739794"/>
            <a:ext cx="410358" cy="843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3E77BB-44FB-4291-B077-D316E1580FD6}"/>
              </a:ext>
            </a:extLst>
          </p:cNvPr>
          <p:cNvSpPr/>
          <p:nvPr/>
        </p:nvSpPr>
        <p:spPr>
          <a:xfrm>
            <a:off x="8417292" y="3739794"/>
            <a:ext cx="410358" cy="843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AF45D1-F6F0-4285-8908-9A25815869CF}"/>
              </a:ext>
            </a:extLst>
          </p:cNvPr>
          <p:cNvSpPr/>
          <p:nvPr/>
        </p:nvSpPr>
        <p:spPr>
          <a:xfrm>
            <a:off x="9680367" y="3739794"/>
            <a:ext cx="410358" cy="843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58F3BF-1062-4D4D-B8DD-9FD8214E8D16}"/>
              </a:ext>
            </a:extLst>
          </p:cNvPr>
          <p:cNvSpPr/>
          <p:nvPr/>
        </p:nvSpPr>
        <p:spPr>
          <a:xfrm>
            <a:off x="10943442" y="3739794"/>
            <a:ext cx="410358" cy="843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A5512C-45D5-4E53-86E8-B1B2F3D4C638}"/>
              </a:ext>
            </a:extLst>
          </p:cNvPr>
          <p:cNvSpPr/>
          <p:nvPr/>
        </p:nvSpPr>
        <p:spPr>
          <a:xfrm>
            <a:off x="7154217" y="6156301"/>
            <a:ext cx="410358" cy="843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27D893-A0A9-457F-8C9F-673F07853132}"/>
              </a:ext>
            </a:extLst>
          </p:cNvPr>
          <p:cNvSpPr/>
          <p:nvPr/>
        </p:nvSpPr>
        <p:spPr>
          <a:xfrm>
            <a:off x="8417292" y="6156301"/>
            <a:ext cx="410358" cy="843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A0B8F9-C6BF-498B-AFB6-F6CC8A54B07A}"/>
              </a:ext>
            </a:extLst>
          </p:cNvPr>
          <p:cNvSpPr/>
          <p:nvPr/>
        </p:nvSpPr>
        <p:spPr>
          <a:xfrm>
            <a:off x="9680367" y="6156301"/>
            <a:ext cx="410358" cy="843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C8B913-DE10-4951-B440-887FACE989D3}"/>
              </a:ext>
            </a:extLst>
          </p:cNvPr>
          <p:cNvSpPr/>
          <p:nvPr/>
        </p:nvSpPr>
        <p:spPr>
          <a:xfrm>
            <a:off x="10943442" y="6156301"/>
            <a:ext cx="410358" cy="843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6D86F8-62E1-44AA-A722-0097BF1F1864}"/>
              </a:ext>
            </a:extLst>
          </p:cNvPr>
          <p:cNvSpPr txBox="1"/>
          <p:nvPr/>
        </p:nvSpPr>
        <p:spPr>
          <a:xfrm flipH="1">
            <a:off x="8127998" y="2386870"/>
            <a:ext cx="3342641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Straps should provide tension to hold the electrodes against the skin</a:t>
            </a:r>
          </a:p>
        </p:txBody>
      </p:sp>
    </p:spTree>
    <p:extLst>
      <p:ext uri="{BB962C8B-B14F-4D97-AF65-F5344CB8AC3E}">
        <p14:creationId xmlns:p14="http://schemas.microsoft.com/office/powerpoint/2010/main" val="2970057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37BE-C93C-46F0-A20B-CC635824C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309245"/>
            <a:ext cx="10515600" cy="1325563"/>
          </a:xfrm>
        </p:spPr>
        <p:txBody>
          <a:bodyPr/>
          <a:lstStyle/>
          <a:p>
            <a:r>
              <a:rPr lang="en-US" dirty="0"/>
              <a:t>Patch Design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22382-0EA9-4E56-B7A8-FE00A7315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19" y="1690688"/>
            <a:ext cx="5466079" cy="5167312"/>
          </a:xfrm>
        </p:spPr>
        <p:txBody>
          <a:bodyPr>
            <a:normAutofit/>
          </a:bodyPr>
          <a:lstStyle/>
          <a:p>
            <a:r>
              <a:rPr lang="en-US" dirty="0"/>
              <a:t>Increase electrode spacing to 20mm</a:t>
            </a:r>
          </a:p>
          <a:p>
            <a:r>
              <a:rPr lang="en-US" dirty="0"/>
              <a:t>Add features for anchoring straps</a:t>
            </a:r>
          </a:p>
          <a:p>
            <a:r>
              <a:rPr lang="en-US" dirty="0"/>
              <a:t>Add ribbon cable to extend edge connector ~10 cm (make some measurements on your own arm to estimate distance)</a:t>
            </a:r>
          </a:p>
          <a:p>
            <a:r>
              <a:rPr lang="en-US" dirty="0"/>
              <a:t>NOTE: we will need 4 different patch designs as shown at right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EC7D9F0-2F2B-4D2C-8DA7-F5AD639F6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9" y="365125"/>
            <a:ext cx="6016593" cy="281685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F5A98F0-EAED-468C-8C9D-3323BD84F543}"/>
              </a:ext>
            </a:extLst>
          </p:cNvPr>
          <p:cNvSpPr/>
          <p:nvPr/>
        </p:nvSpPr>
        <p:spPr>
          <a:xfrm>
            <a:off x="6773217" y="507022"/>
            <a:ext cx="410358" cy="843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3E77BB-44FB-4291-B077-D316E1580FD6}"/>
              </a:ext>
            </a:extLst>
          </p:cNvPr>
          <p:cNvSpPr/>
          <p:nvPr/>
        </p:nvSpPr>
        <p:spPr>
          <a:xfrm>
            <a:off x="8036292" y="507022"/>
            <a:ext cx="410358" cy="843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AF45D1-F6F0-4285-8908-9A25815869CF}"/>
              </a:ext>
            </a:extLst>
          </p:cNvPr>
          <p:cNvSpPr/>
          <p:nvPr/>
        </p:nvSpPr>
        <p:spPr>
          <a:xfrm>
            <a:off x="9299367" y="507022"/>
            <a:ext cx="410358" cy="843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58F3BF-1062-4D4D-B8DD-9FD8214E8D16}"/>
              </a:ext>
            </a:extLst>
          </p:cNvPr>
          <p:cNvSpPr/>
          <p:nvPr/>
        </p:nvSpPr>
        <p:spPr>
          <a:xfrm>
            <a:off x="10562442" y="507022"/>
            <a:ext cx="410358" cy="843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A5512C-45D5-4E53-86E8-B1B2F3D4C638}"/>
              </a:ext>
            </a:extLst>
          </p:cNvPr>
          <p:cNvSpPr/>
          <p:nvPr/>
        </p:nvSpPr>
        <p:spPr>
          <a:xfrm>
            <a:off x="6773217" y="2923529"/>
            <a:ext cx="410358" cy="843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27D893-A0A9-457F-8C9F-673F07853132}"/>
              </a:ext>
            </a:extLst>
          </p:cNvPr>
          <p:cNvSpPr/>
          <p:nvPr/>
        </p:nvSpPr>
        <p:spPr>
          <a:xfrm>
            <a:off x="8036292" y="2923529"/>
            <a:ext cx="410358" cy="843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A0B8F9-C6BF-498B-AFB6-F6CC8A54B07A}"/>
              </a:ext>
            </a:extLst>
          </p:cNvPr>
          <p:cNvSpPr/>
          <p:nvPr/>
        </p:nvSpPr>
        <p:spPr>
          <a:xfrm>
            <a:off x="9299367" y="2923529"/>
            <a:ext cx="410358" cy="843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C8B913-DE10-4951-B440-887FACE989D3}"/>
              </a:ext>
            </a:extLst>
          </p:cNvPr>
          <p:cNvSpPr/>
          <p:nvPr/>
        </p:nvSpPr>
        <p:spPr>
          <a:xfrm>
            <a:off x="10562442" y="2923529"/>
            <a:ext cx="410358" cy="843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C1F48F-9A1C-4B98-9216-AF7356C08B3C}"/>
              </a:ext>
            </a:extLst>
          </p:cNvPr>
          <p:cNvSpPr/>
          <p:nvPr/>
        </p:nvSpPr>
        <p:spPr>
          <a:xfrm>
            <a:off x="7636817" y="4995784"/>
            <a:ext cx="1222399" cy="611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64D732-98A1-4D3C-92EA-2B84BFC8BE35}"/>
              </a:ext>
            </a:extLst>
          </p:cNvPr>
          <p:cNvSpPr/>
          <p:nvPr/>
        </p:nvSpPr>
        <p:spPr>
          <a:xfrm>
            <a:off x="7636817" y="5733456"/>
            <a:ext cx="1222399" cy="611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D8C0E15-5172-4FB9-A3E0-1FC95762FEB7}"/>
              </a:ext>
            </a:extLst>
          </p:cNvPr>
          <p:cNvGrpSpPr/>
          <p:nvPr/>
        </p:nvGrpSpPr>
        <p:grpSpPr>
          <a:xfrm>
            <a:off x="8855913" y="4845837"/>
            <a:ext cx="1359967" cy="614992"/>
            <a:chOff x="7728153" y="4066944"/>
            <a:chExt cx="1359967" cy="61499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9EA775C-6C37-403F-91E0-6901EB0A6EEC}"/>
                </a:ext>
              </a:extLst>
            </p:cNvPr>
            <p:cNvSpPr/>
            <p:nvPr/>
          </p:nvSpPr>
          <p:spPr>
            <a:xfrm>
              <a:off x="7728153" y="4360469"/>
              <a:ext cx="1359967" cy="32146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85B7C0B-586E-4F28-A9D6-FAA1D246BD5A}"/>
                </a:ext>
              </a:extLst>
            </p:cNvPr>
            <p:cNvSpPr/>
            <p:nvPr/>
          </p:nvSpPr>
          <p:spPr>
            <a:xfrm rot="5400000">
              <a:off x="8619891" y="4213707"/>
              <a:ext cx="614992" cy="32146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C122A11-CB01-4245-860D-EC66A074893E}"/>
              </a:ext>
            </a:extLst>
          </p:cNvPr>
          <p:cNvGrpSpPr/>
          <p:nvPr/>
        </p:nvGrpSpPr>
        <p:grpSpPr>
          <a:xfrm flipV="1">
            <a:off x="8850250" y="5856136"/>
            <a:ext cx="1359967" cy="614992"/>
            <a:chOff x="7728153" y="4066944"/>
            <a:chExt cx="1359967" cy="61499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4508A21-ABB5-4F2F-B25B-8241B461780F}"/>
                </a:ext>
              </a:extLst>
            </p:cNvPr>
            <p:cNvSpPr/>
            <p:nvPr/>
          </p:nvSpPr>
          <p:spPr>
            <a:xfrm>
              <a:off x="7728153" y="4360469"/>
              <a:ext cx="1359967" cy="32146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51A30C-40D7-423D-B5A6-1D0C6F754C14}"/>
                </a:ext>
              </a:extLst>
            </p:cNvPr>
            <p:cNvSpPr/>
            <p:nvPr/>
          </p:nvSpPr>
          <p:spPr>
            <a:xfrm rot="5400000">
              <a:off x="8619891" y="4213707"/>
              <a:ext cx="614992" cy="32146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D332008F-D8E8-4EDA-A76E-D185F7DCEB34}"/>
              </a:ext>
            </a:extLst>
          </p:cNvPr>
          <p:cNvSpPr/>
          <p:nvPr/>
        </p:nvSpPr>
        <p:spPr>
          <a:xfrm>
            <a:off x="7636817" y="3564409"/>
            <a:ext cx="1222399" cy="611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E179E7-719F-441E-A7AA-D1EF6680C83D}"/>
              </a:ext>
            </a:extLst>
          </p:cNvPr>
          <p:cNvSpPr/>
          <p:nvPr/>
        </p:nvSpPr>
        <p:spPr>
          <a:xfrm>
            <a:off x="7636817" y="4269061"/>
            <a:ext cx="1222399" cy="611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38CB00-6A06-4BC1-878A-215945BE8434}"/>
              </a:ext>
            </a:extLst>
          </p:cNvPr>
          <p:cNvSpPr/>
          <p:nvPr/>
        </p:nvSpPr>
        <p:spPr>
          <a:xfrm>
            <a:off x="8826735" y="3854143"/>
            <a:ext cx="612557" cy="3214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538575-99B3-47AE-A2FD-210011F44ECA}"/>
              </a:ext>
            </a:extLst>
          </p:cNvPr>
          <p:cNvSpPr/>
          <p:nvPr/>
        </p:nvSpPr>
        <p:spPr>
          <a:xfrm>
            <a:off x="8826759" y="4269061"/>
            <a:ext cx="612557" cy="3214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3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2322</TotalTime>
  <Words>269</Words>
  <Application>Microsoft Office PowerPoint</Application>
  <PresentationFormat>Widescreen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FlexPatch Design Notes</vt:lpstr>
      <vt:lpstr>Design requirements: Forearm (or lower leg)</vt:lpstr>
      <vt:lpstr>Concept 1</vt:lpstr>
      <vt:lpstr>Concept 2</vt:lpstr>
      <vt:lpstr>Anchoring straps</vt:lpstr>
      <vt:lpstr>Patch Design Changes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FlexPatch Design Notes</dc:title>
  <dc:creator>Douglas Weber</dc:creator>
  <cp:lastModifiedBy>Douglas Weber</cp:lastModifiedBy>
  <cp:revision>19</cp:revision>
  <dcterms:created xsi:type="dcterms:W3CDTF">2021-05-29T11:48:45Z</dcterms:created>
  <dcterms:modified xsi:type="dcterms:W3CDTF">2021-05-31T23:53:27Z</dcterms:modified>
</cp:coreProperties>
</file>