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1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B2E5-2A17-47E7-842A-7065CCD69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012C7C-8242-49B7-854A-223CBB7A0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E9E289-E41E-47CF-82E8-020C1C9899C6}"/>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5" name="Footer Placeholder 4">
            <a:extLst>
              <a:ext uri="{FF2B5EF4-FFF2-40B4-BE49-F238E27FC236}">
                <a16:creationId xmlns:a16="http://schemas.microsoft.com/office/drawing/2014/main" id="{201B01EB-D639-4738-ABDD-B45C38BC5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EF546-765A-47C7-AB5E-B9F0CF076856}"/>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76642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676B-C177-48B7-8D39-703F63E83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91410D-DFD3-42DE-9722-745BD6391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B99FC-AA16-48B8-9EC2-0700107F924D}"/>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5" name="Footer Placeholder 4">
            <a:extLst>
              <a:ext uri="{FF2B5EF4-FFF2-40B4-BE49-F238E27FC236}">
                <a16:creationId xmlns:a16="http://schemas.microsoft.com/office/drawing/2014/main" id="{6280EC30-3C49-41DA-A37C-B49075BF5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48EB0-A1BE-4F09-B56C-721D4A428AC7}"/>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294096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9FB12-C94E-4B78-94F6-BEA26DF425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34FADC-B64B-4EB2-AEC5-C1C90A962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FC35F-0E2C-4568-972B-5B346655D2BC}"/>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5" name="Footer Placeholder 4">
            <a:extLst>
              <a:ext uri="{FF2B5EF4-FFF2-40B4-BE49-F238E27FC236}">
                <a16:creationId xmlns:a16="http://schemas.microsoft.com/office/drawing/2014/main" id="{518ACA9F-E51F-4278-BC42-E15F51C85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D71B8-C859-4041-A987-FC48BA358E12}"/>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14171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CD92-6B4D-4084-92AE-59EF0F98B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2DAC0-0F33-40B2-817D-1C9C15080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86CB-6C25-40F2-A4C9-EA3FDED52B09}"/>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5" name="Footer Placeholder 4">
            <a:extLst>
              <a:ext uri="{FF2B5EF4-FFF2-40B4-BE49-F238E27FC236}">
                <a16:creationId xmlns:a16="http://schemas.microsoft.com/office/drawing/2014/main" id="{97777A3E-03E6-4AFF-8BA4-C4CA5156F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35944-BF5A-4CCA-9A75-5B50B77149A0}"/>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340314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45AD-9F96-45FA-ACB6-79D0FDDBB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1A145A-C49F-4AA9-83F8-FD46EB555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85229-DE9B-4B06-854B-8E557ED3E870}"/>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5" name="Footer Placeholder 4">
            <a:extLst>
              <a:ext uri="{FF2B5EF4-FFF2-40B4-BE49-F238E27FC236}">
                <a16:creationId xmlns:a16="http://schemas.microsoft.com/office/drawing/2014/main" id="{C4BBD7DA-994A-4777-A4C4-58164FEAB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18BF2-19D4-4B5F-92EC-DC4BF5567C73}"/>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121608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5054-FA1E-4B6C-8EC6-C01AFE805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5CFAC-EFEF-4220-B149-755083522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35FFAE-72C1-4A7F-B41E-AE33ABB9F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0CEE3-A248-4388-9745-5CFEDDC579F2}"/>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6" name="Footer Placeholder 5">
            <a:extLst>
              <a:ext uri="{FF2B5EF4-FFF2-40B4-BE49-F238E27FC236}">
                <a16:creationId xmlns:a16="http://schemas.microsoft.com/office/drawing/2014/main" id="{A3517248-06F8-4FAB-BAEA-BECD79D01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63706-7F49-468E-BC98-42AB0D9ABCA3}"/>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24651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6E82-411F-42A3-8317-675B48E19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712DD6-3D7F-4B09-88DA-51C3CDB9C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3E4F67-A532-4840-866E-8D7FD9B4D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D52DC-CB4F-4786-8018-A675AE924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AB476-332C-4017-A189-BA7DB3055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D359D-7636-4497-8A1C-0A8D425708D9}"/>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8" name="Footer Placeholder 7">
            <a:extLst>
              <a:ext uri="{FF2B5EF4-FFF2-40B4-BE49-F238E27FC236}">
                <a16:creationId xmlns:a16="http://schemas.microsoft.com/office/drawing/2014/main" id="{134CF197-BFBB-47F6-82A0-4FA36103E7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9C23C3-E554-425C-9DD5-EDAE3350008F}"/>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23808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3A7A-6D2F-40D4-B340-C63F1C87D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B6842-9C1B-405D-BDC7-7FA04D977468}"/>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4" name="Footer Placeholder 3">
            <a:extLst>
              <a:ext uri="{FF2B5EF4-FFF2-40B4-BE49-F238E27FC236}">
                <a16:creationId xmlns:a16="http://schemas.microsoft.com/office/drawing/2014/main" id="{C41F2F6A-3F9E-4FC6-856A-A9C6925C15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B46187-1E90-49B2-B3B1-6F0467986A4B}"/>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153106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0ED56-C6D5-4C25-8940-10CF4DEC9CA9}"/>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3" name="Footer Placeholder 2">
            <a:extLst>
              <a:ext uri="{FF2B5EF4-FFF2-40B4-BE49-F238E27FC236}">
                <a16:creationId xmlns:a16="http://schemas.microsoft.com/office/drawing/2014/main" id="{2830FF5E-3699-4B45-AD56-FF236DB42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668C9-CC0B-4F67-BF86-501F1938D6AC}"/>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130473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A780-BC00-4B7E-A8ED-EB51BBF90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88515-9B31-4F5A-8639-B9A6A2885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2294E8-722A-4E3B-B150-809FFDF7F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2D44F-0A59-49F4-A919-7B29FF3E68B1}"/>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6" name="Footer Placeholder 5">
            <a:extLst>
              <a:ext uri="{FF2B5EF4-FFF2-40B4-BE49-F238E27FC236}">
                <a16:creationId xmlns:a16="http://schemas.microsoft.com/office/drawing/2014/main" id="{529B835F-688F-4DA0-9910-AA35C4DBE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3F18-57A4-4127-940F-0A110F9B096E}"/>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25914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4241-6405-4FDF-83C2-D46565553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098A7-F00C-4C45-A82D-CC133EE0F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9D7C56-05D9-42F4-9227-C01184066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E197A-B8BE-47CD-B699-7E35AC6EEEA2}"/>
              </a:ext>
            </a:extLst>
          </p:cNvPr>
          <p:cNvSpPr>
            <a:spLocks noGrp="1"/>
          </p:cNvSpPr>
          <p:nvPr>
            <p:ph type="dt" sz="half" idx="10"/>
          </p:nvPr>
        </p:nvSpPr>
        <p:spPr/>
        <p:txBody>
          <a:bodyPr/>
          <a:lstStyle/>
          <a:p>
            <a:fld id="{0B81AD23-D917-4BEB-B4DF-08804FE8C428}" type="datetimeFigureOut">
              <a:rPr lang="en-US" smtClean="0"/>
              <a:t>5/17/2021</a:t>
            </a:fld>
            <a:endParaRPr lang="en-US"/>
          </a:p>
        </p:txBody>
      </p:sp>
      <p:sp>
        <p:nvSpPr>
          <p:cNvPr id="6" name="Footer Placeholder 5">
            <a:extLst>
              <a:ext uri="{FF2B5EF4-FFF2-40B4-BE49-F238E27FC236}">
                <a16:creationId xmlns:a16="http://schemas.microsoft.com/office/drawing/2014/main" id="{4DE3B19D-3C39-4498-8FA7-120768947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A53B8-3082-4CF8-894D-D0CFF3DC759A}"/>
              </a:ext>
            </a:extLst>
          </p:cNvPr>
          <p:cNvSpPr>
            <a:spLocks noGrp="1"/>
          </p:cNvSpPr>
          <p:nvPr>
            <p:ph type="sldNum" sz="quarter" idx="12"/>
          </p:nvPr>
        </p:nvSpPr>
        <p:spPr/>
        <p:txBody>
          <a:bodyPr/>
          <a:lstStyle/>
          <a:p>
            <a:fld id="{5597DEEA-5E49-47EB-BD1F-F2D86E4F98A9}" type="slidenum">
              <a:rPr lang="en-US" smtClean="0"/>
              <a:t>‹#›</a:t>
            </a:fld>
            <a:endParaRPr lang="en-US"/>
          </a:p>
        </p:txBody>
      </p:sp>
    </p:spTree>
    <p:extLst>
      <p:ext uri="{BB962C8B-B14F-4D97-AF65-F5344CB8AC3E}">
        <p14:creationId xmlns:p14="http://schemas.microsoft.com/office/powerpoint/2010/main" val="24203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5B38D-25F2-4AE1-8DD5-1A87B5123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42DFA-C6E4-4332-B22D-5D92218BC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17F90-52D5-42EA-AAB5-295E652D3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1AD23-D917-4BEB-B4DF-08804FE8C428}" type="datetimeFigureOut">
              <a:rPr lang="en-US" smtClean="0"/>
              <a:t>5/17/2021</a:t>
            </a:fld>
            <a:endParaRPr lang="en-US"/>
          </a:p>
        </p:txBody>
      </p:sp>
      <p:sp>
        <p:nvSpPr>
          <p:cNvPr id="5" name="Footer Placeholder 4">
            <a:extLst>
              <a:ext uri="{FF2B5EF4-FFF2-40B4-BE49-F238E27FC236}">
                <a16:creationId xmlns:a16="http://schemas.microsoft.com/office/drawing/2014/main" id="{6DDEC32B-7425-4A33-B650-F2C6C38D2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B8F4F0-D6D5-4C94-8D70-132FBC9FB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7DEEA-5E49-47EB-BD1F-F2D86E4F98A9}" type="slidenum">
              <a:rPr lang="en-US" smtClean="0"/>
              <a:t>‹#›</a:t>
            </a:fld>
            <a:endParaRPr lang="en-US"/>
          </a:p>
        </p:txBody>
      </p:sp>
    </p:spTree>
    <p:extLst>
      <p:ext uri="{BB962C8B-B14F-4D97-AF65-F5344CB8AC3E}">
        <p14:creationId xmlns:p14="http://schemas.microsoft.com/office/powerpoint/2010/main" val="510461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mouser.com/ProductDetail/Molex/502426-6410?qs=%2Fha2pyFadugvosqEAPxpzowmG6ChfgM6dNhDXK4up%2F0WFyxtdXDWkw%3D%3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2EB0-46E6-45D4-9964-07F0AD2232A3}"/>
              </a:ext>
            </a:extLst>
          </p:cNvPr>
          <p:cNvSpPr>
            <a:spLocks noGrp="1"/>
          </p:cNvSpPr>
          <p:nvPr>
            <p:ph type="ctrTitle"/>
          </p:nvPr>
        </p:nvSpPr>
        <p:spPr/>
        <p:txBody>
          <a:bodyPr>
            <a:normAutofit fontScale="90000"/>
          </a:bodyPr>
          <a:lstStyle/>
          <a:p>
            <a:r>
              <a:rPr lang="en-US" dirty="0"/>
              <a:t>Design Notes for 128-channel Headstage Motherboard</a:t>
            </a:r>
          </a:p>
        </p:txBody>
      </p:sp>
      <p:sp>
        <p:nvSpPr>
          <p:cNvPr id="3" name="Subtitle 2">
            <a:extLst>
              <a:ext uri="{FF2B5EF4-FFF2-40B4-BE49-F238E27FC236}">
                <a16:creationId xmlns:a16="http://schemas.microsoft.com/office/drawing/2014/main" id="{EE297310-EA92-4099-BCB7-2114D03B2645}"/>
              </a:ext>
            </a:extLst>
          </p:cNvPr>
          <p:cNvSpPr>
            <a:spLocks noGrp="1"/>
          </p:cNvSpPr>
          <p:nvPr>
            <p:ph type="subTitle" idx="1"/>
          </p:nvPr>
        </p:nvSpPr>
        <p:spPr/>
        <p:txBody>
          <a:bodyPr/>
          <a:lstStyle/>
          <a:p>
            <a:r>
              <a:rPr lang="en-US" dirty="0"/>
              <a:t>Doug Weber</a:t>
            </a:r>
          </a:p>
          <a:p>
            <a:r>
              <a:rPr lang="en-US" dirty="0"/>
              <a:t>5/16/2021</a:t>
            </a:r>
          </a:p>
        </p:txBody>
      </p:sp>
    </p:spTree>
    <p:extLst>
      <p:ext uri="{BB962C8B-B14F-4D97-AF65-F5344CB8AC3E}">
        <p14:creationId xmlns:p14="http://schemas.microsoft.com/office/powerpoint/2010/main" val="350352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0CB4-22BC-4E5F-B6C0-66071C9D2667}"/>
              </a:ext>
            </a:extLst>
          </p:cNvPr>
          <p:cNvSpPr>
            <a:spLocks noGrp="1"/>
          </p:cNvSpPr>
          <p:nvPr>
            <p:ph type="title"/>
          </p:nvPr>
        </p:nvSpPr>
        <p:spPr>
          <a:xfrm>
            <a:off x="424459" y="86062"/>
            <a:ext cx="10515600" cy="1325563"/>
          </a:xfrm>
        </p:spPr>
        <p:txBody>
          <a:bodyPr/>
          <a:lstStyle/>
          <a:p>
            <a:r>
              <a:rPr lang="en-US" dirty="0"/>
              <a:t>Concept</a:t>
            </a:r>
          </a:p>
        </p:txBody>
      </p:sp>
      <p:sp>
        <p:nvSpPr>
          <p:cNvPr id="3" name="Content Placeholder 2">
            <a:extLst>
              <a:ext uri="{FF2B5EF4-FFF2-40B4-BE49-F238E27FC236}">
                <a16:creationId xmlns:a16="http://schemas.microsoft.com/office/drawing/2014/main" id="{10F381B3-3D26-4D41-837E-66C10486D2AF}"/>
              </a:ext>
            </a:extLst>
          </p:cNvPr>
          <p:cNvSpPr>
            <a:spLocks noGrp="1"/>
          </p:cNvSpPr>
          <p:nvPr>
            <p:ph idx="1"/>
          </p:nvPr>
        </p:nvSpPr>
        <p:spPr>
          <a:xfrm>
            <a:off x="614680" y="1446610"/>
            <a:ext cx="11196320" cy="4351338"/>
          </a:xfrm>
        </p:spPr>
        <p:txBody>
          <a:bodyPr>
            <a:normAutofit/>
          </a:bodyPr>
          <a:lstStyle/>
          <a:p>
            <a:r>
              <a:rPr lang="en-US" sz="2400" dirty="0"/>
              <a:t>128-channels of HDEMG split across 4 </a:t>
            </a:r>
            <a:r>
              <a:rPr lang="en-US" sz="2400" dirty="0" err="1"/>
              <a:t>flexPCB</a:t>
            </a:r>
            <a:r>
              <a:rPr lang="en-US" sz="2400" dirty="0"/>
              <a:t> sub-arrays, each containing 32-channels </a:t>
            </a:r>
          </a:p>
          <a:p>
            <a:r>
              <a:rPr lang="en-US" sz="2400" dirty="0"/>
              <a:t>“Motherboard” containing: </a:t>
            </a:r>
          </a:p>
          <a:p>
            <a:pPr lvl="1"/>
            <a:r>
              <a:rPr lang="en-US" sz="2000" dirty="0"/>
              <a:t>Connectors that mate with the Intan headstage electronics</a:t>
            </a:r>
          </a:p>
          <a:p>
            <a:pPr lvl="1"/>
            <a:r>
              <a:rPr lang="en-US" sz="2000" dirty="0"/>
              <a:t>4 ZIF-style edge connectors that mate with the sub-arrays</a:t>
            </a:r>
          </a:p>
        </p:txBody>
      </p:sp>
      <p:grpSp>
        <p:nvGrpSpPr>
          <p:cNvPr id="15" name="Group 14">
            <a:extLst>
              <a:ext uri="{FF2B5EF4-FFF2-40B4-BE49-F238E27FC236}">
                <a16:creationId xmlns:a16="http://schemas.microsoft.com/office/drawing/2014/main" id="{8842DD38-C2BF-43DC-988C-ED3770CF592E}"/>
              </a:ext>
            </a:extLst>
          </p:cNvPr>
          <p:cNvGrpSpPr/>
          <p:nvPr/>
        </p:nvGrpSpPr>
        <p:grpSpPr>
          <a:xfrm>
            <a:off x="7283880" y="3871430"/>
            <a:ext cx="1800000" cy="1800000"/>
            <a:chOff x="5196000" y="4629620"/>
            <a:chExt cx="1800000" cy="1800000"/>
          </a:xfrm>
        </p:grpSpPr>
        <p:sp>
          <p:nvSpPr>
            <p:cNvPr id="4" name="Rectangle 3">
              <a:extLst>
                <a:ext uri="{FF2B5EF4-FFF2-40B4-BE49-F238E27FC236}">
                  <a16:creationId xmlns:a16="http://schemas.microsoft.com/office/drawing/2014/main" id="{B0AF6B5F-ADF1-4C95-9FB4-5072E8E5ED4B}"/>
                </a:ext>
              </a:extLst>
            </p:cNvPr>
            <p:cNvSpPr/>
            <p:nvPr/>
          </p:nvSpPr>
          <p:spPr>
            <a:xfrm>
              <a:off x="5196000" y="4629620"/>
              <a:ext cx="1800000" cy="180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1F2144A-099D-4090-864F-101536FADFDE}"/>
                </a:ext>
              </a:extLst>
            </p:cNvPr>
            <p:cNvSpPr txBox="1"/>
            <p:nvPr/>
          </p:nvSpPr>
          <p:spPr>
            <a:xfrm rot="16200000">
              <a:off x="4873962" y="5406510"/>
              <a:ext cx="957729" cy="246221"/>
            </a:xfrm>
            <a:prstGeom prst="rect">
              <a:avLst/>
            </a:prstGeom>
            <a:noFill/>
          </p:spPr>
          <p:txBody>
            <a:bodyPr wrap="square" rtlCol="0">
              <a:spAutoFit/>
            </a:bodyPr>
            <a:lstStyle/>
            <a:p>
              <a:r>
                <a:rPr lang="en-US" sz="1000" dirty="0"/>
                <a:t>Motherboard</a:t>
              </a:r>
            </a:p>
          </p:txBody>
        </p:sp>
      </p:grpSp>
      <p:grpSp>
        <p:nvGrpSpPr>
          <p:cNvPr id="11" name="Group 10">
            <a:extLst>
              <a:ext uri="{FF2B5EF4-FFF2-40B4-BE49-F238E27FC236}">
                <a16:creationId xmlns:a16="http://schemas.microsoft.com/office/drawing/2014/main" id="{9D09E8E7-9454-4E7D-AEE5-4F83E935822B}"/>
              </a:ext>
            </a:extLst>
          </p:cNvPr>
          <p:cNvGrpSpPr/>
          <p:nvPr/>
        </p:nvGrpSpPr>
        <p:grpSpPr>
          <a:xfrm>
            <a:off x="7553880" y="4393430"/>
            <a:ext cx="1260000" cy="756000"/>
            <a:chOff x="5466000" y="5151620"/>
            <a:chExt cx="1260000" cy="756000"/>
          </a:xfrm>
        </p:grpSpPr>
        <p:grpSp>
          <p:nvGrpSpPr>
            <p:cNvPr id="5" name="Group 4">
              <a:extLst>
                <a:ext uri="{FF2B5EF4-FFF2-40B4-BE49-F238E27FC236}">
                  <a16:creationId xmlns:a16="http://schemas.microsoft.com/office/drawing/2014/main" id="{90CCE059-AD6A-4819-9E39-D3E9983A2D43}"/>
                </a:ext>
              </a:extLst>
            </p:cNvPr>
            <p:cNvGrpSpPr/>
            <p:nvPr/>
          </p:nvGrpSpPr>
          <p:grpSpPr>
            <a:xfrm>
              <a:off x="5466000" y="5151620"/>
              <a:ext cx="1260000" cy="756000"/>
              <a:chOff x="5693915" y="3984566"/>
              <a:chExt cx="1260000" cy="756000"/>
            </a:xfrm>
          </p:grpSpPr>
          <p:sp>
            <p:nvSpPr>
              <p:cNvPr id="6" name="Rectangle 5">
                <a:extLst>
                  <a:ext uri="{FF2B5EF4-FFF2-40B4-BE49-F238E27FC236}">
                    <a16:creationId xmlns:a16="http://schemas.microsoft.com/office/drawing/2014/main" id="{39367C90-3974-4170-A7F4-91041EBBBB25}"/>
                  </a:ext>
                </a:extLst>
              </p:cNvPr>
              <p:cNvSpPr/>
              <p:nvPr/>
            </p:nvSpPr>
            <p:spPr>
              <a:xfrm rot="5400000">
                <a:off x="5945915" y="3732566"/>
                <a:ext cx="756000" cy="12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693EFAB4-455A-4BCF-82FB-F1294653F1EF}"/>
                  </a:ext>
                </a:extLst>
              </p:cNvPr>
              <p:cNvGrpSpPr/>
              <p:nvPr/>
            </p:nvGrpSpPr>
            <p:grpSpPr>
              <a:xfrm rot="5400000">
                <a:off x="6477406" y="4072766"/>
                <a:ext cx="318788" cy="579600"/>
                <a:chOff x="6049200" y="2777235"/>
                <a:chExt cx="318788" cy="579600"/>
              </a:xfrm>
            </p:grpSpPr>
            <p:sp>
              <p:nvSpPr>
                <p:cNvPr id="8" name="Rectangle 7">
                  <a:extLst>
                    <a:ext uri="{FF2B5EF4-FFF2-40B4-BE49-F238E27FC236}">
                      <a16:creationId xmlns:a16="http://schemas.microsoft.com/office/drawing/2014/main" id="{B1C78F54-EDAA-4152-8B22-FA55F388E053}"/>
                    </a:ext>
                  </a:extLst>
                </p:cNvPr>
                <p:cNvSpPr/>
                <p:nvPr/>
              </p:nvSpPr>
              <p:spPr>
                <a:xfrm>
                  <a:off x="6049200" y="2777235"/>
                  <a:ext cx="93600" cy="57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A3C9E-CCD5-43DB-AE26-7B692FFB9115}"/>
                    </a:ext>
                  </a:extLst>
                </p:cNvPr>
                <p:cNvSpPr/>
                <p:nvPr/>
              </p:nvSpPr>
              <p:spPr>
                <a:xfrm>
                  <a:off x="6274388" y="2777235"/>
                  <a:ext cx="93600" cy="57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E744E2B4-2314-42E7-B1A1-9635768A264C}"/>
                </a:ext>
              </a:extLst>
            </p:cNvPr>
            <p:cNvSpPr txBox="1"/>
            <p:nvPr/>
          </p:nvSpPr>
          <p:spPr>
            <a:xfrm>
              <a:off x="5470210" y="5174373"/>
              <a:ext cx="875348" cy="400110"/>
            </a:xfrm>
            <a:prstGeom prst="rect">
              <a:avLst/>
            </a:prstGeom>
            <a:noFill/>
          </p:spPr>
          <p:txBody>
            <a:bodyPr wrap="square" rtlCol="0">
              <a:spAutoFit/>
            </a:bodyPr>
            <a:lstStyle/>
            <a:p>
              <a:r>
                <a:rPr lang="en-US" sz="1000" dirty="0"/>
                <a:t>Intan 128-ch headstage</a:t>
              </a:r>
            </a:p>
          </p:txBody>
        </p:sp>
      </p:grpSp>
      <p:grpSp>
        <p:nvGrpSpPr>
          <p:cNvPr id="20" name="Group 19">
            <a:extLst>
              <a:ext uri="{FF2B5EF4-FFF2-40B4-BE49-F238E27FC236}">
                <a16:creationId xmlns:a16="http://schemas.microsoft.com/office/drawing/2014/main" id="{B64B51C9-360C-4C2F-AEF4-60197EF41E1F}"/>
              </a:ext>
            </a:extLst>
          </p:cNvPr>
          <p:cNvGrpSpPr/>
          <p:nvPr/>
        </p:nvGrpSpPr>
        <p:grpSpPr>
          <a:xfrm>
            <a:off x="7467601" y="3944721"/>
            <a:ext cx="1468754" cy="1670196"/>
            <a:chOff x="5379721" y="4702911"/>
            <a:chExt cx="1468754" cy="1670196"/>
          </a:xfrm>
        </p:grpSpPr>
        <p:sp>
          <p:nvSpPr>
            <p:cNvPr id="16" name="Rectangle 15">
              <a:extLst>
                <a:ext uri="{FF2B5EF4-FFF2-40B4-BE49-F238E27FC236}">
                  <a16:creationId xmlns:a16="http://schemas.microsoft.com/office/drawing/2014/main" id="{45A53C3B-10B6-45D1-BDA4-9138DAE85214}"/>
                </a:ext>
              </a:extLst>
            </p:cNvPr>
            <p:cNvSpPr/>
            <p:nvPr/>
          </p:nvSpPr>
          <p:spPr>
            <a:xfrm>
              <a:off x="5379721" y="4702911"/>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0A9A33-E6B0-4728-BDB0-AE38CDA8FF95}"/>
                </a:ext>
              </a:extLst>
            </p:cNvPr>
            <p:cNvSpPr/>
            <p:nvPr/>
          </p:nvSpPr>
          <p:spPr>
            <a:xfrm>
              <a:off x="5379721" y="4933014"/>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ABBBB68-DBA6-4680-B85B-B2BD90E9E53C}"/>
                </a:ext>
              </a:extLst>
            </p:cNvPr>
            <p:cNvSpPr/>
            <p:nvPr/>
          </p:nvSpPr>
          <p:spPr>
            <a:xfrm>
              <a:off x="5379721" y="5974830"/>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3E9720-358F-45B0-AE48-8DDD0CB7590E}"/>
                </a:ext>
              </a:extLst>
            </p:cNvPr>
            <p:cNvSpPr/>
            <p:nvPr/>
          </p:nvSpPr>
          <p:spPr>
            <a:xfrm>
              <a:off x="5379721" y="6204933"/>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B5ED3DB-4203-43D8-8C43-6C0B07344055}"/>
              </a:ext>
            </a:extLst>
          </p:cNvPr>
          <p:cNvGrpSpPr/>
          <p:nvPr/>
        </p:nvGrpSpPr>
        <p:grpSpPr>
          <a:xfrm>
            <a:off x="3250249" y="3135304"/>
            <a:ext cx="5627495" cy="1108234"/>
            <a:chOff x="1177400" y="4190837"/>
            <a:chExt cx="5627495" cy="1108234"/>
          </a:xfrm>
        </p:grpSpPr>
        <p:grpSp>
          <p:nvGrpSpPr>
            <p:cNvPr id="66" name="Group 65">
              <a:extLst>
                <a:ext uri="{FF2B5EF4-FFF2-40B4-BE49-F238E27FC236}">
                  <a16:creationId xmlns:a16="http://schemas.microsoft.com/office/drawing/2014/main" id="{C56996D5-7299-4AFF-B01A-EDDF6BE88388}"/>
                </a:ext>
              </a:extLst>
            </p:cNvPr>
            <p:cNvGrpSpPr/>
            <p:nvPr/>
          </p:nvGrpSpPr>
          <p:grpSpPr>
            <a:xfrm>
              <a:off x="1177400" y="4190837"/>
              <a:ext cx="1898540" cy="1108234"/>
              <a:chOff x="1177400" y="4190837"/>
              <a:chExt cx="1898540" cy="1108234"/>
            </a:xfrm>
          </p:grpSpPr>
          <p:sp>
            <p:nvSpPr>
              <p:cNvPr id="24" name="Rectangle 23">
                <a:extLst>
                  <a:ext uri="{FF2B5EF4-FFF2-40B4-BE49-F238E27FC236}">
                    <a16:creationId xmlns:a16="http://schemas.microsoft.com/office/drawing/2014/main" id="{C8FAA5FE-08A9-47C6-814E-171A5BC44981}"/>
                  </a:ext>
                </a:extLst>
              </p:cNvPr>
              <p:cNvSpPr/>
              <p:nvPr/>
            </p:nvSpPr>
            <p:spPr>
              <a:xfrm>
                <a:off x="1177400" y="4190837"/>
                <a:ext cx="1898540" cy="11082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246D39F2-A21F-4C51-8516-95B465E2010F}"/>
                  </a:ext>
                </a:extLst>
              </p:cNvPr>
              <p:cNvGrpSpPr/>
              <p:nvPr/>
            </p:nvGrpSpPr>
            <p:grpSpPr>
              <a:xfrm>
                <a:off x="1247167" y="4320945"/>
                <a:ext cx="1759006" cy="848018"/>
                <a:chOff x="3246385" y="4311971"/>
                <a:chExt cx="1759006" cy="848018"/>
              </a:xfrm>
            </p:grpSpPr>
            <p:grpSp>
              <p:nvGrpSpPr>
                <p:cNvPr id="29" name="Group 28">
                  <a:extLst>
                    <a:ext uri="{FF2B5EF4-FFF2-40B4-BE49-F238E27FC236}">
                      <a16:creationId xmlns:a16="http://schemas.microsoft.com/office/drawing/2014/main" id="{CCCE91C1-311E-4449-9692-C34839358013}"/>
                    </a:ext>
                  </a:extLst>
                </p:cNvPr>
                <p:cNvGrpSpPr/>
                <p:nvPr/>
              </p:nvGrpSpPr>
              <p:grpSpPr>
                <a:xfrm>
                  <a:off x="3697529" y="4311971"/>
                  <a:ext cx="180000" cy="848018"/>
                  <a:chOff x="3718086" y="4299362"/>
                  <a:chExt cx="180000" cy="848018"/>
                </a:xfrm>
              </p:grpSpPr>
              <p:sp>
                <p:nvSpPr>
                  <p:cNvPr id="25" name="Oval 24">
                    <a:extLst>
                      <a:ext uri="{FF2B5EF4-FFF2-40B4-BE49-F238E27FC236}">
                        <a16:creationId xmlns:a16="http://schemas.microsoft.com/office/drawing/2014/main" id="{AC7C68B1-BC18-4DD5-881D-7F8EB3896DDB}"/>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079AC26-6ABA-4097-B115-789D267FE634}"/>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74DFA59-176C-4D4E-B618-40647C87DCBF}"/>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E1C40A0-45B4-4264-9BA8-A678038CE9AA}"/>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1D9B2D-7DF9-463B-9646-22F385D51AAA}"/>
                    </a:ext>
                  </a:extLst>
                </p:cNvPr>
                <p:cNvGrpSpPr/>
                <p:nvPr/>
              </p:nvGrpSpPr>
              <p:grpSpPr>
                <a:xfrm>
                  <a:off x="3923101" y="4311971"/>
                  <a:ext cx="180000" cy="848018"/>
                  <a:chOff x="3718086" y="4299362"/>
                  <a:chExt cx="180000" cy="848018"/>
                </a:xfrm>
              </p:grpSpPr>
              <p:sp>
                <p:nvSpPr>
                  <p:cNvPr id="31" name="Oval 30">
                    <a:extLst>
                      <a:ext uri="{FF2B5EF4-FFF2-40B4-BE49-F238E27FC236}">
                        <a16:creationId xmlns:a16="http://schemas.microsoft.com/office/drawing/2014/main" id="{39ED0759-6AF0-4B5A-A29A-DF2F50C91496}"/>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D16D017-1769-4D94-B747-84CB3F840452}"/>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FCFE675-567D-4945-8D2C-5F51DAD824E7}"/>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B7057A6-C6FF-4FF9-B61A-861674C9B32D}"/>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FD9CAB3-279B-4ADA-B0A4-8191C2D97C07}"/>
                    </a:ext>
                  </a:extLst>
                </p:cNvPr>
                <p:cNvGrpSpPr/>
                <p:nvPr/>
              </p:nvGrpSpPr>
              <p:grpSpPr>
                <a:xfrm>
                  <a:off x="4148673" y="4311971"/>
                  <a:ext cx="180000" cy="848018"/>
                  <a:chOff x="3718086" y="4299362"/>
                  <a:chExt cx="180000" cy="848018"/>
                </a:xfrm>
              </p:grpSpPr>
              <p:sp>
                <p:nvSpPr>
                  <p:cNvPr id="36" name="Oval 35">
                    <a:extLst>
                      <a:ext uri="{FF2B5EF4-FFF2-40B4-BE49-F238E27FC236}">
                        <a16:creationId xmlns:a16="http://schemas.microsoft.com/office/drawing/2014/main" id="{A576D49C-5B98-4B5C-8A80-012941064FBC}"/>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C4BE29D-4B23-4D36-B16A-ED1F6761F18C}"/>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3849DE-D931-4551-A75B-5743B3AB7B5B}"/>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37DE47-5012-4F01-82C7-D65ACC10C493}"/>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25E83DB-F04B-4B7F-AD5A-555A591B303A}"/>
                    </a:ext>
                  </a:extLst>
                </p:cNvPr>
                <p:cNvGrpSpPr/>
                <p:nvPr/>
              </p:nvGrpSpPr>
              <p:grpSpPr>
                <a:xfrm>
                  <a:off x="4374245" y="4311971"/>
                  <a:ext cx="180000" cy="848018"/>
                  <a:chOff x="3718086" y="4299362"/>
                  <a:chExt cx="180000" cy="848018"/>
                </a:xfrm>
              </p:grpSpPr>
              <p:sp>
                <p:nvSpPr>
                  <p:cNvPr id="41" name="Oval 40">
                    <a:extLst>
                      <a:ext uri="{FF2B5EF4-FFF2-40B4-BE49-F238E27FC236}">
                        <a16:creationId xmlns:a16="http://schemas.microsoft.com/office/drawing/2014/main" id="{9BC5B2DA-3D19-4912-9124-E9EDD7A5FF76}"/>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C417AE-2A26-4560-A5D8-C5015A0C5965}"/>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E793893-FC1C-4278-9128-EFD26CCCBFFC}"/>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CC37323-E6C7-46D1-BEE0-B19AA26FDDD6}"/>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C31A5AA3-09C0-4224-A1A6-C3BFD35F1A1F}"/>
                    </a:ext>
                  </a:extLst>
                </p:cNvPr>
                <p:cNvGrpSpPr/>
                <p:nvPr/>
              </p:nvGrpSpPr>
              <p:grpSpPr>
                <a:xfrm>
                  <a:off x="3471957" y="4311971"/>
                  <a:ext cx="180000" cy="848018"/>
                  <a:chOff x="3718086" y="4299362"/>
                  <a:chExt cx="180000" cy="848018"/>
                </a:xfrm>
              </p:grpSpPr>
              <p:sp>
                <p:nvSpPr>
                  <p:cNvPr id="46" name="Oval 45">
                    <a:extLst>
                      <a:ext uri="{FF2B5EF4-FFF2-40B4-BE49-F238E27FC236}">
                        <a16:creationId xmlns:a16="http://schemas.microsoft.com/office/drawing/2014/main" id="{16AAE27B-EAA9-44B5-B89B-6CACA789CF2D}"/>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97710CF-3A8D-4F77-B55E-A17975E03A1A}"/>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1265C62-F45A-4B2D-A3B6-D7949635CE58}"/>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EA4D65-0B46-4397-9EBE-0A18476A4625}"/>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2844BED3-FDD1-4962-96C3-C80C41BDF9D4}"/>
                    </a:ext>
                  </a:extLst>
                </p:cNvPr>
                <p:cNvGrpSpPr/>
                <p:nvPr/>
              </p:nvGrpSpPr>
              <p:grpSpPr>
                <a:xfrm>
                  <a:off x="4599817" y="4311971"/>
                  <a:ext cx="180000" cy="848018"/>
                  <a:chOff x="3718086" y="4299362"/>
                  <a:chExt cx="180000" cy="848018"/>
                </a:xfrm>
              </p:grpSpPr>
              <p:sp>
                <p:nvSpPr>
                  <p:cNvPr id="51" name="Oval 50">
                    <a:extLst>
                      <a:ext uri="{FF2B5EF4-FFF2-40B4-BE49-F238E27FC236}">
                        <a16:creationId xmlns:a16="http://schemas.microsoft.com/office/drawing/2014/main" id="{E68F3D0F-A882-4F31-ADE1-76C7E2C29AD7}"/>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3A6E653-18A4-4B37-ACC4-78657F2ABBAB}"/>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0F52100-B80D-498A-897C-415C6404F289}"/>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5829CDD-8056-4D57-B84E-C50E051E9E68}"/>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9D813164-5F3A-464C-B0BD-6E28D5E8C9D6}"/>
                    </a:ext>
                  </a:extLst>
                </p:cNvPr>
                <p:cNvGrpSpPr/>
                <p:nvPr/>
              </p:nvGrpSpPr>
              <p:grpSpPr>
                <a:xfrm>
                  <a:off x="3246385" y="4311971"/>
                  <a:ext cx="180000" cy="848018"/>
                  <a:chOff x="3718086" y="4299362"/>
                  <a:chExt cx="180000" cy="848018"/>
                </a:xfrm>
              </p:grpSpPr>
              <p:sp>
                <p:nvSpPr>
                  <p:cNvPr id="56" name="Oval 55">
                    <a:extLst>
                      <a:ext uri="{FF2B5EF4-FFF2-40B4-BE49-F238E27FC236}">
                        <a16:creationId xmlns:a16="http://schemas.microsoft.com/office/drawing/2014/main" id="{273CCA55-8DD7-445D-9E80-7AF2183AC704}"/>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44374F7-F1F2-476A-9F94-0ABA376510E5}"/>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98FE53C-6B51-4046-BF2F-B00D70BD0AEC}"/>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D86F6CC-D4D1-49E3-A4EF-8579ECCA934B}"/>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A2C9AB87-5F1D-4DA9-8824-BF1863B4B9FB}"/>
                    </a:ext>
                  </a:extLst>
                </p:cNvPr>
                <p:cNvGrpSpPr/>
                <p:nvPr/>
              </p:nvGrpSpPr>
              <p:grpSpPr>
                <a:xfrm>
                  <a:off x="4825391" y="4311971"/>
                  <a:ext cx="180000" cy="848018"/>
                  <a:chOff x="3718086" y="4299362"/>
                  <a:chExt cx="180000" cy="848018"/>
                </a:xfrm>
              </p:grpSpPr>
              <p:sp>
                <p:nvSpPr>
                  <p:cNvPr id="61" name="Oval 60">
                    <a:extLst>
                      <a:ext uri="{FF2B5EF4-FFF2-40B4-BE49-F238E27FC236}">
                        <a16:creationId xmlns:a16="http://schemas.microsoft.com/office/drawing/2014/main" id="{CEC98B6C-B137-44D1-8D3C-E7BB3757A107}"/>
                      </a:ext>
                    </a:extLst>
                  </p:cNvPr>
                  <p:cNvSpPr/>
                  <p:nvPr/>
                </p:nvSpPr>
                <p:spPr>
                  <a:xfrm>
                    <a:off x="3718086" y="4299362"/>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0CA600-6CA0-41D0-AD6C-B6AF4BF74EEB}"/>
                      </a:ext>
                    </a:extLst>
                  </p:cNvPr>
                  <p:cNvSpPr/>
                  <p:nvPr/>
                </p:nvSpPr>
                <p:spPr>
                  <a:xfrm>
                    <a:off x="3718086" y="4522035"/>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75B19DA-A191-4E0D-84FD-3F8EBD264893}"/>
                      </a:ext>
                    </a:extLst>
                  </p:cNvPr>
                  <p:cNvSpPr/>
                  <p:nvPr/>
                </p:nvSpPr>
                <p:spPr>
                  <a:xfrm>
                    <a:off x="3718086" y="4744708"/>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F79CD11-7D81-43B4-A6A8-54342524FD23}"/>
                      </a:ext>
                    </a:extLst>
                  </p:cNvPr>
                  <p:cNvSpPr/>
                  <p:nvPr/>
                </p:nvSpPr>
                <p:spPr>
                  <a:xfrm>
                    <a:off x="3718086" y="4967380"/>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67" name="L-Shape 66">
              <a:extLst>
                <a:ext uri="{FF2B5EF4-FFF2-40B4-BE49-F238E27FC236}">
                  <a16:creationId xmlns:a16="http://schemas.microsoft.com/office/drawing/2014/main" id="{AEF71084-9124-4EBB-B73F-15CAEBD73295}"/>
                </a:ext>
              </a:extLst>
            </p:cNvPr>
            <p:cNvSpPr/>
            <p:nvPr/>
          </p:nvSpPr>
          <p:spPr>
            <a:xfrm rot="10800000">
              <a:off x="3075940" y="4562963"/>
              <a:ext cx="3728955" cy="552539"/>
            </a:xfrm>
            <a:prstGeom prst="corner">
              <a:avLst>
                <a:gd name="adj1" fmla="val 65337"/>
                <a:gd name="adj2" fmla="val 2461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4C8DA39B-D0C7-45B8-84E4-FB20E11AEEB8}"/>
              </a:ext>
            </a:extLst>
          </p:cNvPr>
          <p:cNvGrpSpPr/>
          <p:nvPr/>
        </p:nvGrpSpPr>
        <p:grpSpPr>
          <a:xfrm>
            <a:off x="1219685" y="5418640"/>
            <a:ext cx="7654415" cy="1108234"/>
            <a:chOff x="71605" y="5427603"/>
            <a:chExt cx="7654415" cy="1108234"/>
          </a:xfrm>
        </p:grpSpPr>
        <p:grpSp>
          <p:nvGrpSpPr>
            <p:cNvPr id="72" name="Group 71">
              <a:extLst>
                <a:ext uri="{FF2B5EF4-FFF2-40B4-BE49-F238E27FC236}">
                  <a16:creationId xmlns:a16="http://schemas.microsoft.com/office/drawing/2014/main" id="{067A040B-B3A0-4522-957C-03B5AEC78F86}"/>
                </a:ext>
              </a:extLst>
            </p:cNvPr>
            <p:cNvGrpSpPr/>
            <p:nvPr/>
          </p:nvGrpSpPr>
          <p:grpSpPr>
            <a:xfrm flipV="1">
              <a:off x="71605" y="5427603"/>
              <a:ext cx="1898540" cy="1108234"/>
              <a:chOff x="1177400" y="4190837"/>
              <a:chExt cx="1898540" cy="1108234"/>
            </a:xfrm>
          </p:grpSpPr>
          <p:sp>
            <p:nvSpPr>
              <p:cNvPr id="74" name="Rectangle 73">
                <a:extLst>
                  <a:ext uri="{FF2B5EF4-FFF2-40B4-BE49-F238E27FC236}">
                    <a16:creationId xmlns:a16="http://schemas.microsoft.com/office/drawing/2014/main" id="{74818EBF-CF4B-4469-B561-9A49FE440725}"/>
                  </a:ext>
                </a:extLst>
              </p:cNvPr>
              <p:cNvSpPr/>
              <p:nvPr/>
            </p:nvSpPr>
            <p:spPr>
              <a:xfrm flipV="1">
                <a:off x="1177400" y="4190837"/>
                <a:ext cx="1898540" cy="11082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7B7BC907-FFF4-4171-BBC0-4FC9141957A3}"/>
                  </a:ext>
                </a:extLst>
              </p:cNvPr>
              <p:cNvGrpSpPr/>
              <p:nvPr/>
            </p:nvGrpSpPr>
            <p:grpSpPr>
              <a:xfrm>
                <a:off x="1247167" y="4320945"/>
                <a:ext cx="1759006" cy="848018"/>
                <a:chOff x="3246385" y="4311971"/>
                <a:chExt cx="1759006" cy="848018"/>
              </a:xfrm>
            </p:grpSpPr>
            <p:grpSp>
              <p:nvGrpSpPr>
                <p:cNvPr id="76" name="Group 75">
                  <a:extLst>
                    <a:ext uri="{FF2B5EF4-FFF2-40B4-BE49-F238E27FC236}">
                      <a16:creationId xmlns:a16="http://schemas.microsoft.com/office/drawing/2014/main" id="{8F03AA4F-F31D-4762-A600-B5ED042E4929}"/>
                    </a:ext>
                  </a:extLst>
                </p:cNvPr>
                <p:cNvGrpSpPr/>
                <p:nvPr/>
              </p:nvGrpSpPr>
              <p:grpSpPr>
                <a:xfrm>
                  <a:off x="3697529" y="4311971"/>
                  <a:ext cx="180000" cy="848018"/>
                  <a:chOff x="3718086" y="4299362"/>
                  <a:chExt cx="180000" cy="848018"/>
                </a:xfrm>
              </p:grpSpPr>
              <p:sp>
                <p:nvSpPr>
                  <p:cNvPr id="112" name="Oval 111">
                    <a:extLst>
                      <a:ext uri="{FF2B5EF4-FFF2-40B4-BE49-F238E27FC236}">
                        <a16:creationId xmlns:a16="http://schemas.microsoft.com/office/drawing/2014/main" id="{01A189AA-0C0E-475C-B209-FBD571768B39}"/>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F81CFBE-E4D0-4817-9D67-CDE671480D69}"/>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BFC0E00-90DF-425E-A6F2-09E743686EE3}"/>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F86AB8DC-2695-496E-8A0A-74300038AC25}"/>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1AEC3168-8838-41A7-B243-F1A5488503DF}"/>
                    </a:ext>
                  </a:extLst>
                </p:cNvPr>
                <p:cNvGrpSpPr/>
                <p:nvPr/>
              </p:nvGrpSpPr>
              <p:grpSpPr>
                <a:xfrm>
                  <a:off x="3923101" y="4311971"/>
                  <a:ext cx="180000" cy="848018"/>
                  <a:chOff x="3718086" y="4299362"/>
                  <a:chExt cx="180000" cy="848018"/>
                </a:xfrm>
              </p:grpSpPr>
              <p:sp>
                <p:nvSpPr>
                  <p:cNvPr id="108" name="Oval 107">
                    <a:extLst>
                      <a:ext uri="{FF2B5EF4-FFF2-40B4-BE49-F238E27FC236}">
                        <a16:creationId xmlns:a16="http://schemas.microsoft.com/office/drawing/2014/main" id="{BD213708-1263-4E74-B2E3-DC8A62FB9BBF}"/>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1D4A0E9-C26A-4C9C-BB24-641AD6A136A6}"/>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C2A1193-7CC9-474E-9BAC-657AE789EB84}"/>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F0D1E82-ABA0-48FD-A420-CF8348B38F21}"/>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F7B2224-D93C-4E31-A9B5-2F094BAA3F41}"/>
                    </a:ext>
                  </a:extLst>
                </p:cNvPr>
                <p:cNvGrpSpPr/>
                <p:nvPr/>
              </p:nvGrpSpPr>
              <p:grpSpPr>
                <a:xfrm>
                  <a:off x="4148673" y="4311971"/>
                  <a:ext cx="180000" cy="848018"/>
                  <a:chOff x="3718086" y="4299362"/>
                  <a:chExt cx="180000" cy="848018"/>
                </a:xfrm>
              </p:grpSpPr>
              <p:sp>
                <p:nvSpPr>
                  <p:cNvPr id="104" name="Oval 103">
                    <a:extLst>
                      <a:ext uri="{FF2B5EF4-FFF2-40B4-BE49-F238E27FC236}">
                        <a16:creationId xmlns:a16="http://schemas.microsoft.com/office/drawing/2014/main" id="{5FD06DF3-4BD5-4F41-812B-DE6C109BE282}"/>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9F0BB1E-C661-44AD-B9C5-CFD02C7004FA}"/>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5A385BD-4DFE-47C6-B48E-BA5968B1B554}"/>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B31EFBBF-96D8-49F5-ACCD-F2EA54450C3E}"/>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08117971-2D16-4EF2-8B2D-41725AFE3327}"/>
                    </a:ext>
                  </a:extLst>
                </p:cNvPr>
                <p:cNvGrpSpPr/>
                <p:nvPr/>
              </p:nvGrpSpPr>
              <p:grpSpPr>
                <a:xfrm>
                  <a:off x="4374245" y="4311971"/>
                  <a:ext cx="180000" cy="848018"/>
                  <a:chOff x="3718086" y="4299362"/>
                  <a:chExt cx="180000" cy="848018"/>
                </a:xfrm>
              </p:grpSpPr>
              <p:sp>
                <p:nvSpPr>
                  <p:cNvPr id="100" name="Oval 99">
                    <a:extLst>
                      <a:ext uri="{FF2B5EF4-FFF2-40B4-BE49-F238E27FC236}">
                        <a16:creationId xmlns:a16="http://schemas.microsoft.com/office/drawing/2014/main" id="{AA761C93-93A2-4259-ADB6-FC1C2507B6D3}"/>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A8C8332-DA6B-454B-8989-6A60F970D9BA}"/>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A1E6353B-0A7F-44E1-AE3F-8FCE0EA33231}"/>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4A98764-B13F-418C-9B08-D8051FB3EB5F}"/>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08430842-D16F-4263-BE3B-56BA7317815F}"/>
                    </a:ext>
                  </a:extLst>
                </p:cNvPr>
                <p:cNvGrpSpPr/>
                <p:nvPr/>
              </p:nvGrpSpPr>
              <p:grpSpPr>
                <a:xfrm>
                  <a:off x="3471957" y="4311971"/>
                  <a:ext cx="180000" cy="848018"/>
                  <a:chOff x="3718086" y="4299362"/>
                  <a:chExt cx="180000" cy="848018"/>
                </a:xfrm>
              </p:grpSpPr>
              <p:sp>
                <p:nvSpPr>
                  <p:cNvPr id="96" name="Oval 95">
                    <a:extLst>
                      <a:ext uri="{FF2B5EF4-FFF2-40B4-BE49-F238E27FC236}">
                        <a16:creationId xmlns:a16="http://schemas.microsoft.com/office/drawing/2014/main" id="{36E0165A-D008-4850-94CC-8318B6C35127}"/>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1A4072C-DAF9-47F1-BAD7-D52B7A7C1656}"/>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2D843BD-1342-49BA-8AAD-32704A4747EB}"/>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5EF80C2-1C86-4C46-9E52-98593FB2A248}"/>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451F7A2D-422C-49F1-AF0D-C85990C942EC}"/>
                    </a:ext>
                  </a:extLst>
                </p:cNvPr>
                <p:cNvGrpSpPr/>
                <p:nvPr/>
              </p:nvGrpSpPr>
              <p:grpSpPr>
                <a:xfrm>
                  <a:off x="4599817" y="4311971"/>
                  <a:ext cx="180000" cy="848018"/>
                  <a:chOff x="3718086" y="4299362"/>
                  <a:chExt cx="180000" cy="848018"/>
                </a:xfrm>
              </p:grpSpPr>
              <p:sp>
                <p:nvSpPr>
                  <p:cNvPr id="92" name="Oval 91">
                    <a:extLst>
                      <a:ext uri="{FF2B5EF4-FFF2-40B4-BE49-F238E27FC236}">
                        <a16:creationId xmlns:a16="http://schemas.microsoft.com/office/drawing/2014/main" id="{0F8B6102-F9A7-4993-B2E2-8550D7CA015C}"/>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96EED95-1A5F-4C2A-B337-537AD7A4F7D5}"/>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747601C-9781-465C-8FC4-F40C0579721D}"/>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F94B308-656F-41D6-A656-F6345C75A406}"/>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3D1546EB-53BE-4087-9F44-853B29D45265}"/>
                    </a:ext>
                  </a:extLst>
                </p:cNvPr>
                <p:cNvGrpSpPr/>
                <p:nvPr/>
              </p:nvGrpSpPr>
              <p:grpSpPr>
                <a:xfrm>
                  <a:off x="3246385" y="4311971"/>
                  <a:ext cx="180000" cy="848018"/>
                  <a:chOff x="3718086" y="4299362"/>
                  <a:chExt cx="180000" cy="848018"/>
                </a:xfrm>
              </p:grpSpPr>
              <p:sp>
                <p:nvSpPr>
                  <p:cNvPr id="88" name="Oval 87">
                    <a:extLst>
                      <a:ext uri="{FF2B5EF4-FFF2-40B4-BE49-F238E27FC236}">
                        <a16:creationId xmlns:a16="http://schemas.microsoft.com/office/drawing/2014/main" id="{D89FC678-15E1-48B5-8415-78EEA60FEEC0}"/>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332356A-FFCA-4186-8151-4C498982C789}"/>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0DC5867-7EF4-4392-9DA4-53F713C209BE}"/>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700C877-5C67-48FF-B593-F8BA318914FD}"/>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BFB3A59-C675-4DF1-81BE-9A7142EC2462}"/>
                    </a:ext>
                  </a:extLst>
                </p:cNvPr>
                <p:cNvGrpSpPr/>
                <p:nvPr/>
              </p:nvGrpSpPr>
              <p:grpSpPr>
                <a:xfrm>
                  <a:off x="4825391" y="4311971"/>
                  <a:ext cx="180000" cy="848018"/>
                  <a:chOff x="3718086" y="4299362"/>
                  <a:chExt cx="180000" cy="848018"/>
                </a:xfrm>
              </p:grpSpPr>
              <p:sp>
                <p:nvSpPr>
                  <p:cNvPr id="84" name="Oval 83">
                    <a:extLst>
                      <a:ext uri="{FF2B5EF4-FFF2-40B4-BE49-F238E27FC236}">
                        <a16:creationId xmlns:a16="http://schemas.microsoft.com/office/drawing/2014/main" id="{A82E0313-45A9-4314-B5FC-F74DD6242F9A}"/>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5D6EC98-6F79-437E-9FD5-A627CADFD49B}"/>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F8CF03E-3152-4736-B5D9-D6BB61AA219B}"/>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871F4CBD-4D7E-4567-913B-8FFB9B08A59E}"/>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73" name="L-Shape 72">
              <a:extLst>
                <a:ext uri="{FF2B5EF4-FFF2-40B4-BE49-F238E27FC236}">
                  <a16:creationId xmlns:a16="http://schemas.microsoft.com/office/drawing/2014/main" id="{EBB46D4F-EEEF-4709-B17C-B123E582B0F0}"/>
                </a:ext>
              </a:extLst>
            </p:cNvPr>
            <p:cNvSpPr/>
            <p:nvPr/>
          </p:nvSpPr>
          <p:spPr>
            <a:xfrm rot="10800000" flipV="1">
              <a:off x="1922542" y="5606092"/>
              <a:ext cx="5803478" cy="552539"/>
            </a:xfrm>
            <a:prstGeom prst="corner">
              <a:avLst>
                <a:gd name="adj1" fmla="val 65337"/>
                <a:gd name="adj2" fmla="val 246184"/>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9A79D447-68D4-4A82-B487-8A15B3613703}"/>
              </a:ext>
            </a:extLst>
          </p:cNvPr>
          <p:cNvGrpSpPr/>
          <p:nvPr/>
        </p:nvGrpSpPr>
        <p:grpSpPr>
          <a:xfrm flipV="1">
            <a:off x="3246605" y="5137874"/>
            <a:ext cx="5627495" cy="1108234"/>
            <a:chOff x="1177400" y="4190837"/>
            <a:chExt cx="5627495" cy="1108234"/>
          </a:xfrm>
        </p:grpSpPr>
        <p:grpSp>
          <p:nvGrpSpPr>
            <p:cNvPr id="117" name="Group 116">
              <a:extLst>
                <a:ext uri="{FF2B5EF4-FFF2-40B4-BE49-F238E27FC236}">
                  <a16:creationId xmlns:a16="http://schemas.microsoft.com/office/drawing/2014/main" id="{16A44C63-0D9F-4F66-8B8B-7A23B747C556}"/>
                </a:ext>
              </a:extLst>
            </p:cNvPr>
            <p:cNvGrpSpPr/>
            <p:nvPr/>
          </p:nvGrpSpPr>
          <p:grpSpPr>
            <a:xfrm>
              <a:off x="1177400" y="4190837"/>
              <a:ext cx="1898540" cy="1108234"/>
              <a:chOff x="1177400" y="4190837"/>
              <a:chExt cx="1898540" cy="1108234"/>
            </a:xfrm>
          </p:grpSpPr>
          <p:sp>
            <p:nvSpPr>
              <p:cNvPr id="119" name="Rectangle 118">
                <a:extLst>
                  <a:ext uri="{FF2B5EF4-FFF2-40B4-BE49-F238E27FC236}">
                    <a16:creationId xmlns:a16="http://schemas.microsoft.com/office/drawing/2014/main" id="{8285CC53-6999-4A3A-ADCD-D61CD9F3B180}"/>
                  </a:ext>
                </a:extLst>
              </p:cNvPr>
              <p:cNvSpPr/>
              <p:nvPr/>
            </p:nvSpPr>
            <p:spPr>
              <a:xfrm flipV="1">
                <a:off x="1177400" y="4190837"/>
                <a:ext cx="1898540" cy="110823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E89E5E9C-7AF1-4AEE-A2B6-BF361B030A9B}"/>
                  </a:ext>
                </a:extLst>
              </p:cNvPr>
              <p:cNvGrpSpPr/>
              <p:nvPr/>
            </p:nvGrpSpPr>
            <p:grpSpPr>
              <a:xfrm>
                <a:off x="1247167" y="4320945"/>
                <a:ext cx="1759006" cy="848018"/>
                <a:chOff x="3246385" y="4311971"/>
                <a:chExt cx="1759006" cy="848018"/>
              </a:xfrm>
            </p:grpSpPr>
            <p:grpSp>
              <p:nvGrpSpPr>
                <p:cNvPr id="121" name="Group 120">
                  <a:extLst>
                    <a:ext uri="{FF2B5EF4-FFF2-40B4-BE49-F238E27FC236}">
                      <a16:creationId xmlns:a16="http://schemas.microsoft.com/office/drawing/2014/main" id="{4F3DFACC-FA17-494D-8975-05C0F73FE437}"/>
                    </a:ext>
                  </a:extLst>
                </p:cNvPr>
                <p:cNvGrpSpPr/>
                <p:nvPr/>
              </p:nvGrpSpPr>
              <p:grpSpPr>
                <a:xfrm>
                  <a:off x="3697529" y="4311971"/>
                  <a:ext cx="180000" cy="848018"/>
                  <a:chOff x="3718086" y="4299362"/>
                  <a:chExt cx="180000" cy="848018"/>
                </a:xfrm>
              </p:grpSpPr>
              <p:sp>
                <p:nvSpPr>
                  <p:cNvPr id="157" name="Oval 156">
                    <a:extLst>
                      <a:ext uri="{FF2B5EF4-FFF2-40B4-BE49-F238E27FC236}">
                        <a16:creationId xmlns:a16="http://schemas.microsoft.com/office/drawing/2014/main" id="{14B8BF61-4585-4D11-BC00-AB7E833D90B8}"/>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AD2023A-3A92-4CCF-94B3-E65B1AABC069}"/>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FCF7680-513C-46AD-B306-2AEFE86CBBA8}"/>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40C330FE-D4EA-4B30-9DFB-850D5C303AB1}"/>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AB366691-2C86-450A-89E0-966DEC203051}"/>
                    </a:ext>
                  </a:extLst>
                </p:cNvPr>
                <p:cNvGrpSpPr/>
                <p:nvPr/>
              </p:nvGrpSpPr>
              <p:grpSpPr>
                <a:xfrm>
                  <a:off x="3923101" y="4311971"/>
                  <a:ext cx="180000" cy="848018"/>
                  <a:chOff x="3718086" y="4299362"/>
                  <a:chExt cx="180000" cy="848018"/>
                </a:xfrm>
              </p:grpSpPr>
              <p:sp>
                <p:nvSpPr>
                  <p:cNvPr id="153" name="Oval 152">
                    <a:extLst>
                      <a:ext uri="{FF2B5EF4-FFF2-40B4-BE49-F238E27FC236}">
                        <a16:creationId xmlns:a16="http://schemas.microsoft.com/office/drawing/2014/main" id="{C23CE029-8E39-498B-B773-C9FCD704F270}"/>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3A86386-06C2-4650-9758-90062775F85C}"/>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1B9C737-C0A7-4D45-B807-BAB06AD0A2A9}"/>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7F87E07-8285-4D88-ADA1-B27225057F1F}"/>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A274133F-61BB-4C6D-AC4C-1EF2DCB84A1A}"/>
                    </a:ext>
                  </a:extLst>
                </p:cNvPr>
                <p:cNvGrpSpPr/>
                <p:nvPr/>
              </p:nvGrpSpPr>
              <p:grpSpPr>
                <a:xfrm>
                  <a:off x="4148673" y="4311971"/>
                  <a:ext cx="180000" cy="848018"/>
                  <a:chOff x="3718086" y="4299362"/>
                  <a:chExt cx="180000" cy="848018"/>
                </a:xfrm>
              </p:grpSpPr>
              <p:sp>
                <p:nvSpPr>
                  <p:cNvPr id="149" name="Oval 148">
                    <a:extLst>
                      <a:ext uri="{FF2B5EF4-FFF2-40B4-BE49-F238E27FC236}">
                        <a16:creationId xmlns:a16="http://schemas.microsoft.com/office/drawing/2014/main" id="{46E8E4B5-D74F-4729-9856-84898B6DCFA2}"/>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A3C2059A-C2A4-4794-83CA-15A4FBB18987}"/>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0015359B-4DB8-49ED-A4B8-BB704D250B70}"/>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41B4AC4-17FE-4DE3-925F-AFEB619AE7B5}"/>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8D2ADA5C-FD8C-46D6-B8C6-6D9FA7FF8193}"/>
                    </a:ext>
                  </a:extLst>
                </p:cNvPr>
                <p:cNvGrpSpPr/>
                <p:nvPr/>
              </p:nvGrpSpPr>
              <p:grpSpPr>
                <a:xfrm>
                  <a:off x="4374245" y="4311971"/>
                  <a:ext cx="180000" cy="848018"/>
                  <a:chOff x="3718086" y="4299362"/>
                  <a:chExt cx="180000" cy="848018"/>
                </a:xfrm>
              </p:grpSpPr>
              <p:sp>
                <p:nvSpPr>
                  <p:cNvPr id="145" name="Oval 144">
                    <a:extLst>
                      <a:ext uri="{FF2B5EF4-FFF2-40B4-BE49-F238E27FC236}">
                        <a16:creationId xmlns:a16="http://schemas.microsoft.com/office/drawing/2014/main" id="{D07663F5-E2B7-473C-9584-571B47BAE9E9}"/>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B6EC06B-8FA0-477A-B5F5-522C7664010F}"/>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E77758A-3E55-41EC-8D7D-307FE88CBD66}"/>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EAF8D76-1C41-413C-A509-A406F4405154}"/>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6E020EF1-4154-428C-A2FD-C3C1B4901B50}"/>
                    </a:ext>
                  </a:extLst>
                </p:cNvPr>
                <p:cNvGrpSpPr/>
                <p:nvPr/>
              </p:nvGrpSpPr>
              <p:grpSpPr>
                <a:xfrm>
                  <a:off x="3471957" y="4311971"/>
                  <a:ext cx="180000" cy="848018"/>
                  <a:chOff x="3718086" y="4299362"/>
                  <a:chExt cx="180000" cy="848018"/>
                </a:xfrm>
              </p:grpSpPr>
              <p:sp>
                <p:nvSpPr>
                  <p:cNvPr id="141" name="Oval 140">
                    <a:extLst>
                      <a:ext uri="{FF2B5EF4-FFF2-40B4-BE49-F238E27FC236}">
                        <a16:creationId xmlns:a16="http://schemas.microsoft.com/office/drawing/2014/main" id="{CA7C2243-EDA2-4D76-925E-ADC69899979A}"/>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3B3BB7E-3E85-4191-B785-9091E5EDDBF7}"/>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70D03FF-BB09-42CB-BD85-3C704CBEB233}"/>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6264285F-7CE8-41BD-B1FA-D62FE0055B9D}"/>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D88B08A0-6ED9-4F2D-A9E1-C8EDD3A7E8DD}"/>
                    </a:ext>
                  </a:extLst>
                </p:cNvPr>
                <p:cNvGrpSpPr/>
                <p:nvPr/>
              </p:nvGrpSpPr>
              <p:grpSpPr>
                <a:xfrm>
                  <a:off x="4599817" y="4311971"/>
                  <a:ext cx="180000" cy="848018"/>
                  <a:chOff x="3718086" y="4299362"/>
                  <a:chExt cx="180000" cy="848018"/>
                </a:xfrm>
              </p:grpSpPr>
              <p:sp>
                <p:nvSpPr>
                  <p:cNvPr id="137" name="Oval 136">
                    <a:extLst>
                      <a:ext uri="{FF2B5EF4-FFF2-40B4-BE49-F238E27FC236}">
                        <a16:creationId xmlns:a16="http://schemas.microsoft.com/office/drawing/2014/main" id="{47A6F989-9E2B-4950-B7FD-7DBA050F4428}"/>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11ED7E7A-C6E3-4EAE-A6DC-B0CFCB7D4D0D}"/>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9A58493-D2FD-498D-96F4-F77B1DA50AEC}"/>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A803A847-F508-4815-BD3E-4F4140DD7BD1}"/>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8AEEC467-A8DB-4C1B-97EA-3613C624C435}"/>
                    </a:ext>
                  </a:extLst>
                </p:cNvPr>
                <p:cNvGrpSpPr/>
                <p:nvPr/>
              </p:nvGrpSpPr>
              <p:grpSpPr>
                <a:xfrm>
                  <a:off x="3246385" y="4311971"/>
                  <a:ext cx="180000" cy="848018"/>
                  <a:chOff x="3718086" y="4299362"/>
                  <a:chExt cx="180000" cy="848018"/>
                </a:xfrm>
              </p:grpSpPr>
              <p:sp>
                <p:nvSpPr>
                  <p:cNvPr id="133" name="Oval 132">
                    <a:extLst>
                      <a:ext uri="{FF2B5EF4-FFF2-40B4-BE49-F238E27FC236}">
                        <a16:creationId xmlns:a16="http://schemas.microsoft.com/office/drawing/2014/main" id="{CC0F487E-63A3-4C10-A678-984D78E526B5}"/>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953ED35-D1A7-4F0F-A827-1098D7E7F876}"/>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4122FF6-D703-4C54-9DD7-DADAC49B832B}"/>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7A1A9643-CC0B-45AA-AFB8-F3AB17421C2F}"/>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EAC4D156-BD5E-4A3E-AFAD-52FA44377135}"/>
                    </a:ext>
                  </a:extLst>
                </p:cNvPr>
                <p:cNvGrpSpPr/>
                <p:nvPr/>
              </p:nvGrpSpPr>
              <p:grpSpPr>
                <a:xfrm>
                  <a:off x="4825391" y="4311971"/>
                  <a:ext cx="180000" cy="848018"/>
                  <a:chOff x="3718086" y="4299362"/>
                  <a:chExt cx="180000" cy="848018"/>
                </a:xfrm>
              </p:grpSpPr>
              <p:sp>
                <p:nvSpPr>
                  <p:cNvPr id="129" name="Oval 128">
                    <a:extLst>
                      <a:ext uri="{FF2B5EF4-FFF2-40B4-BE49-F238E27FC236}">
                        <a16:creationId xmlns:a16="http://schemas.microsoft.com/office/drawing/2014/main" id="{40993DDF-A621-4F70-8B28-CC4D8ECD5138}"/>
                      </a:ext>
                    </a:extLst>
                  </p:cNvPr>
                  <p:cNvSpPr/>
                  <p:nvPr/>
                </p:nvSpPr>
                <p:spPr>
                  <a:xfrm>
                    <a:off x="3718086" y="4299362"/>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2FD99DB-0DF7-45AC-924C-E9E475E4E481}"/>
                      </a:ext>
                    </a:extLst>
                  </p:cNvPr>
                  <p:cNvSpPr/>
                  <p:nvPr/>
                </p:nvSpPr>
                <p:spPr>
                  <a:xfrm>
                    <a:off x="3718086" y="4522035"/>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0162D67-A99C-456E-BEE4-F35308F2D36B}"/>
                      </a:ext>
                    </a:extLst>
                  </p:cNvPr>
                  <p:cNvSpPr/>
                  <p:nvPr/>
                </p:nvSpPr>
                <p:spPr>
                  <a:xfrm>
                    <a:off x="3718086" y="4744708"/>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7F155ED-E801-4B3C-8615-B55B5130AB85}"/>
                      </a:ext>
                    </a:extLst>
                  </p:cNvPr>
                  <p:cNvSpPr/>
                  <p:nvPr/>
                </p:nvSpPr>
                <p:spPr>
                  <a:xfrm>
                    <a:off x="3718086" y="4967380"/>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18" name="L-Shape 117">
              <a:extLst>
                <a:ext uri="{FF2B5EF4-FFF2-40B4-BE49-F238E27FC236}">
                  <a16:creationId xmlns:a16="http://schemas.microsoft.com/office/drawing/2014/main" id="{DC666AA7-DF40-46F7-AA4E-876805CA9735}"/>
                </a:ext>
              </a:extLst>
            </p:cNvPr>
            <p:cNvSpPr/>
            <p:nvPr/>
          </p:nvSpPr>
          <p:spPr>
            <a:xfrm rot="10800000">
              <a:off x="3075940" y="4562963"/>
              <a:ext cx="3728955" cy="552539"/>
            </a:xfrm>
            <a:prstGeom prst="corner">
              <a:avLst>
                <a:gd name="adj1" fmla="val 65337"/>
                <a:gd name="adj2" fmla="val 246184"/>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363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85A0113-B483-4A04-A360-927BA177B5D8}"/>
              </a:ext>
            </a:extLst>
          </p:cNvPr>
          <p:cNvSpPr/>
          <p:nvPr/>
        </p:nvSpPr>
        <p:spPr>
          <a:xfrm>
            <a:off x="4657764" y="3519602"/>
            <a:ext cx="1800000" cy="180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BCBAEE-C93C-4888-9F42-01E6455CD265}"/>
              </a:ext>
            </a:extLst>
          </p:cNvPr>
          <p:cNvSpPr>
            <a:spLocks noGrp="1"/>
          </p:cNvSpPr>
          <p:nvPr>
            <p:ph type="title"/>
          </p:nvPr>
        </p:nvSpPr>
        <p:spPr/>
        <p:txBody>
          <a:bodyPr/>
          <a:lstStyle/>
          <a:p>
            <a:r>
              <a:rPr lang="en-US" dirty="0"/>
              <a:t>Rough layout</a:t>
            </a:r>
          </a:p>
        </p:txBody>
      </p:sp>
      <p:sp>
        <p:nvSpPr>
          <p:cNvPr id="7" name="TextBox 6">
            <a:extLst>
              <a:ext uri="{FF2B5EF4-FFF2-40B4-BE49-F238E27FC236}">
                <a16:creationId xmlns:a16="http://schemas.microsoft.com/office/drawing/2014/main" id="{0502C6B9-E92A-43F9-AA26-0BDBE2F231E5}"/>
              </a:ext>
            </a:extLst>
          </p:cNvPr>
          <p:cNvSpPr txBox="1"/>
          <p:nvPr/>
        </p:nvSpPr>
        <p:spPr>
          <a:xfrm>
            <a:off x="7110849" y="3973763"/>
            <a:ext cx="3679405" cy="923330"/>
          </a:xfrm>
          <a:prstGeom prst="rect">
            <a:avLst/>
          </a:prstGeom>
          <a:noFill/>
        </p:spPr>
        <p:txBody>
          <a:bodyPr wrap="none" rtlCol="0">
            <a:spAutoFit/>
          </a:bodyPr>
          <a:lstStyle/>
          <a:p>
            <a:r>
              <a:rPr lang="en-US" dirty="0"/>
              <a:t>Intan Headstage connectors:</a:t>
            </a:r>
          </a:p>
          <a:p>
            <a:r>
              <a:rPr lang="en-US" b="0" i="0" dirty="0">
                <a:solidFill>
                  <a:srgbClr val="000000"/>
                </a:solidFill>
                <a:effectLst/>
                <a:latin typeface="Open Sans" panose="020B0606030504020204" pitchFamily="34" charset="0"/>
              </a:rPr>
              <a:t>2x Molex </a:t>
            </a:r>
            <a:r>
              <a:rPr lang="en-US" b="0" i="0" dirty="0" err="1">
                <a:solidFill>
                  <a:srgbClr val="000000"/>
                </a:solidFill>
                <a:effectLst/>
                <a:latin typeface="Open Sans" panose="020B0606030504020204" pitchFamily="34" charset="0"/>
              </a:rPr>
              <a:t>SlimStack</a:t>
            </a:r>
            <a:r>
              <a:rPr lang="en-US" b="0" i="0" dirty="0">
                <a:solidFill>
                  <a:srgbClr val="000000"/>
                </a:solidFill>
                <a:effectLst/>
                <a:latin typeface="Open Sans" panose="020B0606030504020204" pitchFamily="34" charset="0"/>
              </a:rPr>
              <a:t> 502426-6410</a:t>
            </a:r>
          </a:p>
          <a:p>
            <a:r>
              <a:rPr lang="en-US" dirty="0">
                <a:solidFill>
                  <a:srgbClr val="000000"/>
                </a:solidFill>
                <a:latin typeface="Open Sans" panose="020B0606030504020204" pitchFamily="34" charset="0"/>
              </a:rPr>
              <a:t>(16.1 mm x 2.6 mm)</a:t>
            </a:r>
            <a:endParaRPr lang="en-US" dirty="0"/>
          </a:p>
        </p:txBody>
      </p:sp>
      <p:grpSp>
        <p:nvGrpSpPr>
          <p:cNvPr id="14" name="Group 13">
            <a:extLst>
              <a:ext uri="{FF2B5EF4-FFF2-40B4-BE49-F238E27FC236}">
                <a16:creationId xmlns:a16="http://schemas.microsoft.com/office/drawing/2014/main" id="{338D5A07-81BB-4AEC-AB83-61FFDC94C7D3}"/>
              </a:ext>
            </a:extLst>
          </p:cNvPr>
          <p:cNvGrpSpPr/>
          <p:nvPr/>
        </p:nvGrpSpPr>
        <p:grpSpPr>
          <a:xfrm>
            <a:off x="4927764" y="4041602"/>
            <a:ext cx="1260000" cy="756000"/>
            <a:chOff x="5693915" y="3984566"/>
            <a:chExt cx="1260000" cy="756000"/>
          </a:xfrm>
        </p:grpSpPr>
        <p:sp>
          <p:nvSpPr>
            <p:cNvPr id="5" name="Rectangle 4">
              <a:extLst>
                <a:ext uri="{FF2B5EF4-FFF2-40B4-BE49-F238E27FC236}">
                  <a16:creationId xmlns:a16="http://schemas.microsoft.com/office/drawing/2014/main" id="{AA91F194-69E6-4688-9190-FFD70C85F714}"/>
                </a:ext>
              </a:extLst>
            </p:cNvPr>
            <p:cNvSpPr/>
            <p:nvPr/>
          </p:nvSpPr>
          <p:spPr>
            <a:xfrm rot="5400000">
              <a:off x="5945915" y="3732566"/>
              <a:ext cx="756000" cy="12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3316217-F059-492B-AFE7-255D3AD8C4F3}"/>
                </a:ext>
              </a:extLst>
            </p:cNvPr>
            <p:cNvGrpSpPr/>
            <p:nvPr/>
          </p:nvGrpSpPr>
          <p:grpSpPr>
            <a:xfrm rot="5400000">
              <a:off x="6477406" y="4072766"/>
              <a:ext cx="318788" cy="579600"/>
              <a:chOff x="6049200" y="2777235"/>
              <a:chExt cx="318788" cy="579600"/>
            </a:xfrm>
          </p:grpSpPr>
          <p:sp>
            <p:nvSpPr>
              <p:cNvPr id="6" name="Rectangle 5">
                <a:extLst>
                  <a:ext uri="{FF2B5EF4-FFF2-40B4-BE49-F238E27FC236}">
                    <a16:creationId xmlns:a16="http://schemas.microsoft.com/office/drawing/2014/main" id="{307E091E-0F43-46A4-A3CA-3663F985D0D9}"/>
                  </a:ext>
                </a:extLst>
              </p:cNvPr>
              <p:cNvSpPr/>
              <p:nvPr/>
            </p:nvSpPr>
            <p:spPr>
              <a:xfrm>
                <a:off x="6049200" y="2777235"/>
                <a:ext cx="93600" cy="57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7B0EA0F-10C3-4086-B9B6-ED4922A313AF}"/>
                  </a:ext>
                </a:extLst>
              </p:cNvPr>
              <p:cNvSpPr/>
              <p:nvPr/>
            </p:nvSpPr>
            <p:spPr>
              <a:xfrm>
                <a:off x="6274388" y="2777235"/>
                <a:ext cx="93600" cy="57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 name="Picture 11">
            <a:extLst>
              <a:ext uri="{FF2B5EF4-FFF2-40B4-BE49-F238E27FC236}">
                <a16:creationId xmlns:a16="http://schemas.microsoft.com/office/drawing/2014/main" id="{C676D82C-BB8C-4728-A1D1-A6EFD1A6F300}"/>
              </a:ext>
            </a:extLst>
          </p:cNvPr>
          <p:cNvPicPr>
            <a:picLocks noChangeAspect="1"/>
          </p:cNvPicPr>
          <p:nvPr/>
        </p:nvPicPr>
        <p:blipFill>
          <a:blip r:embed="rId2"/>
          <a:stretch>
            <a:fillRect/>
          </a:stretch>
        </p:blipFill>
        <p:spPr>
          <a:xfrm>
            <a:off x="6785580" y="376179"/>
            <a:ext cx="5167356" cy="3199307"/>
          </a:xfrm>
          <a:prstGeom prst="rect">
            <a:avLst/>
          </a:prstGeom>
        </p:spPr>
      </p:pic>
      <p:sp>
        <p:nvSpPr>
          <p:cNvPr id="13" name="TextBox 12">
            <a:extLst>
              <a:ext uri="{FF2B5EF4-FFF2-40B4-BE49-F238E27FC236}">
                <a16:creationId xmlns:a16="http://schemas.microsoft.com/office/drawing/2014/main" id="{77976F4E-73D3-4570-AF3D-4420A65E645A}"/>
              </a:ext>
            </a:extLst>
          </p:cNvPr>
          <p:cNvSpPr txBox="1"/>
          <p:nvPr/>
        </p:nvSpPr>
        <p:spPr>
          <a:xfrm>
            <a:off x="5693915" y="66580"/>
            <a:ext cx="2884700" cy="369332"/>
          </a:xfrm>
          <a:prstGeom prst="rect">
            <a:avLst/>
          </a:prstGeom>
          <a:noFill/>
        </p:spPr>
        <p:txBody>
          <a:bodyPr wrap="none" rtlCol="0">
            <a:spAutoFit/>
          </a:bodyPr>
          <a:lstStyle/>
          <a:p>
            <a:r>
              <a:rPr lang="en-US" dirty="0"/>
              <a:t>Intan 128 channel headstage</a:t>
            </a:r>
          </a:p>
        </p:txBody>
      </p:sp>
      <p:grpSp>
        <p:nvGrpSpPr>
          <p:cNvPr id="17" name="Group 16">
            <a:extLst>
              <a:ext uri="{FF2B5EF4-FFF2-40B4-BE49-F238E27FC236}">
                <a16:creationId xmlns:a16="http://schemas.microsoft.com/office/drawing/2014/main" id="{CDBC957C-335A-472D-8A8E-4F7582837B60}"/>
              </a:ext>
            </a:extLst>
          </p:cNvPr>
          <p:cNvGrpSpPr/>
          <p:nvPr/>
        </p:nvGrpSpPr>
        <p:grpSpPr>
          <a:xfrm>
            <a:off x="4846472" y="3575486"/>
            <a:ext cx="1468754" cy="1670196"/>
            <a:chOff x="5379721" y="4702911"/>
            <a:chExt cx="1468754" cy="1670196"/>
          </a:xfrm>
        </p:grpSpPr>
        <p:sp>
          <p:nvSpPr>
            <p:cNvPr id="18" name="Rectangle 17">
              <a:extLst>
                <a:ext uri="{FF2B5EF4-FFF2-40B4-BE49-F238E27FC236}">
                  <a16:creationId xmlns:a16="http://schemas.microsoft.com/office/drawing/2014/main" id="{AAF38BCA-64D3-4334-9BD6-737C0301C698}"/>
                </a:ext>
              </a:extLst>
            </p:cNvPr>
            <p:cNvSpPr/>
            <p:nvPr/>
          </p:nvSpPr>
          <p:spPr>
            <a:xfrm>
              <a:off x="5379721" y="4702911"/>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B6B0E-7E5D-41D2-966D-3963CF53900C}"/>
                </a:ext>
              </a:extLst>
            </p:cNvPr>
            <p:cNvSpPr/>
            <p:nvPr/>
          </p:nvSpPr>
          <p:spPr>
            <a:xfrm>
              <a:off x="5379721" y="4933014"/>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677499-F98C-4D80-8540-A1A97FC9780E}"/>
                </a:ext>
              </a:extLst>
            </p:cNvPr>
            <p:cNvSpPr/>
            <p:nvPr/>
          </p:nvSpPr>
          <p:spPr>
            <a:xfrm>
              <a:off x="5379721" y="5974830"/>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B34B56-D1AD-43C0-9D47-4A37889524CD}"/>
                </a:ext>
              </a:extLst>
            </p:cNvPr>
            <p:cNvSpPr/>
            <p:nvPr/>
          </p:nvSpPr>
          <p:spPr>
            <a:xfrm>
              <a:off x="5379721" y="6204933"/>
              <a:ext cx="1468754" cy="16817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7C39C418-A414-4880-BE2A-545888371289}"/>
              </a:ext>
            </a:extLst>
          </p:cNvPr>
          <p:cNvSpPr txBox="1"/>
          <p:nvPr/>
        </p:nvSpPr>
        <p:spPr>
          <a:xfrm>
            <a:off x="7136265" y="5384145"/>
            <a:ext cx="1737360" cy="646331"/>
          </a:xfrm>
          <a:prstGeom prst="rect">
            <a:avLst/>
          </a:prstGeom>
          <a:noFill/>
        </p:spPr>
        <p:txBody>
          <a:bodyPr wrap="square" rtlCol="0">
            <a:spAutoFit/>
          </a:bodyPr>
          <a:lstStyle/>
          <a:p>
            <a:r>
              <a:rPr lang="en-US" dirty="0"/>
              <a:t>32-channel ZIF edge connectors</a:t>
            </a:r>
          </a:p>
        </p:txBody>
      </p:sp>
      <p:cxnSp>
        <p:nvCxnSpPr>
          <p:cNvPr id="23" name="Straight Arrow Connector 22">
            <a:extLst>
              <a:ext uri="{FF2B5EF4-FFF2-40B4-BE49-F238E27FC236}">
                <a16:creationId xmlns:a16="http://schemas.microsoft.com/office/drawing/2014/main" id="{4B636015-66AB-4411-96E1-B7019B9C7F02}"/>
              </a:ext>
            </a:extLst>
          </p:cNvPr>
          <p:cNvCxnSpPr>
            <a:cxnSpLocks/>
          </p:cNvCxnSpPr>
          <p:nvPr/>
        </p:nvCxnSpPr>
        <p:spPr>
          <a:xfrm flipH="1">
            <a:off x="6162826" y="4260208"/>
            <a:ext cx="833926" cy="6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987DF4-A9AC-43ED-981F-E3CC9ABCB046}"/>
              </a:ext>
            </a:extLst>
          </p:cNvPr>
          <p:cNvCxnSpPr>
            <a:cxnSpLocks/>
          </p:cNvCxnSpPr>
          <p:nvPr/>
        </p:nvCxnSpPr>
        <p:spPr>
          <a:xfrm flipH="1" flipV="1">
            <a:off x="6181547" y="5173914"/>
            <a:ext cx="880250" cy="31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3E479E1-30DC-4AC4-AA24-454CFDA4AD99}"/>
              </a:ext>
            </a:extLst>
          </p:cNvPr>
          <p:cNvSpPr txBox="1"/>
          <p:nvPr/>
        </p:nvSpPr>
        <p:spPr>
          <a:xfrm>
            <a:off x="4908361" y="3778354"/>
            <a:ext cx="964442" cy="246221"/>
          </a:xfrm>
          <a:prstGeom prst="rect">
            <a:avLst/>
          </a:prstGeom>
          <a:noFill/>
        </p:spPr>
        <p:txBody>
          <a:bodyPr wrap="square" rtlCol="0">
            <a:spAutoFit/>
          </a:bodyPr>
          <a:lstStyle/>
          <a:p>
            <a:r>
              <a:rPr lang="en-US" sz="1000" dirty="0"/>
              <a:t>Channels 0-31</a:t>
            </a:r>
          </a:p>
        </p:txBody>
      </p:sp>
      <p:sp>
        <p:nvSpPr>
          <p:cNvPr id="27" name="TextBox 26">
            <a:extLst>
              <a:ext uri="{FF2B5EF4-FFF2-40B4-BE49-F238E27FC236}">
                <a16:creationId xmlns:a16="http://schemas.microsoft.com/office/drawing/2014/main" id="{05D6365C-747B-482A-9193-B9E85AD61C55}"/>
              </a:ext>
            </a:extLst>
          </p:cNvPr>
          <p:cNvSpPr txBox="1"/>
          <p:nvPr/>
        </p:nvSpPr>
        <p:spPr>
          <a:xfrm>
            <a:off x="4908361" y="3534359"/>
            <a:ext cx="1080448" cy="246221"/>
          </a:xfrm>
          <a:prstGeom prst="rect">
            <a:avLst/>
          </a:prstGeom>
          <a:noFill/>
        </p:spPr>
        <p:txBody>
          <a:bodyPr wrap="square" rtlCol="0">
            <a:spAutoFit/>
          </a:bodyPr>
          <a:lstStyle/>
          <a:p>
            <a:r>
              <a:rPr lang="en-US" sz="1000" dirty="0"/>
              <a:t>Channels 32-63</a:t>
            </a:r>
          </a:p>
        </p:txBody>
      </p:sp>
      <p:sp>
        <p:nvSpPr>
          <p:cNvPr id="28" name="TextBox 27">
            <a:extLst>
              <a:ext uri="{FF2B5EF4-FFF2-40B4-BE49-F238E27FC236}">
                <a16:creationId xmlns:a16="http://schemas.microsoft.com/office/drawing/2014/main" id="{0ECD0A29-B61B-4E32-AA4F-46FA5C9330EB}"/>
              </a:ext>
            </a:extLst>
          </p:cNvPr>
          <p:cNvSpPr txBox="1"/>
          <p:nvPr/>
        </p:nvSpPr>
        <p:spPr>
          <a:xfrm>
            <a:off x="4908361" y="4808381"/>
            <a:ext cx="1080448" cy="246221"/>
          </a:xfrm>
          <a:prstGeom prst="rect">
            <a:avLst/>
          </a:prstGeom>
          <a:noFill/>
        </p:spPr>
        <p:txBody>
          <a:bodyPr wrap="square" rtlCol="0">
            <a:spAutoFit/>
          </a:bodyPr>
          <a:lstStyle/>
          <a:p>
            <a:r>
              <a:rPr lang="en-US" sz="1000" dirty="0"/>
              <a:t>Channels 96-127</a:t>
            </a:r>
          </a:p>
        </p:txBody>
      </p:sp>
      <p:sp>
        <p:nvSpPr>
          <p:cNvPr id="29" name="TextBox 28">
            <a:extLst>
              <a:ext uri="{FF2B5EF4-FFF2-40B4-BE49-F238E27FC236}">
                <a16:creationId xmlns:a16="http://schemas.microsoft.com/office/drawing/2014/main" id="{A20E962B-7DE3-4B9F-B973-74DBBA5331C7}"/>
              </a:ext>
            </a:extLst>
          </p:cNvPr>
          <p:cNvSpPr txBox="1"/>
          <p:nvPr/>
        </p:nvSpPr>
        <p:spPr>
          <a:xfrm>
            <a:off x="4908361" y="5037156"/>
            <a:ext cx="1080448" cy="246221"/>
          </a:xfrm>
          <a:prstGeom prst="rect">
            <a:avLst/>
          </a:prstGeom>
          <a:noFill/>
        </p:spPr>
        <p:txBody>
          <a:bodyPr wrap="square" rtlCol="0">
            <a:spAutoFit/>
          </a:bodyPr>
          <a:lstStyle/>
          <a:p>
            <a:r>
              <a:rPr lang="en-US" sz="1000" dirty="0"/>
              <a:t>Channels 64-95</a:t>
            </a:r>
          </a:p>
        </p:txBody>
      </p:sp>
      <p:sp>
        <p:nvSpPr>
          <p:cNvPr id="16" name="TextBox 15">
            <a:extLst>
              <a:ext uri="{FF2B5EF4-FFF2-40B4-BE49-F238E27FC236}">
                <a16:creationId xmlns:a16="http://schemas.microsoft.com/office/drawing/2014/main" id="{EE5E5EAE-3454-4019-83D7-B297C7DA52FA}"/>
              </a:ext>
            </a:extLst>
          </p:cNvPr>
          <p:cNvSpPr txBox="1"/>
          <p:nvPr/>
        </p:nvSpPr>
        <p:spPr>
          <a:xfrm>
            <a:off x="642582" y="1464774"/>
            <a:ext cx="5389728" cy="1477328"/>
          </a:xfrm>
          <a:prstGeom prst="rect">
            <a:avLst/>
          </a:prstGeom>
          <a:noFill/>
        </p:spPr>
        <p:txBody>
          <a:bodyPr wrap="square" rtlCol="0">
            <a:spAutoFit/>
          </a:bodyPr>
          <a:lstStyle/>
          <a:p>
            <a:r>
              <a:rPr lang="en-US" dirty="0"/>
              <a:t>NOTE: This layout is completely arbitrary. Routing the traces may be difficult, and it may be better to position the edge connectors differently to make it easier to route the traces from the Intan headstage connectors to the ZIF connectors.</a:t>
            </a:r>
          </a:p>
        </p:txBody>
      </p:sp>
    </p:spTree>
    <p:extLst>
      <p:ext uri="{BB962C8B-B14F-4D97-AF65-F5344CB8AC3E}">
        <p14:creationId xmlns:p14="http://schemas.microsoft.com/office/powerpoint/2010/main" val="429159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D69B-2984-4F19-8560-BAC2E1CC1B8E}"/>
              </a:ext>
            </a:extLst>
          </p:cNvPr>
          <p:cNvSpPr>
            <a:spLocks noGrp="1"/>
          </p:cNvSpPr>
          <p:nvPr>
            <p:ph type="title"/>
          </p:nvPr>
        </p:nvSpPr>
        <p:spPr/>
        <p:txBody>
          <a:bodyPr/>
          <a:lstStyle/>
          <a:p>
            <a:r>
              <a:rPr lang="en-US" dirty="0"/>
              <a:t>Vendors</a:t>
            </a:r>
          </a:p>
        </p:txBody>
      </p:sp>
      <p:sp>
        <p:nvSpPr>
          <p:cNvPr id="3" name="Content Placeholder 2">
            <a:extLst>
              <a:ext uri="{FF2B5EF4-FFF2-40B4-BE49-F238E27FC236}">
                <a16:creationId xmlns:a16="http://schemas.microsoft.com/office/drawing/2014/main" id="{68E57D85-D8B8-482F-982F-71E2E3B72188}"/>
              </a:ext>
            </a:extLst>
          </p:cNvPr>
          <p:cNvSpPr>
            <a:spLocks noGrp="1"/>
          </p:cNvSpPr>
          <p:nvPr>
            <p:ph idx="1"/>
          </p:nvPr>
        </p:nvSpPr>
        <p:spPr/>
        <p:txBody>
          <a:bodyPr/>
          <a:lstStyle/>
          <a:p>
            <a:r>
              <a:rPr lang="en-US" dirty="0"/>
              <a:t>Mouser electronics</a:t>
            </a:r>
          </a:p>
          <a:p>
            <a:pPr lvl="1"/>
            <a:r>
              <a:rPr lang="en-US" dirty="0">
                <a:hlinkClick r:id="rId2"/>
              </a:rPr>
              <a:t>60 x Molex </a:t>
            </a:r>
            <a:r>
              <a:rPr lang="en-US" dirty="0" err="1">
                <a:hlinkClick r:id="rId2"/>
              </a:rPr>
              <a:t>SlimStack</a:t>
            </a:r>
            <a:r>
              <a:rPr lang="en-US" dirty="0">
                <a:hlinkClick r:id="rId2"/>
              </a:rPr>
              <a:t> Connectors</a:t>
            </a:r>
            <a:r>
              <a:rPr lang="en-US" dirty="0"/>
              <a:t> </a:t>
            </a:r>
          </a:p>
          <a:p>
            <a:pPr lvl="1"/>
            <a:endParaRPr lang="en-US" dirty="0"/>
          </a:p>
        </p:txBody>
      </p:sp>
    </p:spTree>
    <p:extLst>
      <p:ext uri="{BB962C8B-B14F-4D97-AF65-F5344CB8AC3E}">
        <p14:creationId xmlns:p14="http://schemas.microsoft.com/office/powerpoint/2010/main" val="3783076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133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Open Sans</vt:lpstr>
      <vt:lpstr>Office Theme</vt:lpstr>
      <vt:lpstr>Design Notes for 128-channel Headstage Motherboard</vt:lpstr>
      <vt:lpstr>Concept</vt:lpstr>
      <vt:lpstr>Rough layout</vt:lpstr>
      <vt:lpstr>Vendors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Notes for 128-channel Headstage Motherboard</dc:title>
  <dc:creator>Douglas Weber</dc:creator>
  <cp:lastModifiedBy>Douglas Weber</cp:lastModifiedBy>
  <cp:revision>12</cp:revision>
  <dcterms:created xsi:type="dcterms:W3CDTF">2021-05-16T11:11:53Z</dcterms:created>
  <dcterms:modified xsi:type="dcterms:W3CDTF">2021-05-18T03:49:18Z</dcterms:modified>
</cp:coreProperties>
</file>