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6" r:id="rId2"/>
    <p:sldId id="29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C6C"/>
    <a:srgbClr val="F47920"/>
    <a:srgbClr val="E86741"/>
    <a:srgbClr val="E17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9"/>
    <p:restoredTop sz="94694"/>
  </p:normalViewPr>
  <p:slideViewPr>
    <p:cSldViewPr snapToGrid="0" snapToObjects="1">
      <p:cViewPr>
        <p:scale>
          <a:sx n="156" d="100"/>
          <a:sy n="156" d="100"/>
        </p:scale>
        <p:origin x="192" y="264"/>
      </p:cViewPr>
      <p:guideLst>
        <p:guide orient="horz" pos="30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D634-B286-CF4C-B608-BAEDD7C846A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6ED8-9D91-5E4C-8236-27D5494A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11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8" y="3808875"/>
            <a:ext cx="9372506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11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8" y="3808875"/>
            <a:ext cx="9372506" cy="1449750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4703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34535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1957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657" cy="5143498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884241" y="2324358"/>
            <a:ext cx="7642141" cy="246295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511C6C"/>
              </a:buClr>
              <a:buSzPct val="120000"/>
              <a:buFont typeface="Arial" charset="0"/>
              <a:buChar char="•"/>
              <a:tabLst/>
              <a:defRPr sz="2000" b="0" i="0" baseline="0">
                <a:latin typeface="+mn-lt"/>
                <a:ea typeface="Avenir Next" charset="0"/>
                <a:cs typeface="Avenir Next" charset="0"/>
              </a:defRPr>
            </a:lvl1pPr>
            <a:lvl2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2pPr>
            <a:lvl3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3pPr>
            <a:lvl4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4pPr>
            <a:lvl5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5pPr>
          </a:lstStyle>
          <a:p>
            <a:pPr lvl="0"/>
            <a:r>
              <a:rPr lang="en-US" dirty="0"/>
              <a:t>Important parts of the bullet can be highlighted in a bold weight for added impact.</a:t>
            </a:r>
          </a:p>
          <a:p>
            <a:pPr lvl="0"/>
            <a:r>
              <a:rPr lang="en-US" dirty="0"/>
              <a:t>Maecenas vitae quam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Nunc</a:t>
            </a:r>
            <a:r>
              <a:rPr lang="en-US" dirty="0"/>
              <a:t> a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4242" y="1641014"/>
            <a:ext cx="5030784" cy="380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i="0" baseline="0">
                <a:solidFill>
                  <a:srgbClr val="511C6C"/>
                </a:solidFill>
                <a:latin typeface="+mn-lt"/>
                <a:ea typeface="Avenir Next Demi Bold" charset="0"/>
                <a:cs typeface="Avenir Next Demi Bold" charset="0"/>
              </a:defRPr>
            </a:lvl1pPr>
            <a:lvl2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2pPr>
            <a:lvl3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3pPr>
            <a:lvl4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4pPr>
            <a:lvl5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5pPr>
          </a:lstStyle>
          <a:p>
            <a:pPr lvl="0"/>
            <a:r>
              <a:rPr lang="en-US" dirty="0"/>
              <a:t>Page title (minimal text as bullet points)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rwick.ac.uk/fac/cross_fac/cim/" TargetMode="External"/><Relationship Id="rId2" Type="http://schemas.openxmlformats.org/officeDocument/2006/relationships/hyperlink" Target="https://warwick.ac.uk/fac/cross_fac/cim/people/james-tripp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" TargetMode="External"/><Relationship Id="rId2" Type="http://schemas.openxmlformats.org/officeDocument/2006/relationships/hyperlink" Target="https://www.codecademy.com/articles/what-is-rdbms-sq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sql/sql_intro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mestripp/qstep-sq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657" cy="51434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3504" y="2304338"/>
            <a:ext cx="5965738" cy="1123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511C6C"/>
                </a:solidFill>
                <a:latin typeface="+mn-lt"/>
              </a:rPr>
              <a:t>QSTEP SQL Masterclass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504" y="3655605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kern="1200" baseline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11C6C"/>
                </a:solidFill>
                <a:latin typeface="+mn-lt"/>
              </a:rPr>
              <a:t>James Tripp, Senior Academic Technologist, CIM (Warwick)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3504" y="4254329"/>
            <a:ext cx="6858000" cy="33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 i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1</a:t>
            </a:r>
            <a:r>
              <a:rPr lang="en-US" sz="1500" b="0" i="0" baseline="3000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st</a:t>
            </a:r>
            <a:r>
              <a:rPr lang="en-US" sz="1500" b="0" i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 December</a:t>
            </a:r>
            <a:r>
              <a:rPr lang="en-US" sz="1500" b="0" i="0" baseline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 2020/ Microsoft Teams</a:t>
            </a:r>
            <a:endParaRPr lang="en-US" sz="1500" b="0" i="0" dirty="0">
              <a:solidFill>
                <a:srgbClr val="511C6C"/>
              </a:solidFill>
              <a:latin typeface="+mn-lt"/>
              <a:ea typeface="Avenir Next" charset="0"/>
              <a:cs typeface="Avenir Nex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03" y="4123366"/>
            <a:ext cx="7705817" cy="0"/>
          </a:xfrm>
          <a:prstGeom prst="line">
            <a:avLst/>
          </a:prstGeom>
          <a:ln>
            <a:solidFill>
              <a:srgbClr val="511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9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2" y="2021881"/>
            <a:ext cx="6602407" cy="2765435"/>
          </a:xfrm>
        </p:spPr>
        <p:txBody>
          <a:bodyPr/>
          <a:lstStyle/>
          <a:p>
            <a:r>
              <a:rPr lang="en-US" sz="1000" dirty="0"/>
              <a:t>Introduction (this presentation)</a:t>
            </a:r>
          </a:p>
          <a:p>
            <a:r>
              <a:rPr lang="en-US" sz="1000" dirty="0"/>
              <a:t>Local installation of database and data (optional)</a:t>
            </a:r>
          </a:p>
          <a:p>
            <a:r>
              <a:rPr lang="en-US" sz="1000" dirty="0" err="1"/>
              <a:t>SQWhat</a:t>
            </a:r>
            <a:r>
              <a:rPr lang="en-US" sz="1000" dirty="0"/>
              <a:t>?</a:t>
            </a:r>
          </a:p>
          <a:p>
            <a:pPr lvl="1"/>
            <a:r>
              <a:rPr lang="en-US" sz="1000" dirty="0"/>
              <a:t>Basic SQL introduction</a:t>
            </a:r>
          </a:p>
          <a:p>
            <a:pPr lvl="1"/>
            <a:endParaRPr lang="en-US" sz="1000" dirty="0"/>
          </a:p>
          <a:p>
            <a:r>
              <a:rPr lang="en-US" sz="1000" dirty="0"/>
              <a:t>Better together</a:t>
            </a:r>
          </a:p>
          <a:p>
            <a:pPr lvl="1"/>
            <a:r>
              <a:rPr lang="en-US" sz="1000" dirty="0"/>
              <a:t>Aggregate function for data and joining tables</a:t>
            </a:r>
          </a:p>
          <a:p>
            <a:pPr lvl="1"/>
            <a:endParaRPr lang="en-US" sz="1000" dirty="0"/>
          </a:p>
          <a:p>
            <a:r>
              <a:rPr lang="en-US" sz="1000" dirty="0"/>
              <a:t>Out of SQL</a:t>
            </a:r>
          </a:p>
          <a:p>
            <a:pPr lvl="1"/>
            <a:r>
              <a:rPr lang="en-US" sz="1000" dirty="0"/>
              <a:t>Taking data from the database</a:t>
            </a:r>
          </a:p>
          <a:p>
            <a:pPr lvl="1"/>
            <a:r>
              <a:rPr lang="en-US" sz="1000" dirty="0"/>
              <a:t>Using R for data analysis and </a:t>
            </a:r>
            <a:r>
              <a:rPr lang="en-US" sz="1000" dirty="0" err="1"/>
              <a:t>visualisation</a:t>
            </a:r>
            <a:endParaRPr lang="en-US" sz="1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33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Background in Psychology (BSc, PhD)</a:t>
            </a:r>
          </a:p>
          <a:p>
            <a:r>
              <a:rPr lang="en-US" sz="1400" dirty="0">
                <a:hlinkClick r:id="rId2"/>
              </a:rPr>
              <a:t>Senior Academic Technologist </a:t>
            </a:r>
            <a:r>
              <a:rPr lang="en-US" sz="1400" dirty="0"/>
              <a:t>at </a:t>
            </a:r>
            <a:r>
              <a:rPr lang="en-US" sz="1400" dirty="0">
                <a:hlinkClick r:id="rId3"/>
              </a:rPr>
              <a:t>CIM</a:t>
            </a:r>
            <a:r>
              <a:rPr lang="en-US" sz="1400" dirty="0"/>
              <a:t> (Centre for Interdisciplinary Methodologies)</a:t>
            </a:r>
          </a:p>
          <a:p>
            <a:r>
              <a:rPr lang="en-US" sz="1400" dirty="0"/>
              <a:t>SQL?</a:t>
            </a:r>
          </a:p>
          <a:p>
            <a:pPr lvl="1"/>
            <a:r>
              <a:rPr lang="en-US" sz="1400" dirty="0"/>
              <a:t>Large datasets</a:t>
            </a:r>
          </a:p>
          <a:p>
            <a:pPr lvl="1"/>
            <a:r>
              <a:rPr lang="en-US" sz="1400" dirty="0"/>
              <a:t>Analysis</a:t>
            </a:r>
          </a:p>
          <a:p>
            <a:pPr lvl="1"/>
            <a:r>
              <a:rPr lang="en-US" sz="1400" dirty="0"/>
              <a:t>System Administration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James Tripp</a:t>
            </a:r>
          </a:p>
        </p:txBody>
      </p:sp>
    </p:spTree>
    <p:extLst>
      <p:ext uri="{BB962C8B-B14F-4D97-AF65-F5344CB8AC3E}">
        <p14:creationId xmlns:p14="http://schemas.microsoft.com/office/powerpoint/2010/main" val="96458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AE925-922F-A04A-886B-8F5B6404B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Structure Query Language. A domain specific language – designed for a specific purpose</a:t>
            </a:r>
          </a:p>
          <a:p>
            <a:r>
              <a:rPr lang="en-US" sz="1400" dirty="0">
                <a:hlinkClick r:id="rId2"/>
              </a:rPr>
              <a:t>Relational databases</a:t>
            </a:r>
            <a:endParaRPr lang="en-US" sz="1400" dirty="0"/>
          </a:p>
          <a:p>
            <a:r>
              <a:rPr lang="en-US" sz="1400" dirty="0"/>
              <a:t>Give the database the query. The database then gets the data in an optimal way.</a:t>
            </a:r>
          </a:p>
          <a:p>
            <a:pPr marL="0" indent="0">
              <a:buNone/>
            </a:pPr>
            <a:r>
              <a:rPr lang="en-US" sz="1400" dirty="0"/>
              <a:t>See: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https://en.wikipedia.org/wiki/SQL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https://www.w3schools.com/sql/sql_intro.asp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B1B5-6541-0348-BF2D-E6A4892A0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SQL?</a:t>
            </a:r>
          </a:p>
        </p:txBody>
      </p:sp>
    </p:spTree>
    <p:extLst>
      <p:ext uri="{BB962C8B-B14F-4D97-AF65-F5344CB8AC3E}">
        <p14:creationId xmlns:p14="http://schemas.microsoft.com/office/powerpoint/2010/main" val="95235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BBC76-4F0A-7D41-897B-D2F721FE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7000"/>
              </p:ext>
            </p:extLst>
          </p:nvPr>
        </p:nvGraphicFramePr>
        <p:xfrm>
          <a:off x="884242" y="2526724"/>
          <a:ext cx="3121480" cy="1189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0370">
                  <a:extLst>
                    <a:ext uri="{9D8B030D-6E8A-4147-A177-3AD203B41FA5}">
                      <a16:colId xmlns:a16="http://schemas.microsoft.com/office/drawing/2014/main" val="1533238069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2606478251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2024130618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3312227562"/>
                    </a:ext>
                  </a:extLst>
                </a:gridCol>
              </a:tblGrid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7231"/>
                  </a:ext>
                </a:extLst>
              </a:tr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241930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64866"/>
                  </a:ext>
                </a:extLst>
              </a:tr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2F7115-27C7-F24A-8A3E-CAD80E37C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90307"/>
              </p:ext>
            </p:extLst>
          </p:nvPr>
        </p:nvGraphicFramePr>
        <p:xfrm>
          <a:off x="4721679" y="2526724"/>
          <a:ext cx="2552700" cy="1189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5332380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60647825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24130618"/>
                    </a:ext>
                  </a:extLst>
                </a:gridCol>
              </a:tblGrid>
              <a:tr h="363999">
                <a:tc>
                  <a:txBody>
                    <a:bodyPr/>
                    <a:lstStyle/>
                    <a:p>
                      <a:r>
                        <a:rPr lang="en-US" sz="1100" dirty="0"/>
                        <a:t>iso3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7231"/>
                  </a:ext>
                </a:extLst>
              </a:tr>
              <a:tr h="461795">
                <a:tc>
                  <a:txBody>
                    <a:bodyPr/>
                    <a:lstStyle/>
                    <a:p>
                      <a:r>
                        <a:rPr lang="en-US" sz="11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60244834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01060000</a:t>
                      </a:r>
                    </a:p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64866"/>
                  </a:ext>
                </a:extLst>
              </a:tr>
              <a:tr h="363999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EE01EE-D917-7149-B63D-A7435D7FB39E}"/>
              </a:ext>
            </a:extLst>
          </p:cNvPr>
          <p:cNvSpPr txBox="1"/>
          <p:nvPr/>
        </p:nvSpPr>
        <p:spPr>
          <a:xfrm>
            <a:off x="168285" y="299081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38C0A-9F73-CE4F-A5F8-319B81933462}"/>
              </a:ext>
            </a:extLst>
          </p:cNvPr>
          <p:cNvSpPr txBox="1"/>
          <p:nvPr/>
        </p:nvSpPr>
        <p:spPr>
          <a:xfrm>
            <a:off x="932369" y="382682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90CAE9F-D564-5B46-BC5D-1E130C2295C1}"/>
              </a:ext>
            </a:extLst>
          </p:cNvPr>
          <p:cNvSpPr/>
          <p:nvPr/>
        </p:nvSpPr>
        <p:spPr>
          <a:xfrm>
            <a:off x="724302" y="2990815"/>
            <a:ext cx="45719" cy="343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63D507-23D8-7A48-B1AE-AA34F396B95B}"/>
              </a:ext>
            </a:extLst>
          </p:cNvPr>
          <p:cNvSpPr/>
          <p:nvPr/>
        </p:nvSpPr>
        <p:spPr>
          <a:xfrm rot="16200000">
            <a:off x="1246020" y="3436551"/>
            <a:ext cx="45719" cy="7348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F590-E007-A949-9260-3903DC4D6466}"/>
              </a:ext>
            </a:extLst>
          </p:cNvPr>
          <p:cNvSpPr txBox="1"/>
          <p:nvPr/>
        </p:nvSpPr>
        <p:spPr>
          <a:xfrm>
            <a:off x="1870946" y="21561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world_indicators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50872-F4F1-A949-8B82-E820240D4F09}"/>
              </a:ext>
            </a:extLst>
          </p:cNvPr>
          <p:cNvSpPr txBox="1"/>
          <p:nvPr/>
        </p:nvSpPr>
        <p:spPr>
          <a:xfrm>
            <a:off x="5423993" y="21566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world_borders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F0BFD-87DB-1448-9B6A-5E4ABEFAB5DD}"/>
              </a:ext>
            </a:extLst>
          </p:cNvPr>
          <p:cNvSpPr txBox="1"/>
          <p:nvPr/>
        </p:nvSpPr>
        <p:spPr>
          <a:xfrm>
            <a:off x="5845" y="2158466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name:</a:t>
            </a:r>
          </a:p>
        </p:txBody>
      </p:sp>
    </p:spTree>
    <p:extLst>
      <p:ext uri="{BB962C8B-B14F-4D97-AF65-F5344CB8AC3E}">
        <p14:creationId xmlns:p14="http://schemas.microsoft.com/office/powerpoint/2010/main" val="32952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5901E4-8850-8744-AE42-886472FCCA6D}"/>
              </a:ext>
            </a:extLst>
          </p:cNvPr>
          <p:cNvSpPr txBox="1"/>
          <p:nvPr/>
        </p:nvSpPr>
        <p:spPr>
          <a:xfrm>
            <a:off x="677636" y="1681843"/>
            <a:ext cx="5478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E.g.,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 </a:t>
            </a:r>
            <a:r>
              <a:rPr lang="en-US" sz="2000" dirty="0"/>
              <a:t>column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table;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</a:t>
            </a:r>
            <a:r>
              <a:rPr lang="en-US" sz="2000" dirty="0"/>
              <a:t> country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world_indicators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</a:t>
            </a:r>
            <a:r>
              <a:rPr lang="en-US" sz="2000" dirty="0"/>
              <a:t> population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world_borders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451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4F9B834-F481-BD40-BE19-72CE8705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04" y="1037276"/>
            <a:ext cx="2919782" cy="4168687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3222395" cy="2462958"/>
          </a:xfrm>
        </p:spPr>
        <p:txBody>
          <a:bodyPr/>
          <a:lstStyle/>
          <a:p>
            <a:r>
              <a:rPr lang="en-US" sz="1800" dirty="0"/>
              <a:t>Data storage</a:t>
            </a:r>
          </a:p>
          <a:p>
            <a:r>
              <a:rPr lang="en-US" sz="1800" dirty="0"/>
              <a:t>Efficient data querying via SQL</a:t>
            </a:r>
          </a:p>
          <a:p>
            <a:r>
              <a:rPr lang="en-US" sz="1800" dirty="0"/>
              <a:t>A little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38025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3222395" cy="2462958"/>
          </a:xfrm>
        </p:spPr>
        <p:txBody>
          <a:bodyPr/>
          <a:lstStyle/>
          <a:p>
            <a:r>
              <a:rPr lang="en-US" sz="1800" dirty="0"/>
              <a:t>Data storage</a:t>
            </a:r>
          </a:p>
          <a:p>
            <a:r>
              <a:rPr lang="en-US" sz="1800" dirty="0"/>
              <a:t>Efficient data querying via SQL</a:t>
            </a:r>
          </a:p>
          <a:p>
            <a:r>
              <a:rPr lang="en-US" sz="1800" dirty="0"/>
              <a:t>A little complicated…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BD7A9F-9E08-8840-BF28-47EFB66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73" y="1020536"/>
            <a:ext cx="2966098" cy="43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brief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7394345" cy="2462958"/>
          </a:xfrm>
        </p:spPr>
        <p:txBody>
          <a:bodyPr/>
          <a:lstStyle/>
          <a:p>
            <a:r>
              <a:rPr lang="en-US" sz="1800" dirty="0"/>
              <a:t>We are data analysts/data scientists</a:t>
            </a:r>
          </a:p>
          <a:p>
            <a:r>
              <a:rPr lang="en-US" sz="1800" dirty="0"/>
              <a:t>Question: What is the relationship between two world indicators across countries?</a:t>
            </a:r>
          </a:p>
          <a:p>
            <a:r>
              <a:rPr lang="en-US" sz="1800" dirty="0"/>
              <a:t>Our data is in a table called </a:t>
            </a:r>
            <a:r>
              <a:rPr lang="en-US" sz="1800" dirty="0" err="1"/>
              <a:t>world_indicators</a:t>
            </a:r>
            <a:r>
              <a:rPr lang="en-US" sz="1800" dirty="0"/>
              <a:t> in the </a:t>
            </a:r>
            <a:r>
              <a:rPr lang="en-US" sz="1800" dirty="0" err="1"/>
              <a:t>qstep</a:t>
            </a:r>
            <a:r>
              <a:rPr lang="en-US" sz="1800" dirty="0"/>
              <a:t> database</a:t>
            </a:r>
          </a:p>
          <a:p>
            <a:r>
              <a:rPr lang="en-US" sz="1800" dirty="0"/>
              <a:t>An additional table called </a:t>
            </a:r>
            <a:r>
              <a:rPr lang="en-US" sz="1800" dirty="0" err="1"/>
              <a:t>world_borders</a:t>
            </a:r>
            <a:r>
              <a:rPr lang="en-US" sz="1800" dirty="0"/>
              <a:t> contains the geospatial borders of countries. This may help with visualization work</a:t>
            </a:r>
          </a:p>
        </p:txBody>
      </p:sp>
    </p:spTree>
    <p:extLst>
      <p:ext uri="{BB962C8B-B14F-4D97-AF65-F5344CB8AC3E}">
        <p14:creationId xmlns:p14="http://schemas.microsoft.com/office/powerpoint/2010/main" val="311412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4847088" cy="2462958"/>
          </a:xfrm>
        </p:spPr>
        <p:txBody>
          <a:bodyPr/>
          <a:lstStyle/>
          <a:p>
            <a:r>
              <a:rPr lang="en-US" sz="1800" dirty="0"/>
              <a:t>Located in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>
                <a:hlinkClick r:id="rId2"/>
              </a:rPr>
              <a:t>https://github.com/jamestripp/qstep-sql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1403AF-08C3-0C48-9F25-B56C00B2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22" y="3226879"/>
            <a:ext cx="3126921" cy="1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317</Words>
  <Application>Microsoft Macintosh PowerPoint</Application>
  <PresentationFormat>On-screen Show (16:9)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Demi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Mawby</dc:creator>
  <cp:lastModifiedBy>Tripp, James</cp:lastModifiedBy>
  <cp:revision>158</cp:revision>
  <dcterms:created xsi:type="dcterms:W3CDTF">2017-04-05T11:04:35Z</dcterms:created>
  <dcterms:modified xsi:type="dcterms:W3CDTF">2020-11-30T19:59:25Z</dcterms:modified>
</cp:coreProperties>
</file>