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8" r:id="rId3"/>
    <p:sldId id="299" r:id="rId4"/>
    <p:sldId id="300" r:id="rId5"/>
    <p:sldId id="320" r:id="rId6"/>
    <p:sldId id="314" r:id="rId7"/>
    <p:sldId id="315" r:id="rId8"/>
    <p:sldId id="316" r:id="rId9"/>
    <p:sldId id="317" r:id="rId10"/>
    <p:sldId id="322" r:id="rId11"/>
    <p:sldId id="318" r:id="rId12"/>
    <p:sldId id="336" r:id="rId13"/>
    <p:sldId id="340" r:id="rId14"/>
    <p:sldId id="259" r:id="rId15"/>
    <p:sldId id="341" r:id="rId16"/>
    <p:sldId id="342" r:id="rId17"/>
    <p:sldId id="345" r:id="rId18"/>
    <p:sldId id="343" r:id="rId19"/>
    <p:sldId id="262" r:id="rId20"/>
    <p:sldId id="34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C4C8F18-0E44-1743-1547-47B01DFC45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50E797-49DF-8754-AB2C-8CBAF8713C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3CCA-1505-47E7-9580-49EACBA5E9B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2E782E-B2CF-2679-E23F-3ACCC03754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0DDC1A-1987-AF0B-6447-2097AED871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83191-16A2-4718-AA60-4432C2CA3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6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9DBF-CE24-408F-B0FF-C7E9A71AACC5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9533-9512-4105-82DF-6654EC526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408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71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72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3CE6-4591-4214-B086-9E7E6A0AF684}" type="datetime1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40AAE5-B9E9-2256-F91C-DAEE5D07FEAB}"/>
              </a:ext>
            </a:extLst>
          </p:cNvPr>
          <p:cNvSpPr txBox="1">
            <a:spLocks/>
          </p:cNvSpPr>
          <p:nvPr userDrawn="1"/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96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32EA-2717-442B-96A0-3E443144E281}" type="datetime1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19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8FF7-F689-4323-9280-30987C84C9B5}" type="datetime1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70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F559-5549-463E-8DCA-E70155984377}" type="datetime1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1941211-D9F0-48AC-0002-4CFA61BB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32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B73C-DDE2-472E-BEDB-D574BBD8D7D9}" type="datetime1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E01FD9-DB79-839F-1515-2C6AE436D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205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9BBC-1845-42CB-B4BD-14174F29BEEA}" type="datetime1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2AE676A-F875-B3D1-BDE5-19D386382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49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1EA0-E11B-4760-9AB1-B1BF61863E1D}" type="datetime1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320CA7-46AB-03A3-FC92-AA423E04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97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368B-976D-430E-9166-A402E437FA3F}" type="datetime1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0DC4E-8C15-1A66-351E-326836B61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002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0604-EEE5-4CA6-9A47-BAF40111BF11}" type="datetime1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53A384-84FE-9897-44F7-FB59205E0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2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DB57-2362-452F-8290-7347DDDAB90C}" type="datetime1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542395-626E-395B-B571-5625DFFC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94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26AC-9659-4350-A81E-53B3E0DCB707}" type="datetime1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52DB3C-FEDB-6469-7997-A0063179E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08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E429-1683-4FDA-8D6C-2D932B6BC6D2}" type="datetime1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CE83DE27-3F3A-421C-8CC9-9BCAA9F153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139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pytorch-model-summary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www.cs.toronto.edu/~kriz/cifar.html" TargetMode="External"/><Relationship Id="rId4" Type="http://schemas.openxmlformats.org/officeDocument/2006/relationships/hyperlink" Target="https://pytorch.org/vision/0.12/generated/torchvision.models.vgg19.htm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vision/stable/generated/torchvision.transforms.RandomApply.html#torchvision.transforms.RandomApply" TargetMode="External"/><Relationship Id="rId3" Type="http://schemas.openxmlformats.org/officeDocument/2006/relationships/hyperlink" Target="https://pytorch.org/vision/stable/generated/torchvision.transforms.ColorJitter.html#torchvision.transforms.ColorJitter" TargetMode="External"/><Relationship Id="rId7" Type="http://schemas.openxmlformats.org/officeDocument/2006/relationships/hyperlink" Target="https://pytorch.org/vision/stable/generated/torchvision.transforms.RandomAffine.html#torchvision.transforms.RandomAffine" TargetMode="External"/><Relationship Id="rId12" Type="http://schemas.openxmlformats.org/officeDocument/2006/relationships/hyperlink" Target="https://pytorch.org/vision/stable/generated/torchvision.transforms.RandomPerspective.html#torchvision.transforms.RandomPerspective" TargetMode="External"/><Relationship Id="rId2" Type="http://schemas.openxmlformats.org/officeDocument/2006/relationships/hyperlink" Target="https://pytorch.org/vision/stable/generated/torchvision.transforms.CenterCrop.html#torchvision.transforms.CenterCro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ytorch.org/vision/stable/generated/torchvision.transforms.Pad.html#torchvision.transforms.Pad" TargetMode="External"/><Relationship Id="rId11" Type="http://schemas.openxmlformats.org/officeDocument/2006/relationships/hyperlink" Target="https://pytorch.org/vision/stable/generated/torchvision.transforms.RandomHorizontalFlip.html#torchvision.transforms.RandomHorizontalFlip" TargetMode="External"/><Relationship Id="rId5" Type="http://schemas.openxmlformats.org/officeDocument/2006/relationships/hyperlink" Target="https://pytorch.org/vision/stable/generated/torchvision.transforms.Grayscale.html#torchvision.transforms.Grayscale" TargetMode="External"/><Relationship Id="rId10" Type="http://schemas.openxmlformats.org/officeDocument/2006/relationships/hyperlink" Target="https://pytorch.org/vision/stable/generated/torchvision.transforms.RandomGrayscale.html#torchvision.transforms.RandomGrayscale" TargetMode="External"/><Relationship Id="rId4" Type="http://schemas.openxmlformats.org/officeDocument/2006/relationships/hyperlink" Target="https://pytorch.org/vision/stable/generated/torchvision.transforms.FiveCrop.html#torchvision.transforms.FiveCrop" TargetMode="External"/><Relationship Id="rId9" Type="http://schemas.openxmlformats.org/officeDocument/2006/relationships/hyperlink" Target="https://pytorch.org/vision/stable/generated/torchvision.transforms.RandomCrop.html#torchvision.transforms.RandomCrop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stable/tutorials/index.html" TargetMode="External"/><Relationship Id="rId3" Type="http://schemas.openxmlformats.org/officeDocument/2006/relationships/image" Target="../media/image15.png"/><Relationship Id="rId7" Type="http://schemas.openxmlformats.org/officeDocument/2006/relationships/hyperlink" Target="https://pytorch.org/vision/main/generated/torchvision.transforms.RandomHorizontalFlip.html#torchvision.transforms.RandomHorizontalFlip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ytorch.org/vision/stable/generated/torchvision.transforms.RandomResizedCrop.html#torchvision.transforms.RandomResizedCrop" TargetMode="External"/><Relationship Id="rId5" Type="http://schemas.openxmlformats.org/officeDocument/2006/relationships/hyperlink" Target="https://pytorch.org/vision/stable/generated/torchvision.transforms.RandomRotation.html#torchvision.transforms.RandomRotation" TargetMode="Externa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pytorch.org/tutorials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towardsdatascience.com/understanding-pytorch-with-an-example-a-step-by-step-tutorial-81fc5f8c4e8e#5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yanwei-liu.medium.com/pytorch-with-grad-cam-6a92a54bfaa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b" anchorCtr="0">
            <a:noAutofit/>
          </a:bodyPr>
          <a:lstStyle/>
          <a:p>
            <a:pPr>
              <a:buSzPct val="25000"/>
            </a:pPr>
            <a:r>
              <a:rPr lang="zh-TW" altLang="en-US" sz="2700" b="1" dirty="0">
                <a:ea typeface="Arial"/>
                <a:cs typeface="Arial"/>
                <a:sym typeface="Arial"/>
              </a:rPr>
              <a:t>影像處理、電腦視覺及深度學習概論</a:t>
            </a:r>
            <a:br>
              <a:rPr lang="en-US" altLang="zh-TW" sz="2700" b="1" dirty="0">
                <a:ea typeface="Arial"/>
                <a:cs typeface="Arial"/>
                <a:sym typeface="Arial"/>
              </a:rPr>
            </a:br>
            <a:r>
              <a:rPr lang="zh-TW" altLang="en-US" sz="2700" b="1" dirty="0">
                <a:ea typeface="Arial"/>
                <a:cs typeface="Arial"/>
                <a:sym typeface="Arial"/>
              </a:rPr>
              <a:t> </a:t>
            </a:r>
            <a:r>
              <a:rPr lang="en-US" altLang="zh-TW" sz="2700" b="1" dirty="0">
                <a:ea typeface="Arial"/>
                <a:cs typeface="Arial"/>
                <a:sym typeface="Arial"/>
              </a:rPr>
              <a:t>(Introduction to Image Processing, Computer Vision and Deep Learning)</a:t>
            </a:r>
            <a:br>
              <a:rPr lang="zh-TW" altLang="en-US" sz="2700" dirty="0">
                <a:ea typeface="Arial"/>
                <a:cs typeface="Arial"/>
                <a:sym typeface="Arial"/>
              </a:rPr>
            </a:br>
            <a:br>
              <a:rPr lang="zh-TW" altLang="en-US" sz="2700" dirty="0">
                <a:ea typeface="Arial"/>
                <a:cs typeface="Arial"/>
                <a:sym typeface="Arial"/>
              </a:rPr>
            </a:br>
            <a:r>
              <a:rPr lang="en-US" altLang="zh-TW" sz="2700" dirty="0">
                <a:ea typeface="Arial"/>
                <a:cs typeface="Arial"/>
                <a:sym typeface="Arial"/>
              </a:rPr>
              <a:t>Homework 1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t" anchorCtr="0">
            <a:noAutofit/>
          </a:bodyPr>
          <a:lstStyle/>
          <a:p>
            <a:pPr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TA:</a:t>
            </a:r>
          </a:p>
          <a:p>
            <a:pPr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        </a:t>
            </a:r>
            <a:r>
              <a:rPr lang="zh-TW" altLang="en-US" sz="2000" dirty="0">
                <a:latin typeface="+mj-lt"/>
                <a:ea typeface="Arial"/>
                <a:cs typeface="Arial"/>
                <a:sym typeface="Arial"/>
              </a:rPr>
              <a:t>少鈞</a:t>
            </a: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: nckubot65904@gmail.com</a:t>
            </a:r>
          </a:p>
          <a:p>
            <a:pPr indent="1815704" algn="l">
              <a:buSzPct val="25000"/>
            </a:pPr>
            <a:endParaRPr lang="en-US" altLang="zh-TW" sz="2000" dirty="0">
              <a:latin typeface="+mj-lt"/>
              <a:ea typeface="Arial"/>
              <a:cs typeface="Arial"/>
              <a:sym typeface="Arial"/>
            </a:endParaRPr>
          </a:p>
          <a:p>
            <a:pPr indent="1815704" algn="l"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Office Hour: 14:00~16:00, Mon.</a:t>
            </a:r>
          </a:p>
          <a:p>
            <a:pPr indent="1815704" algn="l"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		       10:00~12:00, Fri.</a:t>
            </a:r>
          </a:p>
          <a:p>
            <a:pPr indent="1815704" algn="l">
              <a:buSzPct val="25000"/>
            </a:pPr>
            <a:r>
              <a:rPr lang="en-US" altLang="zh-TW" sz="2000" dirty="0">
                <a:latin typeface="+mj-lt"/>
                <a:ea typeface="Arial"/>
                <a:cs typeface="Arial"/>
                <a:sym typeface="Arial"/>
              </a:rPr>
              <a:t>	At CSIE 9F Robotics Lab.</a:t>
            </a:r>
            <a:endParaRPr sz="20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565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Transforms </a:t>
            </a: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(20%)</a:t>
            </a:r>
            <a:r>
              <a:rPr lang="zh-TW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7728" y="539851"/>
            <a:ext cx="4603834" cy="1849666"/>
          </a:xfrm>
        </p:spPr>
        <p:txBody>
          <a:bodyPr>
            <a:normAutofit/>
          </a:bodyPr>
          <a:lstStyle/>
          <a:p>
            <a:pPr marL="133350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4.1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Resize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(5%)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(5%)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Rotation, Scaling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(5%)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4.4 Shearing (5%)</a:t>
            </a:r>
          </a:p>
        </p:txBody>
      </p:sp>
      <p:sp>
        <p:nvSpPr>
          <p:cNvPr id="9" name="Shape 137">
            <a:extLst>
              <a:ext uri="{FF2B5EF4-FFF2-40B4-BE49-F238E27FC236}">
                <a16:creationId xmlns:a16="http://schemas.microsoft.com/office/drawing/2014/main" id="{60B30E04-BBA9-46E4-9264-E8F45F01A7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ct val="25000"/>
            </a:pPr>
            <a:fld id="{CE83DE27-3F3A-421C-8CC9-9BCAA9F15320}" type="slidenum">
              <a:rPr lang="zh-TW" altLang="en-US" smtClean="0"/>
              <a:pPr algn="r">
                <a:buSzPct val="25000"/>
              </a:pPr>
              <a:t>10</a:t>
            </a:fld>
            <a:endParaRPr lang="zh-TW" alt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8FECCC1-2C06-4E56-98F6-9DDA4934BDCA}"/>
              </a:ext>
            </a:extLst>
          </p:cNvPr>
          <p:cNvSpPr txBox="1"/>
          <p:nvPr/>
        </p:nvSpPr>
        <p:spPr>
          <a:xfrm>
            <a:off x="7664816" y="-91711"/>
            <a:ext cx="1678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/>
              <a:t>(</a:t>
            </a:r>
            <a:r>
              <a:rPr lang="zh-CN" altLang="en-US" sz="1800" dirty="0"/>
              <a:t>出題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Jeffin</a:t>
            </a:r>
            <a:r>
              <a:rPr lang="en-US" altLang="zh-TW" sz="1800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3BFA4B-6488-550A-3840-3828C4F9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913" y="618565"/>
            <a:ext cx="2950869" cy="428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3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B77070A-6FF4-4DB5-B60F-59DC491B1B19}"/>
              </a:ext>
            </a:extLst>
          </p:cNvPr>
          <p:cNvSpPr txBox="1"/>
          <p:nvPr/>
        </p:nvSpPr>
        <p:spPr>
          <a:xfrm>
            <a:off x="78403" y="310374"/>
            <a:ext cx="873225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Given: “</a:t>
            </a:r>
            <a:r>
              <a:rPr lang="en-US" altLang="zh-TW" sz="1600" i="1" dirty="0">
                <a:latin typeface="Arial" panose="020B0604020202020204" pitchFamily="34" charset="0"/>
                <a:cs typeface="Arial" panose="020B0604020202020204" pitchFamily="34" charset="0"/>
              </a:rPr>
              <a:t>Microsoft.png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(430, 430)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Q:Please resize, translate , rotate, scale and </a:t>
            </a:r>
            <a:r>
              <a:rPr lang="en-GB" altLang="zh-TW" sz="16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shearing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1600" i="1" dirty="0">
                <a:latin typeface="Arial" panose="020B0604020202020204" pitchFamily="34" charset="0"/>
                <a:cs typeface="Arial" panose="020B0604020202020204" pitchFamily="34" charset="0"/>
              </a:rPr>
              <a:t>Microsoft.png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9263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4.1) Resize: </a:t>
            </a:r>
          </a:p>
          <a:p>
            <a:pPr marL="449263" indent="406400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Wingdings" panose="05000000000000000000" pitchFamily="2" charset="2"/>
              </a:rPr>
              <a:t>From (430,430) to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(215,215) </a:t>
            </a:r>
          </a:p>
          <a:p>
            <a:pPr marL="857250" defTabSz="857250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and cv2.imshow with (430, 430) window (image center: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(108, 108) </a:t>
            </a:r>
          </a:p>
          <a:p>
            <a:pPr marL="857250" indent="4972050" defTabSz="857250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top </a:t>
            </a:r>
            <a:r>
              <a:rPr lang="en-US" altLang="zh-CN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left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of window)</a:t>
            </a:r>
          </a:p>
          <a:p>
            <a:pPr marL="449263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4.2) Image Translation: </a:t>
            </a:r>
          </a:p>
          <a:p>
            <a:pPr marL="449263" indent="465138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Xnew = Xold + 215 pixels = 108 + 215 = 323</a:t>
            </a:r>
          </a:p>
          <a:p>
            <a:pPr marL="896938" lvl="7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Ynew = Yold + 215 pixels = 108 + 215 = 323</a:t>
            </a:r>
          </a:p>
          <a:p>
            <a:pPr marL="896938" lvl="7"/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Point C (108, 108) is center of resized image</a:t>
            </a:r>
            <a:b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Point C’(323, 323) is new center of image 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(bottom right of window)</a:t>
            </a:r>
          </a:p>
          <a:p>
            <a:pPr marL="449263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		(Then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overlay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with </a:t>
            </a:r>
            <a:r>
              <a:rPr lang="en-US" altLang="zh-TW" sz="1600" i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result image of </a:t>
            </a:r>
            <a:r>
              <a:rPr lang="en-US" altLang="zh-TW" sz="1600" i="1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4.1)</a:t>
            </a:r>
            <a:r>
              <a:rPr lang="en-US" altLang="zh-TW" sz="1600" i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</a:t>
            </a:r>
            <a:endParaRPr lang="en-US" altLang="zh-TW" sz="16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71488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4.3) Rotation, Scaling:</a:t>
            </a:r>
          </a:p>
          <a:p>
            <a:pPr marL="471488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	Center: Center of Image</a:t>
            </a:r>
          </a:p>
          <a:p>
            <a:pPr marL="471488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	Angle = 45</a:t>
            </a:r>
            <a:r>
              <a:rPr lang="en-US" altLang="zh-TW" sz="1600" baseline="30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(counter-clockwise)</a:t>
            </a:r>
          </a:p>
          <a:p>
            <a:pPr marL="896938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Scale = 0.5 , window size (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Wingdings" panose="05000000000000000000" pitchFamily="2" charset="2"/>
              </a:rPr>
              <a:t>430,430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</a:t>
            </a:r>
          </a:p>
          <a:p>
            <a:pPr marL="471488" indent="-3572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4.4) Shearing: </a:t>
            </a:r>
          </a:p>
          <a:p>
            <a:pPr marL="896938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Old location: ([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[50,50],[200,50],[50,200]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])</a:t>
            </a:r>
          </a:p>
          <a:p>
            <a:pPr marL="896938" indent="-3175"/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New location: ([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[10,100],[100,50],[100,250]</a:t>
            </a:r>
            <a:r>
              <a:rPr lang="en-US" altLang="zh-TW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]) </a:t>
            </a:r>
          </a:p>
          <a:p>
            <a:pPr marL="896938" indent="-3175"/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(Note: Please save your image after each section)</a:t>
            </a:r>
          </a:p>
          <a:p>
            <a:pPr marL="896938" indent="-615950"/>
            <a:endParaRPr lang="en-US" altLang="zh-TW" sz="1600" dirty="0">
              <a:solidFill>
                <a:srgbClr val="FF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Hint: </a:t>
            </a:r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Textbook Chapter 12, (p.407 ~ 412)</a:t>
            </a:r>
            <a:b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	        python: cv2.warpAffine(), </a:t>
            </a:r>
          </a:p>
          <a:p>
            <a:pPr indent="742950"/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Textbook Chapter 3, (p.50 ~ 52)</a:t>
            </a:r>
          </a:p>
          <a:p>
            <a:pPr indent="914400"/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cv2.addWeighted()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9027FE-632D-256F-9C61-437DDC8C0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92" y="4082392"/>
            <a:ext cx="1940768" cy="19407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Shape 185">
            <a:extLst>
              <a:ext uri="{FF2B5EF4-FFF2-40B4-BE49-F238E27FC236}">
                <a16:creationId xmlns:a16="http://schemas.microsoft.com/office/drawing/2014/main" id="{51A4CDA7-7F6C-433B-8439-797921C77FDA}"/>
              </a:ext>
            </a:extLst>
          </p:cNvPr>
          <p:cNvSpPr txBox="1">
            <a:spLocks/>
          </p:cNvSpPr>
          <p:nvPr/>
        </p:nvSpPr>
        <p:spPr>
          <a:xfrm>
            <a:off x="-1" y="-5275"/>
            <a:ext cx="8889068" cy="350012"/>
          </a:xfrm>
          <a:prstGeom prst="rect">
            <a:avLst/>
          </a:prstGeom>
          <a:noFill/>
          <a:ln>
            <a:noFill/>
          </a:ln>
        </p:spPr>
        <p:txBody>
          <a:bodyPr lIns="51427" tIns="25706" rIns="51427" bIns="2570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461791" indent="-1461791">
              <a:buSzPct val="25000"/>
              <a:defRPr/>
            </a:pPr>
            <a:r>
              <a:rPr lang="en-US" altLang="zh-TW" sz="2100" b="1" kern="0" dirty="0"/>
              <a:t>4.1 Transforms: Resize, Translation, Rotation, Scaling, Shearing(20%)</a:t>
            </a:r>
            <a:endParaRPr lang="zh-TW" altLang="en-US" sz="2100" b="1" kern="0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AAE00C7-CDB1-4C98-9636-3AFD9DBC0E80}"/>
              </a:ext>
            </a:extLst>
          </p:cNvPr>
          <p:cNvSpPr txBox="1"/>
          <p:nvPr/>
        </p:nvSpPr>
        <p:spPr>
          <a:xfrm>
            <a:off x="7893376" y="370469"/>
            <a:ext cx="138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(</a:t>
            </a:r>
            <a:r>
              <a:rPr lang="zh-TW" altLang="en-US" sz="1600" dirty="0"/>
              <a:t>出題</a:t>
            </a:r>
            <a:r>
              <a:rPr lang="en-US" altLang="zh-TW" sz="1600" dirty="0"/>
              <a:t>:</a:t>
            </a:r>
            <a:r>
              <a:rPr lang="zh-TW" altLang="en-US" sz="1600" dirty="0"/>
              <a:t>  </a:t>
            </a:r>
            <a:r>
              <a:rPr lang="en-US" altLang="zh-TW" sz="1600" dirty="0"/>
              <a:t>Jeffin)</a:t>
            </a:r>
            <a:endParaRPr lang="zh-TW" altLang="en-US" sz="16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FA48741-A395-4930-D876-3482DE803381}"/>
              </a:ext>
            </a:extLst>
          </p:cNvPr>
          <p:cNvSpPr txBox="1"/>
          <p:nvPr/>
        </p:nvSpPr>
        <p:spPr>
          <a:xfrm>
            <a:off x="6775385" y="6118199"/>
            <a:ext cx="2035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i="1" dirty="0">
                <a:latin typeface="Arial" panose="020B0604020202020204" pitchFamily="34" charset="0"/>
                <a:cs typeface="Arial" panose="020B0604020202020204" pitchFamily="34" charset="0"/>
              </a:rPr>
              <a:t>Microsoft.png</a:t>
            </a:r>
            <a:endParaRPr lang="en-US" dirty="0"/>
          </a:p>
        </p:txBody>
      </p:sp>
      <p:sp>
        <p:nvSpPr>
          <p:cNvPr id="1034" name="文字方塊 1033">
            <a:extLst>
              <a:ext uri="{FF2B5EF4-FFF2-40B4-BE49-F238E27FC236}">
                <a16:creationId xmlns:a16="http://schemas.microsoft.com/office/drawing/2014/main" id="{2D9C9655-2DD3-6A8C-81D2-7A5F77649830}"/>
              </a:ext>
            </a:extLst>
          </p:cNvPr>
          <p:cNvSpPr txBox="1"/>
          <p:nvPr/>
        </p:nvSpPr>
        <p:spPr>
          <a:xfrm>
            <a:off x="5857891" y="4868110"/>
            <a:ext cx="914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H:430</a:t>
            </a:r>
            <a:endParaRPr lang="en-US" dirty="0"/>
          </a:p>
        </p:txBody>
      </p:sp>
      <p:sp>
        <p:nvSpPr>
          <p:cNvPr id="1035" name="文字方塊 1034">
            <a:extLst>
              <a:ext uri="{FF2B5EF4-FFF2-40B4-BE49-F238E27FC236}">
                <a16:creationId xmlns:a16="http://schemas.microsoft.com/office/drawing/2014/main" id="{5A582962-A97E-7CCE-F5F8-39A5FD7E0199}"/>
              </a:ext>
            </a:extLst>
          </p:cNvPr>
          <p:cNvSpPr txBox="1"/>
          <p:nvPr/>
        </p:nvSpPr>
        <p:spPr>
          <a:xfrm>
            <a:off x="7350571" y="3713060"/>
            <a:ext cx="926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W:430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5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B77070A-6FF4-4DB5-B60F-59DC491B1B19}"/>
              </a:ext>
            </a:extLst>
          </p:cNvPr>
          <p:cNvSpPr txBox="1"/>
          <p:nvPr/>
        </p:nvSpPr>
        <p:spPr>
          <a:xfrm>
            <a:off x="366106" y="335855"/>
            <a:ext cx="873225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Arial"/>
                <a:cs typeface="Arial"/>
                <a:sym typeface="Arial"/>
              </a:rPr>
              <a:t>EX:</a:t>
            </a:r>
            <a:r>
              <a:rPr lang="zh-CN" altLang="en-US" sz="1600" dirty="0">
                <a:latin typeface="Arial"/>
                <a:cs typeface="Arial"/>
                <a:sym typeface="Arial"/>
              </a:rPr>
              <a:t> </a:t>
            </a:r>
            <a:r>
              <a:rPr lang="en-US" altLang="zh-CN" sz="1600" dirty="0">
                <a:latin typeface="Arial"/>
                <a:cs typeface="Arial"/>
                <a:sym typeface="Arial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Given: “Microsoft</a:t>
            </a:r>
            <a:r>
              <a:rPr lang="en-US" altLang="zh-TW" sz="1600" i="1" dirty="0">
                <a:latin typeface="Arial" panose="020B0604020202020204" pitchFamily="34" charset="0"/>
                <a:cs typeface="Arial" panose="020B0604020202020204" pitchFamily="34" charset="0"/>
              </a:rPr>
              <a:t>.png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(430, 430)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endParaRPr lang="en-US" altLang="zh-TW" sz="1600" dirty="0">
              <a:latin typeface="Arial"/>
              <a:cs typeface="Arial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Hint: </a:t>
            </a:r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Textbook Chapter 12, (p.407 ~ 412)</a:t>
            </a:r>
            <a:b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</a:br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	        python: cv2.warpAffine(), </a:t>
            </a:r>
          </a:p>
          <a:p>
            <a:pPr indent="742950"/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Textbook Chapter 3, (p.50 ~ 52)</a:t>
            </a:r>
          </a:p>
          <a:p>
            <a:pPr indent="914400"/>
            <a:r>
              <a:rPr lang="en-US" altLang="zh-TW" sz="16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cv2.addWeighted()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29AB5C39-1158-CA27-E93A-F3ADA0C14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617" y="3769424"/>
            <a:ext cx="1740664" cy="1740664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DEEE6E97-57F7-F5D2-8003-AA01BA1D6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02" y="3742403"/>
            <a:ext cx="1737205" cy="173720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20FEF48-8CE9-292F-C4FE-50451C6F5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74" y="3752361"/>
            <a:ext cx="1784744" cy="178474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8CB8CB6-4462-203F-BE18-33D5AD3E4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2" y="3750024"/>
            <a:ext cx="1787081" cy="1787081"/>
          </a:xfrm>
          <a:prstGeom prst="rect">
            <a:avLst/>
          </a:prstGeom>
        </p:spPr>
      </p:pic>
      <p:sp>
        <p:nvSpPr>
          <p:cNvPr id="2" name="Shape 185">
            <a:extLst>
              <a:ext uri="{FF2B5EF4-FFF2-40B4-BE49-F238E27FC236}">
                <a16:creationId xmlns:a16="http://schemas.microsoft.com/office/drawing/2014/main" id="{51A4CDA7-7F6C-433B-8439-797921C77FDA}"/>
              </a:ext>
            </a:extLst>
          </p:cNvPr>
          <p:cNvSpPr txBox="1">
            <a:spLocks/>
          </p:cNvSpPr>
          <p:nvPr/>
        </p:nvSpPr>
        <p:spPr>
          <a:xfrm>
            <a:off x="-1" y="-5275"/>
            <a:ext cx="8889068" cy="350012"/>
          </a:xfrm>
          <a:prstGeom prst="rect">
            <a:avLst/>
          </a:prstGeom>
          <a:noFill/>
          <a:ln>
            <a:noFill/>
          </a:ln>
        </p:spPr>
        <p:txBody>
          <a:bodyPr lIns="51427" tIns="25706" rIns="51427" bIns="2570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461791" indent="-1461791">
              <a:buSzPct val="25000"/>
              <a:defRPr/>
            </a:pPr>
            <a:r>
              <a:rPr lang="en-US" altLang="zh-TW" sz="2100" b="1" kern="0" dirty="0"/>
              <a:t>4.2 Transforms: Resize, Translation, Rotation, Scaling, Shearing(20%)</a:t>
            </a:r>
            <a:endParaRPr lang="zh-TW" altLang="en-US" sz="2100" b="1" kern="0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AAE00C7-CDB1-4C98-9636-3AFD9DBC0E80}"/>
              </a:ext>
            </a:extLst>
          </p:cNvPr>
          <p:cNvSpPr txBox="1"/>
          <p:nvPr/>
        </p:nvSpPr>
        <p:spPr>
          <a:xfrm>
            <a:off x="7839313" y="347313"/>
            <a:ext cx="1340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(</a:t>
            </a:r>
            <a:r>
              <a:rPr lang="zh-TW" altLang="en-US" sz="1600" dirty="0"/>
              <a:t>出題</a:t>
            </a:r>
            <a:r>
              <a:rPr lang="en-US" altLang="zh-TW" sz="1600" dirty="0"/>
              <a:t>:</a:t>
            </a:r>
            <a:r>
              <a:rPr lang="zh-TW" altLang="en-US" sz="1600" dirty="0"/>
              <a:t>  </a:t>
            </a:r>
            <a:r>
              <a:rPr lang="en-US" altLang="zh-TW" sz="1600" dirty="0"/>
              <a:t>Jeffin)</a:t>
            </a:r>
            <a:endParaRPr lang="zh-TW" altLang="en-US" sz="16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4A78F8D-9C7C-4338-9033-B499ACF5017C}"/>
              </a:ext>
            </a:extLst>
          </p:cNvPr>
          <p:cNvCxnSpPr>
            <a:cxnSpLocks/>
          </p:cNvCxnSpPr>
          <p:nvPr/>
        </p:nvCxnSpPr>
        <p:spPr>
          <a:xfrm>
            <a:off x="298512" y="3738944"/>
            <a:ext cx="196414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D8D630F-154A-4E35-89BA-174A074294E6}"/>
              </a:ext>
            </a:extLst>
          </p:cNvPr>
          <p:cNvCxnSpPr>
            <a:cxnSpLocks/>
          </p:cNvCxnSpPr>
          <p:nvPr/>
        </p:nvCxnSpPr>
        <p:spPr>
          <a:xfrm>
            <a:off x="407008" y="3594209"/>
            <a:ext cx="0" cy="197553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85F6397-F3C3-423F-93E3-1DF7AEF9AC38}"/>
              </a:ext>
            </a:extLst>
          </p:cNvPr>
          <p:cNvSpPr txBox="1"/>
          <p:nvPr/>
        </p:nvSpPr>
        <p:spPr>
          <a:xfrm>
            <a:off x="1327497" y="4195709"/>
            <a:ext cx="886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chemeClr val="bg1"/>
                </a:solidFill>
              </a:rPr>
              <a:t>C ‘(108, 108)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FD2E824-6A41-4845-A826-60629976B1A8}"/>
              </a:ext>
            </a:extLst>
          </p:cNvPr>
          <p:cNvCxnSpPr>
            <a:cxnSpLocks/>
          </p:cNvCxnSpPr>
          <p:nvPr/>
        </p:nvCxnSpPr>
        <p:spPr>
          <a:xfrm>
            <a:off x="853445" y="3738944"/>
            <a:ext cx="0" cy="1798163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31E6A3D-E03A-45CE-B344-4E2ACCDC29D0}"/>
              </a:ext>
            </a:extLst>
          </p:cNvPr>
          <p:cNvCxnSpPr>
            <a:cxnSpLocks/>
          </p:cNvCxnSpPr>
          <p:nvPr/>
        </p:nvCxnSpPr>
        <p:spPr>
          <a:xfrm>
            <a:off x="435573" y="4224050"/>
            <a:ext cx="1738677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EB02D24-25DF-404A-B944-E163F1E16564}"/>
              </a:ext>
            </a:extLst>
          </p:cNvPr>
          <p:cNvSpPr txBox="1"/>
          <p:nvPr/>
        </p:nvSpPr>
        <p:spPr>
          <a:xfrm>
            <a:off x="282742" y="3213750"/>
            <a:ext cx="173403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4.1) Resized Image</a:t>
            </a:r>
            <a:endParaRPr lang="zh-TW" altLang="en-US" sz="1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72419" y="3542965"/>
            <a:ext cx="440547" cy="26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(0,0)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750A3AE-E80D-4C18-ACA5-E780EBBF8E67}"/>
              </a:ext>
            </a:extLst>
          </p:cNvPr>
          <p:cNvCxnSpPr>
            <a:cxnSpLocks/>
          </p:cNvCxnSpPr>
          <p:nvPr/>
        </p:nvCxnSpPr>
        <p:spPr>
          <a:xfrm>
            <a:off x="2541297" y="3717177"/>
            <a:ext cx="1899298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6AD7F71-FE51-419E-B0F0-C5944D602826}"/>
              </a:ext>
            </a:extLst>
          </p:cNvPr>
          <p:cNvCxnSpPr>
            <a:cxnSpLocks/>
          </p:cNvCxnSpPr>
          <p:nvPr/>
        </p:nvCxnSpPr>
        <p:spPr>
          <a:xfrm>
            <a:off x="2624450" y="3617843"/>
            <a:ext cx="0" cy="195189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6FD6297-E810-419D-B5E1-06BE147ACF5C}"/>
              </a:ext>
            </a:extLst>
          </p:cNvPr>
          <p:cNvSpPr txBox="1"/>
          <p:nvPr/>
        </p:nvSpPr>
        <p:spPr>
          <a:xfrm>
            <a:off x="2802961" y="4886928"/>
            <a:ext cx="878441" cy="28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chemeClr val="bg1"/>
                </a:solidFill>
              </a:rPr>
              <a:t>C’ (323, 323)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1F3F5763-F9BE-4D38-8B65-D86E8603DBA0}"/>
              </a:ext>
            </a:extLst>
          </p:cNvPr>
          <p:cNvCxnSpPr>
            <a:cxnSpLocks/>
          </p:cNvCxnSpPr>
          <p:nvPr/>
        </p:nvCxnSpPr>
        <p:spPr>
          <a:xfrm>
            <a:off x="3947185" y="3731109"/>
            <a:ext cx="0" cy="1748499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373CE57-8B18-44C1-88D5-777F4E830EB1}"/>
              </a:ext>
            </a:extLst>
          </p:cNvPr>
          <p:cNvCxnSpPr>
            <a:cxnSpLocks/>
          </p:cNvCxnSpPr>
          <p:nvPr/>
        </p:nvCxnSpPr>
        <p:spPr>
          <a:xfrm>
            <a:off x="2653711" y="5060531"/>
            <a:ext cx="1716385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79AA370C-4CD4-4370-8959-74615AD05AA0}"/>
              </a:ext>
            </a:extLst>
          </p:cNvPr>
          <p:cNvSpPr/>
          <p:nvPr/>
        </p:nvSpPr>
        <p:spPr>
          <a:xfrm>
            <a:off x="3928278" y="5040896"/>
            <a:ext cx="37815" cy="392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0BC5FF0-A36A-43BA-B8BF-133E000C5B5B}"/>
              </a:ext>
            </a:extLst>
          </p:cNvPr>
          <p:cNvSpPr txBox="1"/>
          <p:nvPr/>
        </p:nvSpPr>
        <p:spPr>
          <a:xfrm>
            <a:off x="4563474" y="3252468"/>
            <a:ext cx="189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79400"/>
            <a:r>
              <a:rPr lang="en-US" altLang="zh-TW" sz="1400" dirty="0"/>
              <a:t>4.3) </a:t>
            </a:r>
            <a:r>
              <a:rPr lang="en-US" altLang="zh-CN" sz="1400" dirty="0"/>
              <a:t>R</a:t>
            </a:r>
            <a:r>
              <a:rPr lang="en-US" altLang="zh-TW" sz="1400" dirty="0"/>
              <a:t>otate and </a:t>
            </a:r>
            <a:r>
              <a:rPr lang="en-US" altLang="zh-CN" sz="1400" dirty="0"/>
              <a:t>S</a:t>
            </a:r>
            <a:r>
              <a:rPr lang="en-US" altLang="zh-TW" sz="1400" dirty="0"/>
              <a:t>cale</a:t>
            </a:r>
            <a:endParaRPr lang="zh-TW" altLang="en-US" sz="1400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B9F5DD8-C497-462D-883C-1CC09F1FD58A}"/>
              </a:ext>
            </a:extLst>
          </p:cNvPr>
          <p:cNvSpPr/>
          <p:nvPr/>
        </p:nvSpPr>
        <p:spPr>
          <a:xfrm>
            <a:off x="840743" y="4195709"/>
            <a:ext cx="37815" cy="392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CBD5D3C9-4FEB-4D2F-8490-2F2A9B383514}"/>
              </a:ext>
            </a:extLst>
          </p:cNvPr>
          <p:cNvSpPr txBox="1"/>
          <p:nvPr/>
        </p:nvSpPr>
        <p:spPr>
          <a:xfrm>
            <a:off x="2556505" y="3192082"/>
            <a:ext cx="1662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/>
            <a:r>
              <a:rPr lang="en-US" altLang="zh-TW" sz="1400" dirty="0"/>
              <a:t>4.2) Translate + Overlay</a:t>
            </a:r>
            <a:endParaRPr lang="zh-TW" altLang="en-US" sz="1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98B6F6D-E88B-4F44-9003-995D30F0DBCB}"/>
              </a:ext>
            </a:extLst>
          </p:cNvPr>
          <p:cNvSpPr txBox="1"/>
          <p:nvPr/>
        </p:nvSpPr>
        <p:spPr>
          <a:xfrm>
            <a:off x="6612971" y="3246849"/>
            <a:ext cx="1896742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/>
            <a:r>
              <a:rPr lang="en-US" altLang="zh-TW" sz="1400" dirty="0"/>
              <a:t>4.4) </a:t>
            </a:r>
            <a:r>
              <a:rPr lang="en-GB" altLang="zh-TW" sz="1400" dirty="0"/>
              <a:t>Shearing</a:t>
            </a:r>
            <a:endParaRPr lang="zh-TW" altLang="en-US" sz="1400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449CF48-AA6A-4C08-99E3-2B18133DD128}"/>
              </a:ext>
            </a:extLst>
          </p:cNvPr>
          <p:cNvCxnSpPr>
            <a:cxnSpLocks/>
          </p:cNvCxnSpPr>
          <p:nvPr/>
        </p:nvCxnSpPr>
        <p:spPr>
          <a:xfrm flipV="1">
            <a:off x="5735912" y="4693691"/>
            <a:ext cx="386117" cy="386475"/>
          </a:xfrm>
          <a:prstGeom prst="line">
            <a:avLst/>
          </a:prstGeom>
          <a:ln w="952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223CBCF-DF59-434F-86D0-59626F6B901E}"/>
              </a:ext>
            </a:extLst>
          </p:cNvPr>
          <p:cNvCxnSpPr>
            <a:cxnSpLocks/>
          </p:cNvCxnSpPr>
          <p:nvPr/>
        </p:nvCxnSpPr>
        <p:spPr>
          <a:xfrm>
            <a:off x="5661925" y="4993057"/>
            <a:ext cx="586838" cy="0"/>
          </a:xfrm>
          <a:prstGeom prst="line">
            <a:avLst/>
          </a:prstGeom>
          <a:ln w="952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6A7CEF4-98E7-480B-AB66-F8B1DB996043}"/>
              </a:ext>
            </a:extLst>
          </p:cNvPr>
          <p:cNvSpPr txBox="1"/>
          <p:nvPr/>
        </p:nvSpPr>
        <p:spPr>
          <a:xfrm>
            <a:off x="6003654" y="4747907"/>
            <a:ext cx="415119" cy="237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50" dirty="0">
                <a:solidFill>
                  <a:srgbClr val="FFFF00"/>
                </a:solidFill>
              </a:rPr>
              <a:t>45</a:t>
            </a:r>
            <a:r>
              <a:rPr lang="en-US" altLang="zh-TW" sz="750" baseline="30000" dirty="0">
                <a:solidFill>
                  <a:srgbClr val="FFFF00"/>
                </a:solidFill>
              </a:rPr>
              <a:t>o</a:t>
            </a:r>
            <a:endParaRPr lang="zh-TW" altLang="en-US" sz="750" baseline="30000" dirty="0">
              <a:solidFill>
                <a:srgbClr val="FFFF00"/>
              </a:solidFill>
            </a:endParaRPr>
          </a:p>
        </p:txBody>
      </p:sp>
      <p:sp>
        <p:nvSpPr>
          <p:cNvPr id="1031" name="文字方塊 1030">
            <a:extLst>
              <a:ext uri="{FF2B5EF4-FFF2-40B4-BE49-F238E27FC236}">
                <a16:creationId xmlns:a16="http://schemas.microsoft.com/office/drawing/2014/main" id="{606336B6-0831-8B35-FBB0-55EAF59E09E1}"/>
              </a:ext>
            </a:extLst>
          </p:cNvPr>
          <p:cNvSpPr txBox="1"/>
          <p:nvPr/>
        </p:nvSpPr>
        <p:spPr>
          <a:xfrm>
            <a:off x="2262401" y="3485660"/>
            <a:ext cx="440547" cy="26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(0,0)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686014-2914-CE39-71E5-52F3DADA5E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66" y="1085105"/>
            <a:ext cx="1790966" cy="1790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17E8E05-1541-7C1F-D560-F1F76CAE9F6C}"/>
              </a:ext>
            </a:extLst>
          </p:cNvPr>
          <p:cNvSpPr txBox="1"/>
          <p:nvPr/>
        </p:nvSpPr>
        <p:spPr>
          <a:xfrm>
            <a:off x="602834" y="634657"/>
            <a:ext cx="2035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i="1" dirty="0">
                <a:latin typeface="Arial" panose="020B0604020202020204" pitchFamily="34" charset="0"/>
                <a:cs typeface="Arial" panose="020B0604020202020204" pitchFamily="34" charset="0"/>
              </a:rPr>
              <a:t>Microsoft.png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5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565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altLang="zh-TW" sz="3000" b="1" dirty="0"/>
              <a:t>Training Cifar10 Classifier Using VGG19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(20%)</a:t>
            </a:r>
            <a:r>
              <a:rPr lang="zh-TW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7727" y="539850"/>
            <a:ext cx="8286319" cy="2912595"/>
          </a:xfrm>
        </p:spPr>
        <p:txBody>
          <a:bodyPr>
            <a:normAutofit/>
          </a:bodyPr>
          <a:lstStyle/>
          <a:p>
            <a:pPr marL="133350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5.1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Cifar10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and Random Show 9 Images with Label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5.2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Load Model and Show Model Structure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 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Data Augmentation Result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5.4 Show Accuracy and Loss (4%)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5.5 Inference (4%)</a:t>
            </a:r>
          </a:p>
        </p:txBody>
      </p:sp>
      <p:sp>
        <p:nvSpPr>
          <p:cNvPr id="9" name="Shape 137">
            <a:extLst>
              <a:ext uri="{FF2B5EF4-FFF2-40B4-BE49-F238E27FC236}">
                <a16:creationId xmlns:a16="http://schemas.microsoft.com/office/drawing/2014/main" id="{60B30E04-BBA9-46E4-9264-E8F45F01A7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50013" y="649287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zh-TW" alt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1646026-6CFD-AE6B-97D6-678AD46E34E9}"/>
              </a:ext>
            </a:extLst>
          </p:cNvPr>
          <p:cNvGrpSpPr/>
          <p:nvPr/>
        </p:nvGrpSpPr>
        <p:grpSpPr>
          <a:xfrm>
            <a:off x="3567928" y="2769476"/>
            <a:ext cx="4780492" cy="3300068"/>
            <a:chOff x="134817" y="3121562"/>
            <a:chExt cx="3493476" cy="2054042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D49C8F48-34A4-1B24-5004-D0410272F2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873" r="4552"/>
            <a:stretch/>
          </p:blipFill>
          <p:spPr>
            <a:xfrm>
              <a:off x="134817" y="3121562"/>
              <a:ext cx="3493476" cy="2054042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6C24AE7-F4B5-7DA0-CCB8-927F097F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2383" y="3287450"/>
              <a:ext cx="1536223" cy="1546498"/>
            </a:xfrm>
            <a:prstGeom prst="rect">
              <a:avLst/>
            </a:prstGeom>
          </p:spPr>
        </p:pic>
      </p:grpSp>
      <p:sp>
        <p:nvSpPr>
          <p:cNvPr id="6" name="직사각형 32">
            <a:extLst>
              <a:ext uri="{FF2B5EF4-FFF2-40B4-BE49-F238E27FC236}">
                <a16:creationId xmlns:a16="http://schemas.microsoft.com/office/drawing/2014/main" id="{B9255AFE-568D-C66F-B05A-3325F3D2AA69}"/>
              </a:ext>
            </a:extLst>
          </p:cNvPr>
          <p:cNvSpPr/>
          <p:nvPr/>
        </p:nvSpPr>
        <p:spPr>
          <a:xfrm>
            <a:off x="3397541" y="2520872"/>
            <a:ext cx="5121266" cy="379727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5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0"/>
            <a:ext cx="8534399" cy="5582193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5.1 Load Cifar10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dataset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and then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Randomly show  9 Images </a:t>
            </a:r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respectively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(4%)</a:t>
            </a: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6365" y="1298862"/>
            <a:ext cx="1456185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/>
              <a:t>0 airplane</a:t>
            </a:r>
          </a:p>
          <a:p>
            <a:r>
              <a:rPr lang="en-US" altLang="zh-TW" sz="1400" dirty="0"/>
              <a:t>1 automobile</a:t>
            </a:r>
          </a:p>
          <a:p>
            <a:r>
              <a:rPr lang="en-US" altLang="zh-TW" sz="1400" dirty="0"/>
              <a:t>2 bird	</a:t>
            </a:r>
          </a:p>
          <a:p>
            <a:r>
              <a:rPr lang="en-US" altLang="zh-TW" sz="1400" dirty="0"/>
              <a:t>3 cat	</a:t>
            </a:r>
          </a:p>
          <a:p>
            <a:r>
              <a:rPr lang="en-US" altLang="zh-TW" sz="1400" dirty="0"/>
              <a:t>4 deer	</a:t>
            </a:r>
          </a:p>
          <a:p>
            <a:r>
              <a:rPr lang="en-US" altLang="zh-TW" sz="1400" dirty="0"/>
              <a:t>5 dog	</a:t>
            </a:r>
          </a:p>
          <a:p>
            <a:r>
              <a:rPr lang="en-US" altLang="zh-TW" sz="1400" dirty="0"/>
              <a:t>6 frog	</a:t>
            </a:r>
          </a:p>
          <a:p>
            <a:r>
              <a:rPr lang="en-US" altLang="zh-TW" sz="1400" dirty="0"/>
              <a:t>7 horse	</a:t>
            </a:r>
          </a:p>
          <a:p>
            <a:r>
              <a:rPr lang="en-US" altLang="zh-TW" sz="1400" dirty="0"/>
              <a:t>8 ship	</a:t>
            </a:r>
          </a:p>
          <a:p>
            <a:r>
              <a:rPr lang="en-US" altLang="zh-TW" sz="1400" dirty="0"/>
              <a:t>9 truck</a:t>
            </a:r>
            <a:endParaRPr lang="zh-TW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2F4DEA-815C-4EED-93EA-254DEA52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7" y="2023640"/>
            <a:ext cx="4395678" cy="47312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C5F188-D356-45AF-90BF-F93F254BF4A3}"/>
              </a:ext>
            </a:extLst>
          </p:cNvPr>
          <p:cNvSpPr txBox="1"/>
          <p:nvPr/>
        </p:nvSpPr>
        <p:spPr>
          <a:xfrm>
            <a:off x="5817552" y="907445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Class of CIFAR 10 Dataset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4B5250-9C94-4B39-901C-FA9801B407B1}"/>
              </a:ext>
            </a:extLst>
          </p:cNvPr>
          <p:cNvSpPr/>
          <p:nvPr/>
        </p:nvSpPr>
        <p:spPr>
          <a:xfrm>
            <a:off x="632899" y="2702620"/>
            <a:ext cx="1027113" cy="99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E6F984-99CB-4585-B0B2-3AA67E7ABF69}"/>
              </a:ext>
            </a:extLst>
          </p:cNvPr>
          <p:cNvSpPr/>
          <p:nvPr/>
        </p:nvSpPr>
        <p:spPr>
          <a:xfrm>
            <a:off x="632899" y="2569270"/>
            <a:ext cx="1027113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141E8-E05B-4C3B-A6A6-B753A16C201F}"/>
              </a:ext>
            </a:extLst>
          </p:cNvPr>
          <p:cNvSpPr txBox="1"/>
          <p:nvPr/>
        </p:nvSpPr>
        <p:spPr>
          <a:xfrm>
            <a:off x="0" y="3047603"/>
            <a:ext cx="694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Image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0D79C-D302-4528-ABD8-52F1C6A5E691}"/>
              </a:ext>
            </a:extLst>
          </p:cNvPr>
          <p:cNvSpPr txBox="1"/>
          <p:nvPr/>
        </p:nvSpPr>
        <p:spPr>
          <a:xfrm>
            <a:off x="0" y="2360047"/>
            <a:ext cx="625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Class</a:t>
            </a:r>
          </a:p>
          <a:p>
            <a:r>
              <a:rPr lang="en-US" altLang="ko-KR" sz="1600" dirty="0"/>
              <a:t>Label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C3EBA-2846-4BA3-8F71-5DF26BA4416E}"/>
              </a:ext>
            </a:extLst>
          </p:cNvPr>
          <p:cNvSpPr txBox="1"/>
          <p:nvPr/>
        </p:nvSpPr>
        <p:spPr>
          <a:xfrm>
            <a:off x="4450096" y="3913179"/>
            <a:ext cx="481645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Use Matplotlib 4 function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figure()   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title()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Axis()</a:t>
            </a:r>
          </a:p>
          <a:p>
            <a:pPr marL="342900" indent="-342900">
              <a:buAutoNum type="arabicPeriod"/>
            </a:pP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imshow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342900" indent="-342900">
              <a:buAutoNum type="arabicPeriod"/>
            </a:pP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refer by tutorial at the Matplotlib library official web-site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https://matplotlib.org/stable/tutorials/index.html</a:t>
            </a: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1E833B5-CBFC-46D3-2F2B-04BFFDE4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989" y="1957238"/>
            <a:ext cx="3751071" cy="44487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07FBE20-205C-6272-A5E8-6D4AE7AD39CE}"/>
              </a:ext>
            </a:extLst>
          </p:cNvPr>
          <p:cNvSpPr txBox="1"/>
          <p:nvPr/>
        </p:nvSpPr>
        <p:spPr>
          <a:xfrm>
            <a:off x="506709" y="702620"/>
            <a:ext cx="46618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Load Cifar10.</a:t>
            </a:r>
          </a:p>
          <a:p>
            <a:pPr marL="361950">
              <a:buAutoNum type="arabicParenR"/>
            </a:pPr>
            <a:r>
              <a:rPr lang="en-US" altLang="zh-TW" dirty="0" err="1"/>
              <a:t>Tensorflow</a:t>
            </a:r>
            <a:r>
              <a:rPr lang="en-US" altLang="zh-TW" dirty="0"/>
              <a:t>: tf.keras.datasets.cifar10.load_data()</a:t>
            </a:r>
          </a:p>
          <a:p>
            <a:endParaRPr lang="en-US" altLang="zh-TW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zh-TW" dirty="0"/>
              <a:t>Click Button to Random show 9 Images with Labels.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34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2" y="143706"/>
            <a:ext cx="8839199" cy="5286104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5.2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Load Model and Show Model Structure(4%)</a:t>
            </a: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4B6CE9-27F8-8D7C-D042-D34F41E3AE80}"/>
              </a:ext>
            </a:extLst>
          </p:cNvPr>
          <p:cNvSpPr txBox="1"/>
          <p:nvPr/>
        </p:nvSpPr>
        <p:spPr>
          <a:xfrm>
            <a:off x="576587" y="659359"/>
            <a:ext cx="5996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/>
              <a:t>Load Model</a:t>
            </a:r>
          </a:p>
          <a:p>
            <a:pPr marL="361950" lvl="1"/>
            <a:r>
              <a:rPr lang="en-US" altLang="zh-TW" sz="1600" dirty="0"/>
              <a:t>When Training:</a:t>
            </a:r>
          </a:p>
          <a:p>
            <a:pPr marL="534988">
              <a:buAutoNum type="arabicParenR"/>
            </a:pPr>
            <a:r>
              <a:rPr lang="en-US" altLang="zh-TW" sz="1600" dirty="0" err="1"/>
              <a:t>Tensorflow</a:t>
            </a:r>
            <a:r>
              <a:rPr lang="en-US" altLang="zh-TW" sz="1600" dirty="0"/>
              <a:t>: tf.keras.applications.VGG19()</a:t>
            </a:r>
          </a:p>
          <a:p>
            <a:pPr marL="361950"/>
            <a:r>
              <a:rPr lang="en-US" altLang="zh-TW" sz="1600" dirty="0"/>
              <a:t>When Demo:</a:t>
            </a:r>
          </a:p>
          <a:p>
            <a:pPr marL="534988"/>
            <a:r>
              <a:rPr lang="en-US" altLang="zh-TW" sz="1600" dirty="0"/>
              <a:t>1)</a:t>
            </a:r>
            <a:r>
              <a:rPr lang="en-US" altLang="zh-TW" sz="1600" dirty="0" err="1"/>
              <a:t>Tensorflow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tf.keras.models.load_model</a:t>
            </a:r>
            <a:r>
              <a:rPr lang="en-US" altLang="zh-TW" sz="1600" dirty="0"/>
              <a:t>(</a:t>
            </a:r>
            <a:r>
              <a:rPr lang="en-US" altLang="zh-TW" sz="1600" dirty="0" err="1"/>
              <a:t>model_name</a:t>
            </a:r>
            <a:r>
              <a:rPr lang="en-US" altLang="zh-TW" sz="1600" dirty="0"/>
              <a:t>)</a:t>
            </a:r>
          </a:p>
          <a:p>
            <a:pPr marL="534988"/>
            <a:endParaRPr lang="en-US" altLang="zh-TW" sz="1600" dirty="0"/>
          </a:p>
          <a:p>
            <a:r>
              <a:rPr lang="en-US" altLang="zh-TW" sz="1600" dirty="0"/>
              <a:t>2. Click Button to Show Model Structure</a:t>
            </a:r>
            <a:r>
              <a:rPr lang="zh-TW" altLang="en-US" sz="1600" dirty="0"/>
              <a:t> </a:t>
            </a:r>
            <a:r>
              <a:rPr lang="en-US" altLang="zh-TW" sz="1600" dirty="0"/>
              <a:t>on terminal.</a:t>
            </a:r>
          </a:p>
          <a:p>
            <a:endParaRPr lang="zh-TW" alt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CEC581AC-BCAE-9C12-C6A8-48D6FD2B7050}"/>
              </a:ext>
            </a:extLst>
          </p:cNvPr>
          <p:cNvSpPr txBox="1"/>
          <p:nvPr/>
        </p:nvSpPr>
        <p:spPr>
          <a:xfrm>
            <a:off x="5529276" y="535900"/>
            <a:ext cx="3519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Hint(when call model)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shape should set to 32 x 32.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Classes should to set 10.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A481036-6871-CA44-7A88-E0731CC30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1" t="33670" r="65076" b="59490"/>
          <a:stretch/>
        </p:blipFill>
        <p:spPr>
          <a:xfrm>
            <a:off x="1077472" y="2744603"/>
            <a:ext cx="3374383" cy="54576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314CD23-C46B-9CBA-EAD5-EAC677359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77" y="3332796"/>
            <a:ext cx="2820174" cy="298824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04B62C-B99D-A714-3F59-DF30390E2C50}"/>
              </a:ext>
            </a:extLst>
          </p:cNvPr>
          <p:cNvSpPr txBox="1"/>
          <p:nvPr/>
        </p:nvSpPr>
        <p:spPr>
          <a:xfrm>
            <a:off x="365545" y="6491595"/>
            <a:ext cx="685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Can refer this web-site </a:t>
            </a:r>
            <a:r>
              <a:rPr lang="en-US" altLang="ko-KR" sz="1400" dirty="0">
                <a:hlinkClick r:id="rId4"/>
              </a:rPr>
              <a:t>https://pypi.org/project/pytorch-model-summary/</a:t>
            </a:r>
            <a:endParaRPr lang="en-US" altLang="ko-KR" sz="1400" dirty="0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91231F54-47FA-072B-7F0E-93D68B7CF9B0}"/>
              </a:ext>
            </a:extLst>
          </p:cNvPr>
          <p:cNvSpPr txBox="1"/>
          <p:nvPr/>
        </p:nvSpPr>
        <p:spPr>
          <a:xfrm>
            <a:off x="4725650" y="2660169"/>
            <a:ext cx="42275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Hint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 err="1"/>
              <a:t>Pytorch</a:t>
            </a:r>
            <a:r>
              <a:rPr lang="en-US" altLang="ko-KR" dirty="0"/>
              <a:t> API</a:t>
            </a:r>
          </a:p>
          <a:p>
            <a:r>
              <a:rPr lang="en-US" altLang="ko-KR" dirty="0"/>
              <a:t>Use the two option</a:t>
            </a:r>
          </a:p>
          <a:p>
            <a:pPr marL="342900" indent="-342900"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Summary function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torchsummary</a:t>
            </a:r>
            <a:r>
              <a:rPr lang="en-US" altLang="ko-KR" dirty="0"/>
              <a:t> import summary</a:t>
            </a:r>
          </a:p>
          <a:p>
            <a:r>
              <a:rPr lang="en-US" altLang="ko-KR" dirty="0"/>
              <a:t>summary(Model name, (Input Channel, Input Width, Input Height)) </a:t>
            </a:r>
          </a:p>
          <a:p>
            <a:endParaRPr lang="en-US" altLang="ko-KR" dirty="0"/>
          </a:p>
          <a:p>
            <a:pPr marL="228600" indent="-228600">
              <a:buAutoNum type="arabicParenR" startAt="2"/>
            </a:pPr>
            <a:r>
              <a:rPr lang="en-US" altLang="ko-KR" dirty="0">
                <a:solidFill>
                  <a:srgbClr val="FF0000"/>
                </a:solidFill>
              </a:rPr>
              <a:t>Print function 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torchvision</a:t>
            </a:r>
            <a:r>
              <a:rPr lang="en-US" altLang="ko-KR" dirty="0"/>
              <a:t> import models</a:t>
            </a:r>
          </a:p>
          <a:p>
            <a:r>
              <a:rPr lang="en-US" altLang="ko-KR" dirty="0"/>
              <a:t>model = </a:t>
            </a:r>
            <a:r>
              <a:rPr lang="en-US" dirty="0"/>
              <a:t>torchvision.models.vgg19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Print(Model)</a:t>
            </a:r>
          </a:p>
        </p:txBody>
      </p:sp>
    </p:spTree>
    <p:extLst>
      <p:ext uri="{BB962C8B-B14F-4D97-AF65-F5344CB8AC3E}">
        <p14:creationId xmlns:p14="http://schemas.microsoft.com/office/powerpoint/2010/main" val="120958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462E57B-9011-DCFA-702F-8176F79E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8" y="779584"/>
            <a:ext cx="4034644" cy="427508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2" y="143706"/>
            <a:ext cx="8839199" cy="5286104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5.2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Load Model and Show Model Structure(4%)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AE2A37-2EC1-4B85-AAED-5AD32657A65A}"/>
              </a:ext>
            </a:extLst>
          </p:cNvPr>
          <p:cNvSpPr/>
          <p:nvPr/>
        </p:nvSpPr>
        <p:spPr>
          <a:xfrm>
            <a:off x="95251" y="779585"/>
            <a:ext cx="1657349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58BF60-75CC-40A2-907E-FA987CFE59EC}"/>
              </a:ext>
            </a:extLst>
          </p:cNvPr>
          <p:cNvSpPr/>
          <p:nvPr/>
        </p:nvSpPr>
        <p:spPr>
          <a:xfrm>
            <a:off x="1752600" y="779585"/>
            <a:ext cx="1242608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C84E07-A8E4-4C7D-9AF3-95236FF1E975}"/>
              </a:ext>
            </a:extLst>
          </p:cNvPr>
          <p:cNvSpPr/>
          <p:nvPr/>
        </p:nvSpPr>
        <p:spPr>
          <a:xfrm>
            <a:off x="2995208" y="779586"/>
            <a:ext cx="1138645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77793-E382-4AB2-AAE5-DDF7FCE323C0}"/>
              </a:ext>
            </a:extLst>
          </p:cNvPr>
          <p:cNvSpPr txBox="1"/>
          <p:nvPr/>
        </p:nvSpPr>
        <p:spPr>
          <a:xfrm>
            <a:off x="149256" y="5054669"/>
            <a:ext cx="129785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Layers List of </a:t>
            </a:r>
          </a:p>
          <a:p>
            <a:r>
              <a:rPr lang="en-US" altLang="ko-KR" sz="1600" dirty="0"/>
              <a:t>Model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1C4C6-EFA9-43E8-82D0-F68487283915}"/>
              </a:ext>
            </a:extLst>
          </p:cNvPr>
          <p:cNvSpPr txBox="1"/>
          <p:nvPr/>
        </p:nvSpPr>
        <p:spPr>
          <a:xfrm>
            <a:off x="1590677" y="5072474"/>
            <a:ext cx="1584986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After processing </a:t>
            </a:r>
          </a:p>
          <a:p>
            <a:r>
              <a:rPr lang="en-US" altLang="ko-KR" sz="1600" dirty="0"/>
              <a:t>each layer</a:t>
            </a:r>
          </a:p>
          <a:p>
            <a:r>
              <a:rPr lang="en-US" altLang="ko-KR" sz="1600" dirty="0"/>
              <a:t>Change of input </a:t>
            </a:r>
          </a:p>
          <a:p>
            <a:r>
              <a:rPr lang="en-US" altLang="ko-KR" sz="1600" dirty="0"/>
              <a:t>data type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CD349-28C2-4F13-8110-4C9994FDD55B}"/>
              </a:ext>
            </a:extLst>
          </p:cNvPr>
          <p:cNvSpPr txBox="1"/>
          <p:nvPr/>
        </p:nvSpPr>
        <p:spPr>
          <a:xfrm>
            <a:off x="3175663" y="5072469"/>
            <a:ext cx="113864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Number of </a:t>
            </a:r>
          </a:p>
          <a:p>
            <a:r>
              <a:rPr lang="en-US" altLang="ko-KR" sz="1600" dirty="0"/>
              <a:t>trainable </a:t>
            </a:r>
          </a:p>
          <a:p>
            <a:r>
              <a:rPr lang="en-US" altLang="ko-KR" sz="1600" dirty="0"/>
              <a:t>parameters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B454D1-21FD-7E5C-F6F8-25BE626E7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4730" y="1915595"/>
            <a:ext cx="5789052" cy="33754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A3A1698-DE6A-34D4-EB16-F0A56B4EFDE6}"/>
              </a:ext>
            </a:extLst>
          </p:cNvPr>
          <p:cNvSpPr txBox="1"/>
          <p:nvPr/>
        </p:nvSpPr>
        <p:spPr>
          <a:xfrm>
            <a:off x="4245447" y="852864"/>
            <a:ext cx="1093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sz="1400" dirty="0"/>
              <a:t>esize Image 32x32 to 224x224</a:t>
            </a:r>
            <a:endParaRPr lang="zh-TW" altLang="en-US" sz="14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AA46CB91-C4F8-56EA-FF20-181FB53E1C99}"/>
              </a:ext>
            </a:extLst>
          </p:cNvPr>
          <p:cNvSpPr/>
          <p:nvPr/>
        </p:nvSpPr>
        <p:spPr>
          <a:xfrm>
            <a:off x="4372149" y="765580"/>
            <a:ext cx="580167" cy="137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781FF78-FEEA-3700-1229-AB3CDE3DE785}"/>
              </a:ext>
            </a:extLst>
          </p:cNvPr>
          <p:cNvSpPr txBox="1"/>
          <p:nvPr/>
        </p:nvSpPr>
        <p:spPr>
          <a:xfrm>
            <a:off x="119303" y="5931736"/>
            <a:ext cx="57685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buFont typeface="+mj-lt"/>
              <a:buAutoNum type="arabicPeriod"/>
            </a:pP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>
                <a:hlinkClick r:id="rId4"/>
              </a:rPr>
              <a:t>https://pytorch.org/vision/0.12/generated/torchvision.models.vgg19.html</a:t>
            </a: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(Source Code)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>
                <a:hlinkClick r:id="rId5"/>
              </a:rPr>
              <a:t>https://www.cs.toronto.edu/~kriz/cifar.html</a:t>
            </a:r>
            <a:r>
              <a:rPr lang="en-US" altLang="zh-TW" sz="1400" dirty="0"/>
              <a:t> (Cifar10 Dataset)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4F270AE-9959-1D79-5346-DB04F51A76E6}"/>
              </a:ext>
            </a:extLst>
          </p:cNvPr>
          <p:cNvSpPr txBox="1"/>
          <p:nvPr/>
        </p:nvSpPr>
        <p:spPr>
          <a:xfrm>
            <a:off x="5738304" y="6497838"/>
            <a:ext cx="26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VGG19 framework</a:t>
            </a:r>
            <a:endParaRPr lang="zh-TW" altLang="en-US" dirty="0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7CF87832-0E75-CC0E-3592-002BBD79BC84}"/>
              </a:ext>
            </a:extLst>
          </p:cNvPr>
          <p:cNvSpPr txBox="1"/>
          <p:nvPr/>
        </p:nvSpPr>
        <p:spPr>
          <a:xfrm>
            <a:off x="6939866" y="5756668"/>
            <a:ext cx="2305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Last Layer: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Fully Connection Layer: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(1*512) to (1*10)</a:t>
            </a:r>
            <a:r>
              <a:rPr lang="en-TW" sz="1600" dirty="0">
                <a:solidFill>
                  <a:srgbClr val="FF0000"/>
                </a:solidFill>
              </a:rPr>
              <a:t> classes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59128DB-D291-D703-6B54-D4BF63CE38B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328279" y="4664407"/>
            <a:ext cx="1090582" cy="18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">
            <a:extLst>
              <a:ext uri="{FF2B5EF4-FFF2-40B4-BE49-F238E27FC236}">
                <a16:creationId xmlns:a16="http://schemas.microsoft.com/office/drawing/2014/main" id="{6E353A46-4AF8-5025-57FA-8103C1D05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6483" y="4433575"/>
            <a:ext cx="1364756" cy="2308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BMPlexMono"/>
              </a:rPr>
              <a:t>Flatten Here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AD027A0E-013B-CEA8-3093-296A0C16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605" y="1665394"/>
            <a:ext cx="1364756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BMPlexMono"/>
              </a:rPr>
              <a:t>MaxPool2d</a:t>
            </a: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BMPlexMono"/>
              </a:rPr>
              <a:t> window size = 2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3427C0F-C9F3-08DC-3DE5-ED5F07B04BEC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736483" y="1421274"/>
            <a:ext cx="714500" cy="24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">
            <a:extLst>
              <a:ext uri="{FF2B5EF4-FFF2-40B4-BE49-F238E27FC236}">
                <a16:creationId xmlns:a16="http://schemas.microsoft.com/office/drawing/2014/main" id="{B96C4015-4F76-C4D5-6A21-ED9C17A2F1CB}"/>
              </a:ext>
            </a:extLst>
          </p:cNvPr>
          <p:cNvSpPr txBox="1"/>
          <p:nvPr/>
        </p:nvSpPr>
        <p:spPr>
          <a:xfrm>
            <a:off x="7632901" y="2362580"/>
            <a:ext cx="146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convolution filter size is 3x3</a:t>
            </a:r>
            <a:endParaRPr lang="en-TW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FFC5299-0AD6-1B8E-3C89-B731CE57BB54}"/>
              </a:ext>
            </a:extLst>
          </p:cNvPr>
          <p:cNvSpPr txBox="1"/>
          <p:nvPr/>
        </p:nvSpPr>
        <p:spPr>
          <a:xfrm>
            <a:off x="4572000" y="4036979"/>
            <a:ext cx="1364756" cy="17770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54C419FC-2E4E-C185-8E04-9ABF7BD50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193" y="5055276"/>
            <a:ext cx="1835330" cy="1008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19D1C9E-BC70-ECBF-1C94-42D917400D5E}"/>
              </a:ext>
            </a:extLst>
          </p:cNvPr>
          <p:cNvSpPr txBox="1"/>
          <p:nvPr/>
        </p:nvSpPr>
        <p:spPr>
          <a:xfrm>
            <a:off x="1320023" y="487292"/>
            <a:ext cx="261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Batch size, channel, H,W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CC69E9C-895D-EDE9-25B4-B77B533A81DB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749770" y="6172167"/>
            <a:ext cx="190096" cy="81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5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893" y="5433"/>
            <a:ext cx="5310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Data Augmentation Result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8347C56-8925-D521-C3EE-819A5B534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043678"/>
              </p:ext>
            </p:extLst>
          </p:nvPr>
        </p:nvGraphicFramePr>
        <p:xfrm>
          <a:off x="625411" y="2023137"/>
          <a:ext cx="7038132" cy="4829430"/>
        </p:xfrm>
        <a:graphic>
          <a:graphicData uri="http://schemas.openxmlformats.org/drawingml/2006/table">
            <a:tbl>
              <a:tblPr/>
              <a:tblGrid>
                <a:gridCol w="3519066">
                  <a:extLst>
                    <a:ext uri="{9D8B030D-6E8A-4147-A177-3AD203B41FA5}">
                      <a16:colId xmlns:a16="http://schemas.microsoft.com/office/drawing/2014/main" val="3231940250"/>
                    </a:ext>
                  </a:extLst>
                </a:gridCol>
                <a:gridCol w="3519066">
                  <a:extLst>
                    <a:ext uri="{9D8B030D-6E8A-4147-A177-3AD203B41FA5}">
                      <a16:colId xmlns:a16="http://schemas.microsoft.com/office/drawing/2014/main" val="169040300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2" tooltip="torchvision.transforms.CenterCrop"/>
                        </a:rPr>
                        <a:t>CenterCrop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(size)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Crops the given image at the center.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021204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3" tooltip="torchvision.transforms.ColorJitter"/>
                        </a:rPr>
                        <a:t>ColorJitter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([brightness, contrast, …])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Randomly change the brightness, contrast, saturation and hue of an image.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995445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4" tooltip="torchvision.transforms.FiveCrop"/>
                        </a:rPr>
                        <a:t>FiveCrop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(size)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Crop the given image into four corners and the central crop.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24036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5" tooltip="torchvision.transforms.Grayscale"/>
                        </a:rPr>
                        <a:t>Grayscale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([num_output_channels])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Convert image to grayscale.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310820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 dirty="0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6" tooltip="torchvision.transforms.Pad"/>
                        </a:rPr>
                        <a:t>Pad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(padding[, fill, </a:t>
                      </a:r>
                      <a:r>
                        <a:rPr lang="en-US" sz="1400" b="0" dirty="0" err="1">
                          <a:solidFill>
                            <a:srgbClr val="262626"/>
                          </a:solidFill>
                          <a:effectLst/>
                        </a:rPr>
                        <a:t>padding_mode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Pad the given image on all sides with the given “pad” value.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907296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7" tooltip="torchvision.transforms.RandomAffine"/>
                        </a:rPr>
                        <a:t>RandomAffine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(degrees[, translate, scale, …])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Random affine transformation of the image keeping center invariant.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326295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8" tooltip="torchvision.transforms.RandomApply"/>
                        </a:rPr>
                        <a:t>RandomApply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(transforms[, p])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Apply randomly a list of transformations with a given probability.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07382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9" tooltip="torchvision.transforms.RandomCrop"/>
                        </a:rPr>
                        <a:t>RandomCrop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(size[, padding, pad_if_needed, …])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Crop the given image at a random location.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80972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10" tooltip="torchvision.transforms.RandomGrayscale"/>
                        </a:rPr>
                        <a:t>RandomGrayscale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([p])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Randomly convert image to grayscale with a probability of p (default 0.1).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998268"/>
                  </a:ext>
                </a:extLst>
              </a:tr>
              <a:tr h="346129">
                <a:tc>
                  <a:txBody>
                    <a:bodyPr/>
                    <a:lstStyle/>
                    <a:p>
                      <a:r>
                        <a:rPr lang="en-US" sz="1400" b="0" u="none" strike="noStrike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11" tooltip="torchvision.transforms.RandomHorizontalFlip"/>
                        </a:rPr>
                        <a:t>RandomHorizontalFlip</a:t>
                      </a:r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([p])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rgbClr val="262626"/>
                          </a:solidFill>
                          <a:effectLst/>
                        </a:rPr>
                        <a:t>Horizontally flip the given image randomly with a given probability.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195191"/>
                  </a:ext>
                </a:extLst>
              </a:tr>
              <a:tr h="494470">
                <a:tc>
                  <a:txBody>
                    <a:bodyPr/>
                    <a:lstStyle/>
                    <a:p>
                      <a:r>
                        <a:rPr lang="en-US" sz="1400" b="0" u="none" strike="noStrike" dirty="0" err="1">
                          <a:solidFill>
                            <a:srgbClr val="EE4C2C"/>
                          </a:solidFill>
                          <a:effectLst/>
                          <a:latin typeface="IBMPlexMono"/>
                          <a:hlinkClick r:id="rId12" tooltip="torchvision.transforms.RandomPerspective"/>
                        </a:rPr>
                        <a:t>RandomPerspective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([</a:t>
                      </a:r>
                      <a:r>
                        <a:rPr lang="en-US" sz="1400" b="0" dirty="0" err="1">
                          <a:solidFill>
                            <a:srgbClr val="262626"/>
                          </a:solidFill>
                          <a:effectLst/>
                        </a:rPr>
                        <a:t>distortion_scale</a:t>
                      </a:r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, p, …])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262626"/>
                          </a:solidFill>
                          <a:effectLst/>
                        </a:rPr>
                        <a:t>Performs a random perspective transformation of the given image with a given probability.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312954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64E94A6A-5876-AF3E-0659-550906BA7FFB}"/>
              </a:ext>
            </a:extLst>
          </p:cNvPr>
          <p:cNvSpPr/>
          <p:nvPr/>
        </p:nvSpPr>
        <p:spPr>
          <a:xfrm>
            <a:off x="616702" y="1715360"/>
            <a:ext cx="7046841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sz="1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methods of transforms on PIL Image and torch.*Tensor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647E156-A74B-A767-E730-A4C8D051D989}"/>
              </a:ext>
            </a:extLst>
          </p:cNvPr>
          <p:cNvSpPr txBox="1"/>
          <p:nvPr/>
        </p:nvSpPr>
        <p:spPr>
          <a:xfrm>
            <a:off x="239149" y="391921"/>
            <a:ext cx="86657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600" dirty="0"/>
              <a:t>When conducting deep learning training, we often need </a:t>
            </a:r>
            <a:r>
              <a:rPr lang="zh-TW" altLang="en-US" sz="1600" dirty="0">
                <a:solidFill>
                  <a:srgbClr val="FF0000"/>
                </a:solidFill>
              </a:rPr>
              <a:t>massive amounts of data to ensure that there is no over-fitting </a:t>
            </a:r>
            <a:r>
              <a:rPr lang="zh-TW" altLang="en-US" sz="1600" dirty="0"/>
              <a:t>during training.</a:t>
            </a:r>
            <a:endParaRPr lang="en-US" altLang="zh-TW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600" b="1" dirty="0"/>
              <a:t>Data augmentation </a:t>
            </a:r>
            <a:r>
              <a:rPr lang="en-US" altLang="zh-TW" sz="1600" dirty="0"/>
              <a:t>is to modify and deform the existing pictures in the dataset to create more pictures for machine learning to </a:t>
            </a:r>
            <a:r>
              <a:rPr lang="en-US" altLang="zh-TW" sz="1600" dirty="0">
                <a:solidFill>
                  <a:srgbClr val="FF0000"/>
                </a:solidFill>
              </a:rPr>
              <a:t>make up for the lack of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600" dirty="0"/>
              <a:t>In this section, we want you to try 3 kinds of augmentation methods.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809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893" y="5433"/>
            <a:ext cx="5310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Data Augmentation Result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</a:p>
        </p:txBody>
      </p:sp>
      <p:sp>
        <p:nvSpPr>
          <p:cNvPr id="4" name="矩形 3"/>
          <p:cNvSpPr/>
          <p:nvPr/>
        </p:nvSpPr>
        <p:spPr>
          <a:xfrm>
            <a:off x="40600" y="5779251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Function:</a:t>
            </a:r>
          </a:p>
        </p:txBody>
      </p:sp>
      <p:pic>
        <p:nvPicPr>
          <p:cNvPr id="9" name="Picture 4" descr="Data Augmentation in Deep Learning | by Valentina Alto | Analytics Vidhya | 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6754" r="6027" b="64832"/>
          <a:stretch/>
        </p:blipFill>
        <p:spPr bwMode="auto">
          <a:xfrm>
            <a:off x="910422" y="4011494"/>
            <a:ext cx="6877867" cy="16701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D69A49F-D80A-83D2-285F-B594046F5492}"/>
              </a:ext>
            </a:extLst>
          </p:cNvPr>
          <p:cNvSpPr txBox="1"/>
          <p:nvPr/>
        </p:nvSpPr>
        <p:spPr>
          <a:xfrm>
            <a:off x="309370" y="574039"/>
            <a:ext cx="846497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/>
              <a:t>Load Image to select an image file.</a:t>
            </a:r>
          </a:p>
          <a:p>
            <a:pPr marL="342900" indent="-342900">
              <a:buAutoNum type="arabicPeriod"/>
            </a:pPr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2. Click Button to Show Augmentation Data. </a:t>
            </a:r>
            <a:r>
              <a:rPr lang="en-US" altLang="ko-KR" sz="1600" dirty="0"/>
              <a:t>Concatenate 3 figures of the augmentation results and show it.</a:t>
            </a:r>
            <a:endParaRPr lang="en-US" altLang="zh-TW" sz="1600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7E16CD-3956-E354-529F-0A41B6E7E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1" t="7479" r="65076" b="86122"/>
          <a:stretch/>
        </p:blipFill>
        <p:spPr>
          <a:xfrm>
            <a:off x="755310" y="962207"/>
            <a:ext cx="2901738" cy="439040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3A24213E-40E0-3BE2-4CB9-AC7CF09CFFDF}"/>
              </a:ext>
            </a:extLst>
          </p:cNvPr>
          <p:cNvGrpSpPr/>
          <p:nvPr/>
        </p:nvGrpSpPr>
        <p:grpSpPr>
          <a:xfrm>
            <a:off x="4646184" y="597542"/>
            <a:ext cx="3742506" cy="2363517"/>
            <a:chOff x="2784317" y="675220"/>
            <a:chExt cx="3742506" cy="2363517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78BFAD93-1F25-CE11-2F07-E435B17F0159}"/>
                </a:ext>
              </a:extLst>
            </p:cNvPr>
            <p:cNvGrpSpPr/>
            <p:nvPr/>
          </p:nvGrpSpPr>
          <p:grpSpPr>
            <a:xfrm>
              <a:off x="2784317" y="675220"/>
              <a:ext cx="3742506" cy="2363517"/>
              <a:chOff x="5336733" y="474123"/>
              <a:chExt cx="3742506" cy="236351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B1C318F3-1725-3874-537F-E41AEC3EA3AE}"/>
                  </a:ext>
                </a:extLst>
              </p:cNvPr>
              <p:cNvGrpSpPr/>
              <p:nvPr/>
            </p:nvGrpSpPr>
            <p:grpSpPr>
              <a:xfrm>
                <a:off x="5461248" y="536080"/>
                <a:ext cx="3493476" cy="2205627"/>
                <a:chOff x="5668599" y="369963"/>
                <a:chExt cx="3493476" cy="2205627"/>
              </a:xfrm>
            </p:grpSpPr>
            <p:pic>
              <p:nvPicPr>
                <p:cNvPr id="15" name="圖片 14">
                  <a:extLst>
                    <a:ext uri="{FF2B5EF4-FFF2-40B4-BE49-F238E27FC236}">
                      <a16:creationId xmlns:a16="http://schemas.microsoft.com/office/drawing/2014/main" id="{C4DA0CEE-1D53-A82E-4709-4492177B9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4552"/>
                <a:stretch/>
              </p:blipFill>
              <p:spPr>
                <a:xfrm>
                  <a:off x="5668599" y="369963"/>
                  <a:ext cx="3493476" cy="2205627"/>
                </a:xfrm>
                <a:prstGeom prst="rect">
                  <a:avLst/>
                </a:prstGeom>
              </p:spPr>
            </p:pic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059A887B-E8F3-8A23-034C-082BBCC9AF22}"/>
                    </a:ext>
                  </a:extLst>
                </p:cNvPr>
                <p:cNvSpPr txBox="1"/>
                <p:nvPr/>
              </p:nvSpPr>
              <p:spPr>
                <a:xfrm>
                  <a:off x="6415220" y="2215172"/>
                  <a:ext cx="18688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GUI example</a:t>
                  </a:r>
                  <a:endParaRPr lang="zh-TW" altLang="en-US" dirty="0"/>
                </a:p>
              </p:txBody>
            </p:sp>
          </p:grpSp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id="{10549924-8F6B-5B1D-552B-891ADAC0EC50}"/>
                  </a:ext>
                </a:extLst>
              </p:cNvPr>
              <p:cNvSpPr/>
              <p:nvPr/>
            </p:nvSpPr>
            <p:spPr>
              <a:xfrm>
                <a:off x="5336733" y="474123"/>
                <a:ext cx="3742506" cy="236351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2" name="Picture 4" descr="Data Augmentation in Deep Learning | by Valentina Alto | Analytics Vidhya |  Medi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3700" r="62869" b="21360"/>
            <a:stretch/>
          </p:blipFill>
          <p:spPr bwMode="auto">
            <a:xfrm>
              <a:off x="4503050" y="1026187"/>
              <a:ext cx="1670066" cy="1556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F9660D2-F08C-D7B8-49EE-E2F92243A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59" y="3587171"/>
            <a:ext cx="3268514" cy="3922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31E9557-C466-8440-C93E-216459DE172D}"/>
              </a:ext>
            </a:extLst>
          </p:cNvPr>
          <p:cNvSpPr txBox="1"/>
          <p:nvPr/>
        </p:nvSpPr>
        <p:spPr>
          <a:xfrm>
            <a:off x="1193056" y="5786202"/>
            <a:ext cx="1595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u="none" strike="noStrike" cap="none" dirty="0" err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  <a:hlinkClick r:id="rId5" tooltip="torchvision.transforms.RandomRot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RandomRotation</a:t>
            </a:r>
            <a:r>
              <a:rPr lang="en-US" altLang="zh-TW" sz="1400" b="1" i="0" u="none" strike="noStrike" cap="none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()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0AB59E-F3B8-9507-5A84-8CDD496D6897}"/>
              </a:ext>
            </a:extLst>
          </p:cNvPr>
          <p:cNvSpPr txBox="1"/>
          <p:nvPr/>
        </p:nvSpPr>
        <p:spPr>
          <a:xfrm>
            <a:off x="3480625" y="5824602"/>
            <a:ext cx="1783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u="none" strike="noStrike" cap="none" dirty="0" err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  <a:hlinkClick r:id="rId6" tooltip="torchvision.transforms.RandomResizedCro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RandomResizedCrop</a:t>
            </a:r>
            <a:r>
              <a:rPr lang="en-US" altLang="zh-TW" sz="1400" b="1" i="0" u="none" strike="noStrike" cap="none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()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BFD6810-33F6-82A3-C3C4-DC5DFCA30FA0}"/>
              </a:ext>
            </a:extLst>
          </p:cNvPr>
          <p:cNvSpPr txBox="1"/>
          <p:nvPr/>
        </p:nvSpPr>
        <p:spPr>
          <a:xfrm>
            <a:off x="5839972" y="5816630"/>
            <a:ext cx="1948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u="none" strike="noStrike" cap="none" dirty="0" err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  <a:hlinkClick r:id="rId7" tooltip="torchvision.transforms.RandomHorizontalFli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RandomHorizontalFlip</a:t>
            </a:r>
            <a:r>
              <a:rPr lang="en-US" altLang="zh-TW" sz="1400" b="1" i="0" u="none" strike="noStrike" cap="none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()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8F2872-AB83-5275-D35B-B45A55F9EB2B}"/>
              </a:ext>
            </a:extLst>
          </p:cNvPr>
          <p:cNvSpPr txBox="1"/>
          <p:nvPr/>
        </p:nvSpPr>
        <p:spPr>
          <a:xfrm>
            <a:off x="395088" y="6113515"/>
            <a:ext cx="6521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refer by tutorial at the Matplotlib library official web-site</a:t>
            </a:r>
          </a:p>
          <a:p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https://matplotlib.org/stable/tutorials/index.html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715BB8-EF32-A62B-F2F6-F5BF635C0E0E}"/>
              </a:ext>
            </a:extLst>
          </p:cNvPr>
          <p:cNvSpPr/>
          <p:nvPr/>
        </p:nvSpPr>
        <p:spPr>
          <a:xfrm>
            <a:off x="4349355" y="3650163"/>
            <a:ext cx="3641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Transforms on PIL Image and torch.*Tensor</a:t>
            </a:r>
          </a:p>
        </p:txBody>
      </p:sp>
    </p:spTree>
    <p:extLst>
      <p:ext uri="{BB962C8B-B14F-4D97-AF65-F5344CB8AC3E}">
        <p14:creationId xmlns:p14="http://schemas.microsoft.com/office/powerpoint/2010/main" val="3532381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C7C22D49-91E4-4C88-E388-D8D830FCCACA}"/>
              </a:ext>
            </a:extLst>
          </p:cNvPr>
          <p:cNvGrpSpPr/>
          <p:nvPr/>
        </p:nvGrpSpPr>
        <p:grpSpPr>
          <a:xfrm>
            <a:off x="3844764" y="1631991"/>
            <a:ext cx="5121266" cy="3797277"/>
            <a:chOff x="7207050" y="1160252"/>
            <a:chExt cx="5121266" cy="3797277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FD547D7C-9AB0-BF62-A20B-89491F806116}"/>
                </a:ext>
              </a:extLst>
            </p:cNvPr>
            <p:cNvGrpSpPr/>
            <p:nvPr/>
          </p:nvGrpSpPr>
          <p:grpSpPr>
            <a:xfrm>
              <a:off x="7207050" y="1160252"/>
              <a:ext cx="5121266" cy="3797277"/>
              <a:chOff x="5336733" y="474123"/>
              <a:chExt cx="3742506" cy="2363517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57C76303-A055-5025-869C-C5F150C12A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552"/>
              <a:stretch/>
            </p:blipFill>
            <p:spPr>
              <a:xfrm>
                <a:off x="5461248" y="536080"/>
                <a:ext cx="3493476" cy="2205627"/>
              </a:xfrm>
              <a:prstGeom prst="rect">
                <a:avLst/>
              </a:prstGeom>
            </p:spPr>
          </p:pic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DD9E5B18-F593-75DE-2587-17B772CFF4E5}"/>
                  </a:ext>
                </a:extLst>
              </p:cNvPr>
              <p:cNvSpPr/>
              <p:nvPr/>
            </p:nvSpPr>
            <p:spPr>
              <a:xfrm>
                <a:off x="5336733" y="474123"/>
                <a:ext cx="3742506" cy="236351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" name="圖片 2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7911F512-322B-BF06-DE91-E25F5981A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2591" y="1896892"/>
              <a:ext cx="2835677" cy="2126759"/>
            </a:xfrm>
            <a:prstGeom prst="rect">
              <a:avLst/>
            </a:prstGeom>
          </p:spPr>
        </p:pic>
      </p:grp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6E1247D-31D5-4D89-83F2-C0820B7876E6}"/>
              </a:ext>
            </a:extLst>
          </p:cNvPr>
          <p:cNvSpPr txBox="1">
            <a:spLocks/>
          </p:cNvSpPr>
          <p:nvPr/>
        </p:nvSpPr>
        <p:spPr>
          <a:xfrm>
            <a:off x="122432" y="0"/>
            <a:ext cx="8716767" cy="651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5.4	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your model at least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epochs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home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the accuracy and loss in each epoch.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Show the Figure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your training loss and accuracy when demo time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. (4%)</a:t>
            </a: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9F61CB7-1906-3719-E05C-5A013BA8768E}"/>
              </a:ext>
            </a:extLst>
          </p:cNvPr>
          <p:cNvSpPr txBox="1"/>
          <p:nvPr/>
        </p:nvSpPr>
        <p:spPr>
          <a:xfrm>
            <a:off x="122432" y="4186526"/>
            <a:ext cx="36048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1" dirty="0">
                <a:solidFill>
                  <a:srgbClr val="FF0000"/>
                </a:solidFill>
              </a:rPr>
              <a:t>Notice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>
                <a:solidFill>
                  <a:srgbClr val="FF0000"/>
                </a:solidFill>
              </a:rPr>
              <a:t>Please save your weighted file during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400" b="1" dirty="0">
                <a:solidFill>
                  <a:srgbClr val="FF0000"/>
                </a:solidFill>
              </a:rPr>
              <a:t>Record each training result (accuracy, loss) and draw it as the picture on the right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9EF7056-5EB3-8A12-15D2-73CC4341E2EF}"/>
              </a:ext>
            </a:extLst>
          </p:cNvPr>
          <p:cNvSpPr txBox="1"/>
          <p:nvPr/>
        </p:nvSpPr>
        <p:spPr>
          <a:xfrm>
            <a:off x="123923" y="1120676"/>
            <a:ext cx="39712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Do in your home:</a:t>
            </a:r>
          </a:p>
          <a:p>
            <a:pPr marL="447675" lvl="3" indent="-273050">
              <a:buAutoNum type="arabicParenR"/>
            </a:pPr>
            <a:r>
              <a:rPr lang="en-US" altLang="zh-TW" sz="1600" dirty="0" err="1"/>
              <a:t>tesnsorflow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model.fit</a:t>
            </a:r>
            <a:r>
              <a:rPr lang="en-US" altLang="zh-TW" sz="1600" dirty="0"/>
              <a:t>()</a:t>
            </a:r>
          </a:p>
          <a:p>
            <a:pPr marL="180975" lvl="3" indent="-180975"/>
            <a:r>
              <a:rPr lang="en-US" altLang="zh-TW" sz="1600" dirty="0"/>
              <a:t>You should set the parameter:</a:t>
            </a:r>
          </a:p>
          <a:p>
            <a:pPr marL="447675" lvl="1" indent="-273050">
              <a:buAutoNum type="arabicParenR"/>
            </a:pPr>
            <a:r>
              <a:rPr lang="en-US" altLang="zh-TW" sz="1600" dirty="0"/>
              <a:t>Epoch to 30</a:t>
            </a:r>
          </a:p>
          <a:p>
            <a:pPr marL="447675" lvl="1" indent="-273050">
              <a:buAutoNum type="arabicParenR"/>
            </a:pPr>
            <a:r>
              <a:rPr lang="en-US" altLang="zh-TW" sz="1600" dirty="0"/>
              <a:t>Loss : </a:t>
            </a:r>
            <a:r>
              <a:rPr lang="en-US" altLang="zh-TW" sz="1600" dirty="0" err="1"/>
              <a:t>CrossEntropyLoss</a:t>
            </a:r>
            <a:endParaRPr lang="en-US" altLang="zh-TW" sz="1600" dirty="0"/>
          </a:p>
          <a:p>
            <a:pPr marL="447675" lvl="1" indent="-273050">
              <a:buAutoNum type="arabicParenR"/>
            </a:pPr>
            <a:r>
              <a:rPr lang="en-US" altLang="zh-TW" sz="1600" dirty="0"/>
              <a:t>Optimizer: Adam</a:t>
            </a:r>
          </a:p>
          <a:p>
            <a:r>
              <a:rPr lang="en-US" altLang="zh-TW" sz="1600" dirty="0"/>
              <a:t>Show the accuracy and loss via </a:t>
            </a:r>
            <a:r>
              <a:rPr lang="en-US" altLang="zh-TW" sz="1600" dirty="0" err="1"/>
              <a:t>plt</a:t>
            </a:r>
            <a:r>
              <a:rPr lang="en-US" altLang="zh-TW" sz="1600" dirty="0"/>
              <a:t> and get a screen shoot to store this image.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44BA13F0-B6B9-7161-3BCB-770570E1AF71}"/>
              </a:ext>
            </a:extLst>
          </p:cNvPr>
          <p:cNvSpPr txBox="1"/>
          <p:nvPr/>
        </p:nvSpPr>
        <p:spPr>
          <a:xfrm>
            <a:off x="122771" y="3397861"/>
            <a:ext cx="4449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◆ Hint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model which is called form 5.2.</a:t>
            </a: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+mj-lt"/>
                <a:ea typeface="맑은 고딕" panose="020B0503020000020004" pitchFamily="50" charset="-127"/>
              </a:rPr>
              <a:t>model.fit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() returns the accuracy and loss.</a:t>
            </a: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+mj-lt"/>
                <a:ea typeface="맑은 고딕" panose="020B0503020000020004" pitchFamily="50" charset="-127"/>
              </a:rPr>
              <a:t>model.save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() to save your model.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ED1618F-1E90-F77D-ABCC-DFC2214A78D5}"/>
              </a:ext>
            </a:extLst>
          </p:cNvPr>
          <p:cNvSpPr txBox="1"/>
          <p:nvPr/>
        </p:nvSpPr>
        <p:spPr>
          <a:xfrm>
            <a:off x="3429001" y="1027913"/>
            <a:ext cx="3822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When Demo :</a:t>
            </a:r>
          </a:p>
          <a:p>
            <a:r>
              <a:rPr lang="en-US" altLang="zh-TW" sz="1600" dirty="0"/>
              <a:t>1. Click button to the image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CDAB90-59B6-E796-80BA-867C9C36B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1" t="58822" r="65076" b="36011"/>
          <a:stretch/>
        </p:blipFill>
        <p:spPr>
          <a:xfrm>
            <a:off x="6064292" y="1242467"/>
            <a:ext cx="2901738" cy="35446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59F2DFE-C2D4-120B-49C3-4C8880B8D8AB}"/>
              </a:ext>
            </a:extLst>
          </p:cNvPr>
          <p:cNvSpPr/>
          <p:nvPr/>
        </p:nvSpPr>
        <p:spPr>
          <a:xfrm>
            <a:off x="4212077" y="3813359"/>
            <a:ext cx="1532951" cy="21387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3ADCD3F-3210-73F3-5F21-E227B6873A5E}"/>
              </a:ext>
            </a:extLst>
          </p:cNvPr>
          <p:cNvCxnSpPr/>
          <p:nvPr/>
        </p:nvCxnSpPr>
        <p:spPr>
          <a:xfrm flipV="1">
            <a:off x="5758774" y="1658341"/>
            <a:ext cx="437745" cy="215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BE0B8C3-5392-3876-47DD-EF794796F2FD}"/>
              </a:ext>
            </a:extLst>
          </p:cNvPr>
          <p:cNvSpPr/>
          <p:nvPr/>
        </p:nvSpPr>
        <p:spPr>
          <a:xfrm>
            <a:off x="6002532" y="2368463"/>
            <a:ext cx="2710031" cy="220399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45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90">
            <a:extLst>
              <a:ext uri="{FF2B5EF4-FFF2-40B4-BE49-F238E27FC236}">
                <a16:creationId xmlns:a16="http://schemas.microsoft.com/office/drawing/2014/main" id="{EB0CEA43-15DC-466C-8D16-58885C574F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(1/2)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FD9667-52A2-574D-37FA-130C4E6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CD79DB2-C34C-E9C5-96A9-2010BBDA0073}"/>
              </a:ext>
            </a:extLst>
          </p:cNvPr>
          <p:cNvSpPr txBox="1">
            <a:spLocks/>
          </p:cNvSpPr>
          <p:nvPr/>
        </p:nvSpPr>
        <p:spPr>
          <a:xfrm>
            <a:off x="0" y="486000"/>
            <a:ext cx="9070825" cy="647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Copying homework is strictly prohibited!!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Penalty: Score will be zero for both persons!!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 =&gt;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:00:00,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(</a:t>
            </a:r>
            <a:r>
              <a:rPr lang="en-US" altLang="zh-TW" sz="2600" dirty="0">
                <a:solidFill>
                  <a:srgbClr val="FF0000"/>
                </a:solidFill>
                <a:latin typeface="Calibri" panose="020F0502020204030204"/>
              </a:rPr>
              <a:t>Mon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.) </a:t>
            </a:r>
          </a:p>
          <a:p>
            <a:pPr marL="266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delay. Penalties for late homework:</a:t>
            </a:r>
          </a:p>
          <a:p>
            <a:pPr marL="538163" marR="0" lvl="1" indent="-2698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 to 7 days late, loss of 50% of the score awarded</a:t>
            </a:r>
          </a:p>
          <a:p>
            <a:pPr marL="538163" marR="0" lvl="1" indent="-2698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7 days, the score will be marked as 0.</a:t>
            </a:r>
          </a:p>
          <a:p>
            <a:pPr marL="266700" marR="0" lvl="1" indent="-2667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must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attend the demonstration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or your score will be 0. The demonstration schedule will be announced on NCKU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moodle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66700" marR="0" lvl="1" indent="-2667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must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a GUI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the format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or you will get some penalties.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Upload to =&gt;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140.116.154.1 -&gt; Upload/Homework/Hw1_2</a:t>
            </a:r>
          </a:p>
          <a:p>
            <a:pPr marL="3657600" lvl="8" indent="0">
              <a:spcBef>
                <a:spcPts val="1000"/>
              </a:spcBef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Upload/Homework/Hw1_05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ID: cvdl20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Password: cvdl20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</a:t>
            </a:r>
            <a:r>
              <a:rPr kumimoji="0" lang="zh-TW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Filename: Hw1_2_StudentID_Name_Version.rar</a:t>
            </a:r>
          </a:p>
          <a:p>
            <a:pPr marL="1706563" lvl="4" indent="0"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Hw1_05_StudentID_Name_Version.rar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879600" marR="0" lvl="5" indent="-1730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Ex: Hw1_2_F71234567_林小明_V1.rar</a:t>
            </a:r>
          </a:p>
          <a:p>
            <a:pPr marL="1879600" marR="0" lvl="5" indent="-1730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you want to update your file, you should update your version to be V2</a:t>
            </a:r>
            <a:r>
              <a:rPr lang="en-US" sz="1700" dirty="0">
                <a:solidFill>
                  <a:sysClr val="windowText" lastClr="000000"/>
                </a:solidFill>
                <a:latin typeface="Calibri" panose="020F0502020204030204"/>
              </a:rPr>
              <a:t>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879600" marR="0" lvl="5" indent="-1746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Calibri" panose="020F0502020204030204"/>
              </a:rPr>
              <a:t>	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x: Hw1_2_F71234567_林小明_V2.rar</a:t>
            </a: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folder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*( excluding the pictures, only source code 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        *note: remove your “Debug” folder to reduce file size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015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38CFE3E-5FA1-41EE-8251-A19F668E0580}"/>
              </a:ext>
            </a:extLst>
          </p:cNvPr>
          <p:cNvSpPr txBox="1"/>
          <p:nvPr/>
        </p:nvSpPr>
        <p:spPr>
          <a:xfrm>
            <a:off x="338147" y="2456899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Run Inference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403C9D-4DD9-4221-A7F5-4C406D3381B3}"/>
              </a:ext>
            </a:extLst>
          </p:cNvPr>
          <p:cNvSpPr txBox="1"/>
          <p:nvPr/>
        </p:nvSpPr>
        <p:spPr>
          <a:xfrm>
            <a:off x="271934" y="5681554"/>
            <a:ext cx="90281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◆ Hint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ea typeface="맑은 고딕" panose="020B0503020000020004" pitchFamily="50" charset="-127"/>
                <a:hlinkClick r:id="rId2"/>
              </a:rPr>
              <a:t>https://towardsdatascience.com/understanding-pytorch-with-an-example-a-step-by-step-tutorial-81fc5f8c4e8e#5017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ea typeface="맑은 고딕" panose="020B0503020000020004" pitchFamily="50" charset="-127"/>
                <a:hlinkClick r:id="rId3"/>
              </a:rPr>
              <a:t>https://pytorch.org/tutorials/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zh-TW" sz="1400" dirty="0">
                <a:cs typeface="Calibri" panose="020F0502020204030204" pitchFamily="34" charset="0"/>
                <a:hlinkClick r:id="rId4"/>
              </a:rPr>
              <a:t>https://yanwei-liu.medium.com/pytorch-with-grad-cam-6a92a54bfaad</a:t>
            </a:r>
            <a:endParaRPr lang="en-US" altLang="zh-TW" sz="1400" dirty="0"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73" y="2882162"/>
            <a:ext cx="3463306" cy="54683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410" y="1393746"/>
            <a:ext cx="3454611" cy="520360"/>
          </a:xfrm>
          <a:prstGeom prst="rect">
            <a:avLst/>
          </a:prstGeom>
        </p:spPr>
      </p:pic>
      <p:sp>
        <p:nvSpPr>
          <p:cNvPr id="39" name="TextBox 4">
            <a:extLst>
              <a:ext uri="{FF2B5EF4-FFF2-40B4-BE49-F238E27FC236}">
                <a16:creationId xmlns:a16="http://schemas.microsoft.com/office/drawing/2014/main" id="{54F1F84F-4080-4453-81B1-3406133593FE}"/>
              </a:ext>
            </a:extLst>
          </p:cNvPr>
          <p:cNvSpPr txBox="1"/>
          <p:nvPr/>
        </p:nvSpPr>
        <p:spPr>
          <a:xfrm>
            <a:off x="338147" y="746705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Choose the any data</a:t>
            </a:r>
            <a:endParaRPr lang="ko-KR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86F5F6E-162E-75FC-FD5B-3DD038A45DA8}"/>
              </a:ext>
            </a:extLst>
          </p:cNvPr>
          <p:cNvGrpSpPr/>
          <p:nvPr/>
        </p:nvGrpSpPr>
        <p:grpSpPr>
          <a:xfrm>
            <a:off x="4680783" y="518645"/>
            <a:ext cx="3742506" cy="2363517"/>
            <a:chOff x="5336733" y="474123"/>
            <a:chExt cx="3742506" cy="2363517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50D999F-5C83-E0DA-44C2-E2F664584AB5}"/>
                </a:ext>
              </a:extLst>
            </p:cNvPr>
            <p:cNvGrpSpPr/>
            <p:nvPr/>
          </p:nvGrpSpPr>
          <p:grpSpPr>
            <a:xfrm>
              <a:off x="5461248" y="536080"/>
              <a:ext cx="3493476" cy="2205627"/>
              <a:chOff x="5668599" y="369963"/>
              <a:chExt cx="3493476" cy="2205627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9D0D9FED-1642-201B-4A67-CD82B2ACA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552"/>
              <a:stretch/>
            </p:blipFill>
            <p:spPr>
              <a:xfrm>
                <a:off x="5668599" y="369963"/>
                <a:ext cx="3493476" cy="2205627"/>
              </a:xfrm>
              <a:prstGeom prst="rect">
                <a:avLst/>
              </a:prstGeom>
            </p:spPr>
          </p:pic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F94E8C7-3185-7520-DA66-39AFA71B5775}"/>
                  </a:ext>
                </a:extLst>
              </p:cNvPr>
              <p:cNvSpPr txBox="1"/>
              <p:nvPr/>
            </p:nvSpPr>
            <p:spPr>
              <a:xfrm>
                <a:off x="6415220" y="2215172"/>
                <a:ext cx="1868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GUI example</a:t>
                </a:r>
                <a:endParaRPr lang="zh-TW" altLang="en-US" dirty="0"/>
              </a:p>
            </p:txBody>
          </p:sp>
        </p:grpSp>
        <p:sp>
          <p:nvSpPr>
            <p:cNvPr id="12" name="직사각형 32">
              <a:extLst>
                <a:ext uri="{FF2B5EF4-FFF2-40B4-BE49-F238E27FC236}">
                  <a16:creationId xmlns:a16="http://schemas.microsoft.com/office/drawing/2014/main" id="{1C81CDA5-E07C-7413-602A-810BA9FDB36D}"/>
                </a:ext>
              </a:extLst>
            </p:cNvPr>
            <p:cNvSpPr/>
            <p:nvPr/>
          </p:nvSpPr>
          <p:spPr>
            <a:xfrm>
              <a:off x="5336733" y="474123"/>
              <a:ext cx="3742506" cy="236351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2">
            <a:extLst>
              <a:ext uri="{FF2B5EF4-FFF2-40B4-BE49-F238E27FC236}">
                <a16:creationId xmlns:a16="http://schemas.microsoft.com/office/drawing/2014/main" id="{F539B82F-586C-B143-E680-1906C9DE4826}"/>
              </a:ext>
            </a:extLst>
          </p:cNvPr>
          <p:cNvSpPr/>
          <p:nvPr/>
        </p:nvSpPr>
        <p:spPr>
          <a:xfrm>
            <a:off x="-1367153" y="770518"/>
            <a:ext cx="6137852" cy="3638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DE0A3073-57AD-DDD4-A33F-E4695652D4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908" t="21096" r="51709" b="13718"/>
          <a:stretch/>
        </p:blipFill>
        <p:spPr>
          <a:xfrm>
            <a:off x="6579282" y="915432"/>
            <a:ext cx="1461518" cy="1595307"/>
          </a:xfrm>
          <a:prstGeom prst="rect">
            <a:avLst/>
          </a:prstGeom>
          <a:ln>
            <a:noFill/>
          </a:ln>
        </p:spPr>
      </p:pic>
      <p:grpSp>
        <p:nvGrpSpPr>
          <p:cNvPr id="34" name="群組 33">
            <a:extLst>
              <a:ext uri="{FF2B5EF4-FFF2-40B4-BE49-F238E27FC236}">
                <a16:creationId xmlns:a16="http://schemas.microsoft.com/office/drawing/2014/main" id="{92512533-31FF-EB33-72D7-BABC933D8672}"/>
              </a:ext>
            </a:extLst>
          </p:cNvPr>
          <p:cNvGrpSpPr/>
          <p:nvPr/>
        </p:nvGrpSpPr>
        <p:grpSpPr>
          <a:xfrm>
            <a:off x="4708029" y="3174189"/>
            <a:ext cx="3742506" cy="2363517"/>
            <a:chOff x="5336733" y="474123"/>
            <a:chExt cx="3742506" cy="2363517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36D6B4B7-0879-9B51-9655-0DFAB660EFFB}"/>
                </a:ext>
              </a:extLst>
            </p:cNvPr>
            <p:cNvGrpSpPr/>
            <p:nvPr/>
          </p:nvGrpSpPr>
          <p:grpSpPr>
            <a:xfrm>
              <a:off x="5461248" y="536080"/>
              <a:ext cx="3493476" cy="2205627"/>
              <a:chOff x="5668599" y="369963"/>
              <a:chExt cx="3493476" cy="2205627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27A52172-9CF0-A955-DCF8-766E9B3FAD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552"/>
              <a:stretch/>
            </p:blipFill>
            <p:spPr>
              <a:xfrm>
                <a:off x="5668599" y="369963"/>
                <a:ext cx="3493476" cy="2205627"/>
              </a:xfrm>
              <a:prstGeom prst="rect">
                <a:avLst/>
              </a:prstGeom>
            </p:spPr>
          </p:pic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B0021C1-7D97-88E0-062D-1C330B47A5C8}"/>
                  </a:ext>
                </a:extLst>
              </p:cNvPr>
              <p:cNvSpPr txBox="1"/>
              <p:nvPr/>
            </p:nvSpPr>
            <p:spPr>
              <a:xfrm>
                <a:off x="6415220" y="2215172"/>
                <a:ext cx="1868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GUI example</a:t>
                </a:r>
                <a:endParaRPr lang="zh-TW" altLang="en-US" dirty="0"/>
              </a:p>
            </p:txBody>
          </p:sp>
        </p:grpSp>
        <p:sp>
          <p:nvSpPr>
            <p:cNvPr id="36" name="직사각형 32">
              <a:extLst>
                <a:ext uri="{FF2B5EF4-FFF2-40B4-BE49-F238E27FC236}">
                  <a16:creationId xmlns:a16="http://schemas.microsoft.com/office/drawing/2014/main" id="{58BAC6A8-DD61-C2FE-C2D5-0F96A0EA92B9}"/>
                </a:ext>
              </a:extLst>
            </p:cNvPr>
            <p:cNvSpPr/>
            <p:nvPr/>
          </p:nvSpPr>
          <p:spPr>
            <a:xfrm>
              <a:off x="5336733" y="474123"/>
              <a:ext cx="3742506" cy="236351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圖片 40">
            <a:extLst>
              <a:ext uri="{FF2B5EF4-FFF2-40B4-BE49-F238E27FC236}">
                <a16:creationId xmlns:a16="http://schemas.microsoft.com/office/drawing/2014/main" id="{674F099D-FC04-C772-1A05-343A5BDBD83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908" t="21096" r="51709" b="13718"/>
          <a:stretch/>
        </p:blipFill>
        <p:spPr>
          <a:xfrm>
            <a:off x="6606528" y="3570976"/>
            <a:ext cx="1461518" cy="1595307"/>
          </a:xfrm>
          <a:prstGeom prst="rect">
            <a:avLst/>
          </a:prstGeom>
          <a:ln>
            <a:noFill/>
          </a:ln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D37EE06B-5E41-1CDE-9F1A-F16EA4D53C92}"/>
              </a:ext>
            </a:extLst>
          </p:cNvPr>
          <p:cNvSpPr txBox="1"/>
          <p:nvPr/>
        </p:nvSpPr>
        <p:spPr>
          <a:xfrm>
            <a:off x="6525946" y="3209519"/>
            <a:ext cx="16087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/>
              <a:t>Confidence = 0.98</a:t>
            </a:r>
          </a:p>
          <a:p>
            <a:r>
              <a:rPr lang="en-US" altLang="zh-TW" sz="1100" dirty="0"/>
              <a:t>Prediction Label: bird </a:t>
            </a:r>
          </a:p>
        </p:txBody>
      </p:sp>
      <p:sp>
        <p:nvSpPr>
          <p:cNvPr id="45" name="TextBox 19">
            <a:extLst>
              <a:ext uri="{FF2B5EF4-FFF2-40B4-BE49-F238E27FC236}">
                <a16:creationId xmlns:a16="http://schemas.microsoft.com/office/drawing/2014/main" id="{F5F254B2-1EA3-62D6-5299-A86FF0B9DFCB}"/>
              </a:ext>
            </a:extLst>
          </p:cNvPr>
          <p:cNvSpPr txBox="1"/>
          <p:nvPr/>
        </p:nvSpPr>
        <p:spPr>
          <a:xfrm>
            <a:off x="518110" y="3526403"/>
            <a:ext cx="4165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/>
              <a:t>Using the </a:t>
            </a:r>
            <a:r>
              <a:rPr lang="en-US" altLang="zh-TW" sz="1600" dirty="0" err="1"/>
              <a:t>model.predict</a:t>
            </a:r>
            <a:r>
              <a:rPr lang="en-US" altLang="zh-TW" sz="1600" dirty="0"/>
              <a:t>() to classification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Show the result on the UI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Show the prediction label, confidence score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BA9C9D2-9880-2FF5-8679-D1368B5729BD}"/>
              </a:ext>
            </a:extLst>
          </p:cNvPr>
          <p:cNvSpPr txBox="1">
            <a:spLocks/>
          </p:cNvSpPr>
          <p:nvPr/>
        </p:nvSpPr>
        <p:spPr>
          <a:xfrm>
            <a:off x="145915" y="28713"/>
            <a:ext cx="8534399" cy="636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5.5	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the image and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inference them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with your weighted file (.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pth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), and show the result image and class (4%)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9F19C6-F2FC-EBE7-AA38-DB2186854082}"/>
              </a:ext>
            </a:extLst>
          </p:cNvPr>
          <p:cNvSpPr/>
          <p:nvPr/>
        </p:nvSpPr>
        <p:spPr>
          <a:xfrm>
            <a:off x="6525946" y="3174189"/>
            <a:ext cx="1608763" cy="4308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15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" y="6552"/>
            <a:ext cx="7886699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(2/2)</a:t>
            </a:r>
            <a:endParaRPr lang="en-US" sz="2800" b="1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36B0FDB-5F82-4B18-8B2E-80ECBF69D58D}"/>
              </a:ext>
            </a:extLst>
          </p:cNvPr>
          <p:cNvSpPr txBox="1">
            <a:spLocks/>
          </p:cNvSpPr>
          <p:nvPr/>
        </p:nvSpPr>
        <p:spPr>
          <a:xfrm>
            <a:off x="146850" y="720062"/>
            <a:ext cx="8850299" cy="450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zh-TW" dirty="0">
                <a:cs typeface="Arial" panose="020B0604020202020204" pitchFamily="34" charset="0"/>
              </a:rPr>
              <a:t>Python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Python 3.7 (</a:t>
            </a:r>
            <a:r>
              <a:rPr lang="en-US" altLang="zh-TW" sz="2000" dirty="0">
                <a:latin typeface="+mj-lt"/>
                <a:hlinkClick r:id="rId3"/>
              </a:rPr>
              <a:t>https://www.python.org/downloads/</a:t>
            </a:r>
            <a:r>
              <a:rPr lang="en-US" altLang="zh-TW" sz="2000" dirty="0">
                <a:latin typeface="+mj-lt"/>
              </a:rPr>
              <a:t>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 err="1">
                <a:latin typeface="+mj-lt"/>
              </a:rPr>
              <a:t>opencv</a:t>
            </a:r>
            <a:r>
              <a:rPr lang="en-US" altLang="zh-TW" sz="2000" dirty="0">
                <a:latin typeface="+mj-lt"/>
              </a:rPr>
              <a:t>-</a:t>
            </a:r>
            <a:r>
              <a:rPr lang="en-US" altLang="zh-TW" sz="2000" dirty="0" err="1">
                <a:latin typeface="+mj-lt"/>
              </a:rPr>
              <a:t>contrib</a:t>
            </a:r>
            <a:r>
              <a:rPr lang="en-US" altLang="zh-TW" sz="2000" dirty="0">
                <a:latin typeface="+mj-lt"/>
              </a:rPr>
              <a:t>-python (3.4.2.17)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Matplotlib 3.1.1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UI framework: pyqt5 (5.15.1)</a:t>
            </a: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 err="1">
                <a:latin typeface="+mj-lt"/>
              </a:rPr>
              <a:t>Pytorch</a:t>
            </a:r>
            <a:endParaRPr lang="en-US" altLang="zh-TW" sz="2000" dirty="0">
              <a:latin typeface="+mj-lt"/>
            </a:endParaRPr>
          </a:p>
          <a:p>
            <a:pPr marL="447675" lvl="1" indent="-268288">
              <a:buFont typeface="Wingdings" panose="05000000000000000000" pitchFamily="2" charset="2"/>
              <a:buChar char="Ø"/>
            </a:pPr>
            <a:r>
              <a:rPr lang="en-US" altLang="zh-TW" sz="2000" dirty="0" err="1">
                <a:latin typeface="+mj-lt"/>
              </a:rPr>
              <a:t>Tensorflow</a:t>
            </a:r>
            <a:endParaRPr lang="en-US" altLang="zh-TW" sz="2000" dirty="0">
              <a:latin typeface="+mj-lt"/>
            </a:endParaRPr>
          </a:p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10738E-617F-FB9A-BC4C-B93566675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404"/>
            <a:ext cx="7886699" cy="486000"/>
          </a:xfrm>
        </p:spPr>
        <p:txBody>
          <a:bodyPr/>
          <a:lstStyle/>
          <a:p>
            <a:r>
              <a:rPr lang="en-US" altLang="zh-TW" sz="2800" b="1" dirty="0">
                <a:cs typeface="Arial" panose="020B0604020202020204" pitchFamily="34" charset="0"/>
              </a:rPr>
              <a:t>Assignment scoring (Total: 100%)</a:t>
            </a:r>
            <a:endParaRPr lang="zh-TW" altLang="en-US" sz="2800" b="1" dirty="0"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262099" y="507081"/>
            <a:ext cx="8761133" cy="6350919"/>
          </a:xfrm>
        </p:spPr>
        <p:txBody>
          <a:bodyPr>
            <a:normAutofit fontScale="92500" lnSpcReduction="20000"/>
          </a:bodyPr>
          <a:lstStyle/>
          <a:p>
            <a:pPr marL="269081" indent="-269081">
              <a:lnSpc>
                <a:spcPct val="100000"/>
              </a:lnSpc>
              <a:buNone/>
            </a:pPr>
            <a:r>
              <a:rPr lang="en-US" altLang="zh-TW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1. (20%) Image Processing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	 </a:t>
            </a: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1.1</a:t>
            </a:r>
            <a:r>
              <a:rPr lang="zh-TW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Color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Separation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 </a:t>
            </a:r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179388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1.2</a:t>
            </a:r>
            <a:r>
              <a:rPr lang="zh-TW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Color Transformation</a:t>
            </a:r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179388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1.3</a:t>
            </a:r>
            <a:r>
              <a:rPr lang="zh-TW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Color Detection</a:t>
            </a:r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179388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1.4</a:t>
            </a:r>
            <a:r>
              <a:rPr lang="zh-TW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(5%) </a:t>
            </a: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Blending</a:t>
            </a:r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2. (20%) Image Smoothing</a:t>
            </a: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2.1 (6%) Gaussian blur</a:t>
            </a:r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179388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2.2 (7%) Bilateral filter </a:t>
            </a:r>
          </a:p>
          <a:p>
            <a:pPr marL="179388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2.3 (7%) Median filter </a:t>
            </a:r>
            <a:endParaRPr lang="en-US" altLang="zh-TW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700" dirty="0">
                <a:latin typeface="+mj-lt"/>
                <a:cs typeface="Arial" panose="020B0604020202020204" pitchFamily="34" charset="0"/>
              </a:rPr>
              <a:t>3. (</a:t>
            </a:r>
            <a:r>
              <a:rPr lang="en-US" altLang="zh-TW" sz="17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700" dirty="0">
                <a:latin typeface="+mj-lt"/>
                <a:cs typeface="Arial" panose="020B0604020202020204" pitchFamily="34" charset="0"/>
              </a:rPr>
              <a:t>) Edge Detection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3.1 (5%) Gaussian Blur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3.2 (5%) Sobel X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3.3 (5%) Sobel Y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3.4 (5%) Magnitude</a:t>
            </a: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700" dirty="0">
                <a:latin typeface="+mj-lt"/>
                <a:cs typeface="Arial" panose="020B0604020202020204" pitchFamily="34" charset="0"/>
              </a:rPr>
              <a:t>4. (</a:t>
            </a:r>
            <a:r>
              <a:rPr lang="en-US" altLang="zh-TW" sz="17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700" dirty="0">
                <a:latin typeface="+mj-lt"/>
                <a:cs typeface="Arial" panose="020B0604020202020204" pitchFamily="34" charset="0"/>
              </a:rPr>
              <a:t>) Transforms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4.1 (5%) Resize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4.2 (5%) Translation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4.3 (5%) Rotation, Scaling</a:t>
            </a:r>
          </a:p>
          <a:p>
            <a:pPr marL="179388" lvl="1" indent="0">
              <a:lnSpc>
                <a:spcPct val="100000"/>
              </a:lnSpc>
              <a:buNone/>
            </a:pPr>
            <a:r>
              <a:rPr lang="en-US" altLang="zh-TW" sz="1500" dirty="0">
                <a:latin typeface="+mj-lt"/>
                <a:cs typeface="Arial" panose="020B0604020202020204" pitchFamily="34" charset="0"/>
              </a:rPr>
              <a:t>4.4 (5%) Shearing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sz="1700" dirty="0">
                <a:latin typeface="+mj-lt"/>
                <a:cs typeface="Arial" panose="020B0604020202020204" pitchFamily="34" charset="0"/>
              </a:rPr>
              <a:t>5. (</a:t>
            </a:r>
            <a:r>
              <a:rPr lang="en-US" altLang="zh-TW" sz="17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700" dirty="0">
                <a:latin typeface="+mj-lt"/>
                <a:cs typeface="Arial" panose="020B0604020202020204" pitchFamily="34" charset="0"/>
              </a:rPr>
              <a:t>) </a:t>
            </a:r>
            <a:r>
              <a:rPr lang="en-US" altLang="zh-TW" sz="1700" dirty="0"/>
              <a:t>Training Cifar10 Classifier Using VGG19</a:t>
            </a:r>
            <a:endParaRPr lang="en-US" altLang="zh-TW" sz="1700" dirty="0">
              <a:latin typeface="+mj-lt"/>
              <a:cs typeface="Arial" panose="020B0604020202020204" pitchFamily="34" charset="0"/>
            </a:endParaRP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cs typeface="Arial" panose="020B0604020202020204" pitchFamily="34" charset="0"/>
              </a:rPr>
              <a:t>5.1 (4%) Load Cifar10 and Random Show 9 Images with Label</a:t>
            </a: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cs typeface="Arial" panose="020B0604020202020204" pitchFamily="34" charset="0"/>
              </a:rPr>
              <a:t>5.2 (4%) Load Model and Show Model Structure</a:t>
            </a: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cs typeface="Arial" panose="020B0604020202020204" pitchFamily="34" charset="0"/>
              </a:rPr>
              <a:t>5.3 (4%) Show Data Augmentation Result</a:t>
            </a: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cs typeface="Arial" panose="020B0604020202020204" pitchFamily="34" charset="0"/>
              </a:rPr>
              <a:t>5.4 (4%) Show Accuracy and Loss</a:t>
            </a:r>
          </a:p>
          <a:p>
            <a:pPr marL="179388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500" dirty="0">
                <a:cs typeface="Arial" panose="020B0604020202020204" pitchFamily="34" charset="0"/>
              </a:rPr>
              <a:t>5.5 (4%) Inference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5DCF5D-72D2-4E6B-A5F5-3BCA16136602}"/>
              </a:ext>
            </a:extLst>
          </p:cNvPr>
          <p:cNvSpPr txBox="1"/>
          <p:nvPr/>
        </p:nvSpPr>
        <p:spPr>
          <a:xfrm>
            <a:off x="3113034" y="447214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Sam</a:t>
            </a:r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EA356C-A0FF-4A54-8DE5-DCC4A87DB81A}"/>
              </a:ext>
            </a:extLst>
          </p:cNvPr>
          <p:cNvSpPr txBox="1"/>
          <p:nvPr/>
        </p:nvSpPr>
        <p:spPr>
          <a:xfrm>
            <a:off x="3113034" y="1666398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Jack</a:t>
            </a:r>
            <a:r>
              <a:rPr lang="en-US" altLang="zh-TW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EAC8C3D-883C-41D6-9E1B-6B2B35289AC1}"/>
              </a:ext>
            </a:extLst>
          </p:cNvPr>
          <p:cNvSpPr txBox="1"/>
          <p:nvPr/>
        </p:nvSpPr>
        <p:spPr>
          <a:xfrm>
            <a:off x="3113034" y="2701631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Chong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812C8E-3153-4E98-BD0D-3EA22247DC1D}"/>
              </a:ext>
            </a:extLst>
          </p:cNvPr>
          <p:cNvSpPr txBox="1"/>
          <p:nvPr/>
        </p:nvSpPr>
        <p:spPr>
          <a:xfrm>
            <a:off x="3113034" y="3824379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dirty="0" err="1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Jeffin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dirty="0">
              <a:latin typeface="+mj-lt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77875A-B7B1-40FA-BC59-B45A39066199}"/>
              </a:ext>
            </a:extLst>
          </p:cNvPr>
          <p:cNvSpPr txBox="1"/>
          <p:nvPr/>
        </p:nvSpPr>
        <p:spPr>
          <a:xfrm>
            <a:off x="4642665" y="5033831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Wen)</a:t>
            </a:r>
            <a:endParaRPr lang="zh-TW" altLang="en-US" dirty="0">
              <a:latin typeface="+mj-lt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2944EC0-8BC0-89CE-6E1B-E1F4C3CF0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83DE27-3F3A-421C-8CC9-9BCAA9F1532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5" name="圖片 4" descr="一張含有 文字, 電腦, 膝上型電腦, 室內 的圖片&#10;&#10;自動產生的描述">
            <a:extLst>
              <a:ext uri="{FF2B5EF4-FFF2-40B4-BE49-F238E27FC236}">
                <a16:creationId xmlns:a16="http://schemas.microsoft.com/office/drawing/2014/main" id="{757A0052-2A2E-5FAD-616F-72BF9BB61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5" t="13901" r="30490" b="50654"/>
          <a:stretch/>
        </p:blipFill>
        <p:spPr>
          <a:xfrm>
            <a:off x="4863700" y="2544754"/>
            <a:ext cx="3927841" cy="220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3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565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cs typeface="Arial" panose="020B0604020202020204" pitchFamily="34" charset="0"/>
              </a:rPr>
              <a:t>3. </a:t>
            </a:r>
            <a:r>
              <a:rPr lang="en-US" altLang="zh-TW" sz="2800" b="1" dirty="0">
                <a:cs typeface="Arial" panose="020B0604020202020204" pitchFamily="34" charset="0"/>
              </a:rPr>
              <a:t>Edge Detection </a:t>
            </a:r>
            <a:r>
              <a:rPr lang="en-US" altLang="zh-TW" sz="2800" b="1" dirty="0">
                <a:solidFill>
                  <a:schemeClr val="tx1"/>
                </a:solidFill>
                <a:cs typeface="Arial" panose="020B0604020202020204" pitchFamily="34" charset="0"/>
              </a:rPr>
              <a:t>(20%)</a:t>
            </a:r>
            <a:r>
              <a:rPr lang="zh-TW" altLang="en-US" sz="2800" b="1" dirty="0">
                <a:cs typeface="Arial" panose="020B0604020202020204" pitchFamily="34" charset="0"/>
              </a:rPr>
              <a:t> </a:t>
            </a:r>
            <a:r>
              <a:rPr lang="en-US" altLang="zh-TW" sz="2800" b="1" dirty="0">
                <a:cs typeface="Arial" panose="020B0604020202020204" pitchFamily="34" charset="0"/>
              </a:rPr>
              <a:t>	</a:t>
            </a:r>
            <a:endParaRPr lang="zh-TW" altLang="en-US" sz="2800" b="1" dirty="0"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7728" y="539851"/>
            <a:ext cx="4603834" cy="1849666"/>
          </a:xfrm>
        </p:spPr>
        <p:txBody>
          <a:bodyPr>
            <a:normAutofit/>
          </a:bodyPr>
          <a:lstStyle/>
          <a:p>
            <a:pPr marL="133350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3.1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Gaussian Blur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(5%)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Sobel X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(5%)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Sobel Y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(5%)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3.4 Magnitude (5%)</a:t>
            </a:r>
          </a:p>
        </p:txBody>
      </p:sp>
      <p:sp>
        <p:nvSpPr>
          <p:cNvPr id="9" name="Shape 137">
            <a:extLst>
              <a:ext uri="{FF2B5EF4-FFF2-40B4-BE49-F238E27FC236}">
                <a16:creationId xmlns:a16="http://schemas.microsoft.com/office/drawing/2014/main" id="{60B30E04-BBA9-46E4-9264-E8F45F01A7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ct val="25000"/>
            </a:pPr>
            <a:fld id="{CE83DE27-3F3A-421C-8CC9-9BCAA9F15320}" type="slidenum">
              <a:rPr lang="zh-TW" altLang="en-US" smtClean="0"/>
              <a:pPr algn="r">
                <a:buSzPct val="25000"/>
              </a:pPr>
              <a:t>5</a:t>
            </a:fld>
            <a:endParaRPr lang="zh-TW" alt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8FECCC1-2C06-4E56-98F6-9DDA4934BDCA}"/>
              </a:ext>
            </a:extLst>
          </p:cNvPr>
          <p:cNvSpPr txBox="1"/>
          <p:nvPr/>
        </p:nvSpPr>
        <p:spPr>
          <a:xfrm>
            <a:off x="7664816" y="-91711"/>
            <a:ext cx="1678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800" dirty="0"/>
              <a:t>(</a:t>
            </a:r>
            <a:r>
              <a:rPr lang="zh-CN" altLang="en-US" sz="1800" dirty="0"/>
              <a:t>出題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Chong</a:t>
            </a:r>
            <a:r>
              <a:rPr lang="en-US" altLang="zh-TW" sz="1800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B5D5ABC-1CEE-493D-94D9-DEE3CC76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13" y="1600474"/>
            <a:ext cx="2349376" cy="317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0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17D1FEF-FAA0-4CA7-90A1-58855666C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21" y="711327"/>
            <a:ext cx="2025868" cy="2739645"/>
          </a:xfrm>
          <a:prstGeom prst="rect">
            <a:avLst/>
          </a:prstGeom>
        </p:spPr>
      </p:pic>
      <p:sp>
        <p:nvSpPr>
          <p:cNvPr id="2" name="Shape 185">
            <a:extLst>
              <a:ext uri="{FF2B5EF4-FFF2-40B4-BE49-F238E27FC236}">
                <a16:creationId xmlns:a16="http://schemas.microsoft.com/office/drawing/2014/main" id="{3F70DD54-5846-4664-880A-2B3C71CBEA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668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949054" marR="0" lvl="0" indent="-194905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3.1 Gaussian Blur (5%)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049426-111D-4281-ACC0-D6B3DD1D778D}"/>
              </a:ext>
            </a:extLst>
          </p:cNvPr>
          <p:cNvSpPr txBox="1"/>
          <p:nvPr/>
        </p:nvSpPr>
        <p:spPr>
          <a:xfrm>
            <a:off x="7553093" y="158906"/>
            <a:ext cx="1590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(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出題：</a:t>
            </a: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Chong)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186">
                <a:extLst>
                  <a:ext uri="{FF2B5EF4-FFF2-40B4-BE49-F238E27FC236}">
                    <a16:creationId xmlns:a16="http://schemas.microsoft.com/office/drawing/2014/main" id="{4A731A3A-9D72-49B7-8620-8B58CA217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449939"/>
                <a:ext cx="7845198" cy="42051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lvl="0" indent="-342900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p"/>
                  <a:tabLst>
                    <a:tab pos="900113" algn="l"/>
                  </a:tabLst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rPr>
                  <a:t>Given: a RGB image, </a:t>
                </a: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“building.</a:t>
                </a: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rPr>
                  <a:t>jpg”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p"/>
                  <a:tabLst>
                    <a:tab pos="900113" algn="l"/>
                  </a:tabLst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rPr>
                  <a:t>Q: 1)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900113" algn="l"/>
                  </a:tabLst>
                  <a:defRPr/>
                </a:pPr>
                <a:endParaRPr lang="en-US" altLang="zh-TW" sz="20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900113" algn="l"/>
                  </a:tabLst>
                  <a:defRPr/>
                </a:pPr>
                <a:endParaRPr lang="en-US" altLang="zh-TW" sz="20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tabLst>
                    <a:tab pos="900113" algn="l"/>
                  </a:tabLst>
                  <a:defRPr/>
                </a:pPr>
                <a:endParaRPr lang="en-US" altLang="zh-TW" sz="20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0" indent="-342900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p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Hint: </a:t>
                </a: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  <a:sym typeface="Calibri"/>
                  </a:rPr>
                  <a:t>Textbook Chapter 5, p.109 ~ p.114</a:t>
                </a:r>
              </a:p>
              <a:p>
                <a:pPr marL="898525" lvl="0" defTabSz="914400">
                  <a:buClr>
                    <a:srgbClr val="000000"/>
                  </a:buClr>
                  <a:buSzPct val="100000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to generate Gaussian Filter:</a:t>
                </a:r>
              </a:p>
              <a:p>
                <a:pPr marL="1163638" lvl="0" indent="-265113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AutoNum type="circleNumWdWhitePlain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𝑛𝑖𝑡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−1,−1)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0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1</m:t>
                              </m:r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000" kern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63638" lvl="0" indent="-265113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AutoNum type="circleNumWdWhitePlain"/>
                  <a:tabLst>
                    <a:tab pos="900113" algn="l"/>
                  </a:tabLst>
                  <a:defRPr/>
                </a:pPr>
                <a:r>
                  <a:rPr lang="en-US" altLang="zh-TW" sz="2000" dirty="0">
                    <a:solidFill>
                      <a:schemeClr val="tx1"/>
                    </a:solidFill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sSup>
                          <m:sSupPr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)/2</m:t>
                        </m:r>
                        <m:sSup>
                          <m:sSupPr>
                            <m:ctrlP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TW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√0.5</a:t>
                </a:r>
              </a:p>
              <a:p>
                <a:pPr marL="1163638" lvl="0" indent="-265113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AutoNum type="circleNumWdWhitePlain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Normalize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TW" sz="2000" kern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.045</m:t>
                              </m:r>
                            </m:e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0.122</m:t>
                              </m:r>
                            </m:e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0.045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0.122</m:t>
                              </m:r>
                            </m:e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0.332</m:t>
                              </m:r>
                            </m:e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0.045</m:t>
                              </m:r>
                            </m:e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0.122</m:t>
                              </m:r>
                            </m:e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0.045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1400" kern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Shape 186">
                <a:extLst>
                  <a:ext uri="{FF2B5EF4-FFF2-40B4-BE49-F238E27FC236}">
                    <a16:creationId xmlns:a16="http://schemas.microsoft.com/office/drawing/2014/main" id="{4A731A3A-9D72-49B7-8620-8B58CA21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49939"/>
                <a:ext cx="7845198" cy="4205188"/>
              </a:xfrm>
              <a:prstGeom prst="rect">
                <a:avLst/>
              </a:prstGeom>
              <a:blipFill>
                <a:blip r:embed="rId3"/>
                <a:stretch>
                  <a:fillRect l="-1010" t="-10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091EC3C-C8E4-445C-AE28-7DE9FE90BBAB}"/>
              </a:ext>
            </a:extLst>
          </p:cNvPr>
          <p:cNvSpPr/>
          <p:nvPr/>
        </p:nvSpPr>
        <p:spPr>
          <a:xfrm>
            <a:off x="904458" y="757711"/>
            <a:ext cx="5950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kern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Gaussian Blur</a:t>
            </a:r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: Convert the RGB image</a:t>
            </a:r>
            <a:r>
              <a:rPr lang="zh-TW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into a grayscale image, then smooth it by</a:t>
            </a:r>
            <a:r>
              <a:rPr lang="zh-TW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your own 3x3 Gaussian smoothing</a:t>
            </a:r>
            <a:r>
              <a:rPr lang="zh-TW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filter (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Can not use OpenCV Function, Sobel, </a:t>
            </a:r>
            <a:r>
              <a:rPr lang="en-US" altLang="zh-TW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GaussianBlur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and conv2d</a:t>
            </a:r>
            <a:r>
              <a:rPr lang="en-US" altLang="zh-TW" kern="0" dirty="0">
                <a:latin typeface="Arial" panose="020B0604020202020204" pitchFamily="34" charset="0"/>
                <a:cs typeface="Arial" panose="020B0604020202020204" pitchFamily="34" charset="0"/>
              </a:rPr>
              <a:t>). Please show the result.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5F3A2FF-9C0D-4119-A3E5-899D8A5EDE99}"/>
              </a:ext>
            </a:extLst>
          </p:cNvPr>
          <p:cNvGrpSpPr/>
          <p:nvPr/>
        </p:nvGrpSpPr>
        <p:grpSpPr>
          <a:xfrm>
            <a:off x="823352" y="5284557"/>
            <a:ext cx="7670420" cy="1106761"/>
            <a:chOff x="706234" y="5592333"/>
            <a:chExt cx="7670420" cy="1106761"/>
          </a:xfrm>
        </p:grpSpPr>
        <p:sp>
          <p:nvSpPr>
            <p:cNvPr id="12" name="箭號: 向下 11">
              <a:extLst>
                <a:ext uri="{FF2B5EF4-FFF2-40B4-BE49-F238E27FC236}">
                  <a16:creationId xmlns:a16="http://schemas.microsoft.com/office/drawing/2014/main" id="{6EFD4AA2-BB30-4D9F-A972-60AA62CC430C}"/>
                </a:ext>
              </a:extLst>
            </p:cNvPr>
            <p:cNvSpPr/>
            <p:nvPr/>
          </p:nvSpPr>
          <p:spPr>
            <a:xfrm rot="16200000">
              <a:off x="2740343" y="5581924"/>
              <a:ext cx="324196" cy="345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B6DA77D-1D7B-4C5B-A0A7-7E4B55F2B259}"/>
                </a:ext>
              </a:extLst>
            </p:cNvPr>
            <p:cNvSpPr/>
            <p:nvPr/>
          </p:nvSpPr>
          <p:spPr>
            <a:xfrm>
              <a:off x="706234" y="6329762"/>
              <a:ext cx="13516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kern="0" dirty="0">
                  <a:latin typeface="Arial" panose="020B0604020202020204" pitchFamily="34" charset="0"/>
                  <a:cs typeface="Arial" panose="020B0604020202020204" pitchFamily="34" charset="0"/>
                </a:rPr>
                <a:t>building.</a:t>
              </a:r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jpg</a:t>
              </a:r>
              <a:endParaRPr lang="zh-TW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3C999A6-1E1F-42FD-A925-FE5C7B63180E}"/>
                </a:ext>
              </a:extLst>
            </p:cNvPr>
            <p:cNvSpPr/>
            <p:nvPr/>
          </p:nvSpPr>
          <p:spPr>
            <a:xfrm>
              <a:off x="3843176" y="6323584"/>
              <a:ext cx="1223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Grayscale</a:t>
              </a:r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5236901-30F9-4871-AB09-1EB3D021A38A}"/>
                </a:ext>
              </a:extLst>
            </p:cNvPr>
            <p:cNvSpPr/>
            <p:nvPr/>
          </p:nvSpPr>
          <p:spPr>
            <a:xfrm>
              <a:off x="6742873" y="6312657"/>
              <a:ext cx="1633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Gaussian Blur</a:t>
              </a:r>
              <a:endParaRPr lang="zh-TW" altLang="en-US" dirty="0"/>
            </a:p>
          </p:txBody>
        </p:sp>
        <p:sp>
          <p:nvSpPr>
            <p:cNvPr id="23" name="箭號: 向下 22">
              <a:extLst>
                <a:ext uri="{FF2B5EF4-FFF2-40B4-BE49-F238E27FC236}">
                  <a16:creationId xmlns:a16="http://schemas.microsoft.com/office/drawing/2014/main" id="{438AB31D-BC1A-4B6E-98A2-6503F05CF731}"/>
                </a:ext>
              </a:extLst>
            </p:cNvPr>
            <p:cNvSpPr/>
            <p:nvPr/>
          </p:nvSpPr>
          <p:spPr>
            <a:xfrm rot="16200000">
              <a:off x="5845225" y="5581924"/>
              <a:ext cx="324196" cy="345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043F6A61-6B19-4FDC-AFE5-71E50569AC0E}"/>
              </a:ext>
            </a:extLst>
          </p:cNvPr>
          <p:cNvSpPr/>
          <p:nvPr/>
        </p:nvSpPr>
        <p:spPr>
          <a:xfrm>
            <a:off x="7330005" y="1273114"/>
            <a:ext cx="1393797" cy="292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36DF9D4-BDF9-89C2-EF4E-32B426115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6" y="4558013"/>
            <a:ext cx="2076153" cy="138410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CCD5D3E-9CA6-0F62-ED29-5FDD1180E5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87" y="4558013"/>
            <a:ext cx="2071225" cy="138081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46C23C7-4D32-DA55-04A3-BE6BC1AD3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80" y="4558013"/>
            <a:ext cx="2071225" cy="13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4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5">
            <a:extLst>
              <a:ext uri="{FF2B5EF4-FFF2-40B4-BE49-F238E27FC236}">
                <a16:creationId xmlns:a16="http://schemas.microsoft.com/office/drawing/2014/main" id="{3F70DD54-5846-4664-880A-2B3C71CBEA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668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949054" lvl="0" indent="-1949054" defTabSz="914400">
              <a:buSzPct val="25000"/>
              <a:defRPr/>
            </a:pPr>
            <a:r>
              <a:rPr lang="en-US" altLang="zh-TW" sz="2800" b="1" kern="0" dirty="0"/>
              <a:t>3.2 Sobel X (5%)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hape 186">
            <a:extLst>
              <a:ext uri="{FF2B5EF4-FFF2-40B4-BE49-F238E27FC236}">
                <a16:creationId xmlns:a16="http://schemas.microsoft.com/office/drawing/2014/main" id="{4A731A3A-9D72-49B7-8620-8B58CA217E0F}"/>
              </a:ext>
            </a:extLst>
          </p:cNvPr>
          <p:cNvSpPr txBox="1">
            <a:spLocks/>
          </p:cNvSpPr>
          <p:nvPr/>
        </p:nvSpPr>
        <p:spPr>
          <a:xfrm>
            <a:off x="1" y="466682"/>
            <a:ext cx="6634752" cy="261734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defTabSz="914400">
              <a:buClr>
                <a:srgbClr val="000000"/>
              </a:buClr>
              <a:buSzPct val="100000"/>
              <a:buFont typeface="Wingdings" panose="05000000000000000000" pitchFamily="2" charset="2"/>
              <a:buChar char="p"/>
              <a:tabLst>
                <a:tab pos="900113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Given: the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 result of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3.1) Gaussian Blur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p"/>
              <a:tabLst>
                <a:tab pos="900113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Q: 2)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914400">
              <a:buClr>
                <a:srgbClr val="000000"/>
              </a:buClr>
              <a:buSzPct val="100000"/>
              <a:buFont typeface="Wingdings" panose="05000000000000000000" pitchFamily="2" charset="2"/>
              <a:buChar char="p"/>
              <a:tabLst>
                <a:tab pos="900113" algn="l"/>
              </a:tabLst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Hint: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Textbook Chapter 6, p.148 ~ 149</a:t>
            </a:r>
            <a:endParaRPr lang="en-US" altLang="zh-TW" sz="650" kern="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285750" lvl="0" indent="-285750" defTabSz="9144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91EC3C-C8E4-445C-AE28-7DE9FE90BBAB}"/>
              </a:ext>
            </a:extLst>
          </p:cNvPr>
          <p:cNvSpPr/>
          <p:nvPr/>
        </p:nvSpPr>
        <p:spPr>
          <a:xfrm>
            <a:off x="904459" y="757711"/>
            <a:ext cx="60037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kern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Sobel X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: Use Sobel edge detection to detect </a:t>
            </a:r>
            <a:r>
              <a:rPr lang="en-US" altLang="zh-TW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vertical edge 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by</a:t>
            </a:r>
            <a:r>
              <a:rPr lang="zh-TW" altLang="en-U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your own 3x3 Sobel X operator (</a:t>
            </a:r>
            <a:r>
              <a:rPr lang="en-US" altLang="zh-TW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Can not use OpenCV Function, Sobel, </a:t>
            </a:r>
            <a:r>
              <a:rPr lang="en-US" altLang="zh-TW" sz="20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GaussianBlur</a:t>
            </a:r>
            <a:r>
              <a:rPr lang="en-US" altLang="zh-TW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and conv2d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).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Please show the result. </a:t>
            </a:r>
            <a:endParaRPr lang="zh-TW" altLang="en-US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3E2B5C7-FC1D-4116-A45A-32583D30427C}"/>
              </a:ext>
            </a:extLst>
          </p:cNvPr>
          <p:cNvSpPr/>
          <p:nvPr/>
        </p:nvSpPr>
        <p:spPr>
          <a:xfrm>
            <a:off x="966303" y="5282529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Gaussian Blur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76A94C-C4B7-42C1-A782-2CB66B9157CB}"/>
              </a:ext>
            </a:extLst>
          </p:cNvPr>
          <p:cNvSpPr/>
          <p:nvPr/>
        </p:nvSpPr>
        <p:spPr>
          <a:xfrm>
            <a:off x="6884522" y="528252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Sobel X</a:t>
            </a:r>
            <a:endParaRPr lang="zh-TW" altLang="en-US" dirty="0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D9D7DEC0-AEAF-4FD8-AC86-A5838BA8E89C}"/>
              </a:ext>
            </a:extLst>
          </p:cNvPr>
          <p:cNvSpPr/>
          <p:nvPr/>
        </p:nvSpPr>
        <p:spPr>
          <a:xfrm rot="16200000">
            <a:off x="4490900" y="4202775"/>
            <a:ext cx="174384" cy="17174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28">
            <a:extLst>
              <a:ext uri="{FF2B5EF4-FFF2-40B4-BE49-F238E27FC236}">
                <a16:creationId xmlns:a16="http://schemas.microsoft.com/office/drawing/2014/main" id="{0E438BDF-33C1-438D-8285-2C766D2314BD}"/>
              </a:ext>
            </a:extLst>
          </p:cNvPr>
          <p:cNvGraphicFramePr>
            <a:graphicFrameLocks noGrp="1"/>
          </p:cNvGraphicFramePr>
          <p:nvPr/>
        </p:nvGraphicFramePr>
        <p:xfrm>
          <a:off x="4001496" y="3643413"/>
          <a:ext cx="1041690" cy="1014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230">
                  <a:extLst>
                    <a:ext uri="{9D8B030D-6E8A-4147-A177-3AD203B41FA5}">
                      <a16:colId xmlns:a16="http://schemas.microsoft.com/office/drawing/2014/main" val="1073264988"/>
                    </a:ext>
                  </a:extLst>
                </a:gridCol>
                <a:gridCol w="347230">
                  <a:extLst>
                    <a:ext uri="{9D8B030D-6E8A-4147-A177-3AD203B41FA5}">
                      <a16:colId xmlns:a16="http://schemas.microsoft.com/office/drawing/2014/main" val="2697625519"/>
                    </a:ext>
                  </a:extLst>
                </a:gridCol>
                <a:gridCol w="347230">
                  <a:extLst>
                    <a:ext uri="{9D8B030D-6E8A-4147-A177-3AD203B41FA5}">
                      <a16:colId xmlns:a16="http://schemas.microsoft.com/office/drawing/2014/main" val="1658171031"/>
                    </a:ext>
                  </a:extLst>
                </a:gridCol>
              </a:tblGrid>
              <a:tr h="338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957384"/>
                  </a:ext>
                </a:extLst>
              </a:tr>
              <a:tr h="338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-2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624745"/>
                  </a:ext>
                </a:extLst>
              </a:tr>
              <a:tr h="338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384601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7E3EB26B-2D6B-4E37-91EB-E9217464D88F}"/>
              </a:ext>
            </a:extLst>
          </p:cNvPr>
          <p:cNvSpPr txBox="1"/>
          <p:nvPr/>
        </p:nvSpPr>
        <p:spPr>
          <a:xfrm>
            <a:off x="3814982" y="4661396"/>
            <a:ext cx="171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Sobel X Filter</a:t>
            </a:r>
            <a:endParaRPr lang="zh-TW" altLang="en-US" sz="2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2AA492-7F46-4549-A089-C74F2EDCEB47}"/>
              </a:ext>
            </a:extLst>
          </p:cNvPr>
          <p:cNvSpPr txBox="1"/>
          <p:nvPr/>
        </p:nvSpPr>
        <p:spPr>
          <a:xfrm>
            <a:off x="7746797" y="158906"/>
            <a:ext cx="139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(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出題：</a:t>
            </a:r>
            <a:r>
              <a:rPr lang="en-US" altLang="zh-TW" sz="1400" kern="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Chong</a:t>
            </a: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)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2E2715F-DD45-4C29-963F-4355BC0E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21" y="711327"/>
            <a:ext cx="2025868" cy="273964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F40FB28-EA25-4F32-AB71-D754B1A53416}"/>
              </a:ext>
            </a:extLst>
          </p:cNvPr>
          <p:cNvSpPr/>
          <p:nvPr/>
        </p:nvSpPr>
        <p:spPr>
          <a:xfrm>
            <a:off x="7343820" y="1797143"/>
            <a:ext cx="1393797" cy="292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20F46D-7254-93B8-C069-DBB42CA63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71" y="3595386"/>
            <a:ext cx="2458673" cy="163911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977C07-B970-F04E-019F-8F58D5128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61" y="3595386"/>
            <a:ext cx="2458673" cy="163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4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5">
            <a:extLst>
              <a:ext uri="{FF2B5EF4-FFF2-40B4-BE49-F238E27FC236}">
                <a16:creationId xmlns:a16="http://schemas.microsoft.com/office/drawing/2014/main" id="{3F70DD54-5846-4664-880A-2B3C71CBEA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668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949054" lvl="0" indent="-1949054" defTabSz="914400">
              <a:buSzPct val="25000"/>
              <a:defRPr/>
            </a:pPr>
            <a:r>
              <a:rPr lang="en-US" altLang="zh-TW" sz="2800" b="1" kern="0" dirty="0"/>
              <a:t>3.3 Sobel Y (5%)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hape 186">
            <a:extLst>
              <a:ext uri="{FF2B5EF4-FFF2-40B4-BE49-F238E27FC236}">
                <a16:creationId xmlns:a16="http://schemas.microsoft.com/office/drawing/2014/main" id="{4A731A3A-9D72-49B7-8620-8B58CA217E0F}"/>
              </a:ext>
            </a:extLst>
          </p:cNvPr>
          <p:cNvSpPr txBox="1">
            <a:spLocks/>
          </p:cNvSpPr>
          <p:nvPr/>
        </p:nvSpPr>
        <p:spPr>
          <a:xfrm>
            <a:off x="1" y="466682"/>
            <a:ext cx="6634752" cy="261734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defTabSz="914400">
              <a:buClr>
                <a:srgbClr val="000000"/>
              </a:buClr>
              <a:buSzPct val="100000"/>
              <a:buFont typeface="Wingdings" panose="05000000000000000000" pitchFamily="2" charset="2"/>
              <a:buChar char="p"/>
              <a:tabLst>
                <a:tab pos="900113" algn="l"/>
              </a:tabLst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Given: the result of 3.1) Gaussian Blur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p"/>
              <a:tabLst>
                <a:tab pos="900113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Q: 3)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914400">
              <a:buClr>
                <a:srgbClr val="000000"/>
              </a:buClr>
              <a:buSzPct val="100000"/>
              <a:buFont typeface="Wingdings" panose="05000000000000000000" pitchFamily="2" charset="2"/>
              <a:buChar char="p"/>
              <a:tabLst>
                <a:tab pos="900113" algn="l"/>
              </a:tabLst>
              <a:defRPr/>
            </a:pP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Hint: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Textbook Chapter 6, p.148 ~ 149</a:t>
            </a:r>
            <a:endParaRPr lang="en-US" altLang="zh-TW" sz="650" kern="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285750" lvl="0" indent="-285750" defTabSz="9144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900113" algn="l"/>
              </a:tabLst>
              <a:defRPr/>
            </a:pPr>
            <a:endParaRPr lang="en-US" altLang="zh-TW" sz="2000" kern="0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91EC3C-C8E4-445C-AE28-7DE9FE90BBAB}"/>
              </a:ext>
            </a:extLst>
          </p:cNvPr>
          <p:cNvSpPr/>
          <p:nvPr/>
        </p:nvSpPr>
        <p:spPr>
          <a:xfrm>
            <a:off x="904459" y="757711"/>
            <a:ext cx="60037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kern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Sobel Y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: Use Sobel edge detection to detect </a:t>
            </a:r>
            <a:r>
              <a:rPr lang="en-US" altLang="zh-TW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horizontal edge 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by</a:t>
            </a:r>
            <a:r>
              <a:rPr lang="zh-TW" altLang="en-US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your own 3x3 Sobel Y operator (</a:t>
            </a:r>
            <a:r>
              <a:rPr lang="en-US" altLang="zh-TW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Can not use OpenCV Function, Sobel, </a:t>
            </a:r>
            <a:r>
              <a:rPr lang="en-US" altLang="zh-TW" sz="2000" ker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GaussianBlur </a:t>
            </a:r>
            <a:r>
              <a:rPr lang="en-US" altLang="zh-TW" sz="20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and conv2d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).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Please show the result.</a:t>
            </a:r>
            <a:endParaRPr lang="zh-TW" altLang="en-US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3E2B5C7-FC1D-4116-A45A-32583D30427C}"/>
              </a:ext>
            </a:extLst>
          </p:cNvPr>
          <p:cNvSpPr/>
          <p:nvPr/>
        </p:nvSpPr>
        <p:spPr>
          <a:xfrm>
            <a:off x="966303" y="5282529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Gaussian Blur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76A94C-C4B7-42C1-A782-2CB66B9157CB}"/>
              </a:ext>
            </a:extLst>
          </p:cNvPr>
          <p:cNvSpPr/>
          <p:nvPr/>
        </p:nvSpPr>
        <p:spPr>
          <a:xfrm>
            <a:off x="6744075" y="5354525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Sobel Y</a:t>
            </a:r>
            <a:endParaRPr lang="zh-TW" altLang="en-US" dirty="0"/>
          </a:p>
        </p:txBody>
      </p:sp>
      <p:graphicFrame>
        <p:nvGraphicFramePr>
          <p:cNvPr id="30" name="表格 28">
            <a:extLst>
              <a:ext uri="{FF2B5EF4-FFF2-40B4-BE49-F238E27FC236}">
                <a16:creationId xmlns:a16="http://schemas.microsoft.com/office/drawing/2014/main" id="{57E0FEFA-075E-43FE-9BF1-9DCD3599B4CF}"/>
              </a:ext>
            </a:extLst>
          </p:cNvPr>
          <p:cNvGraphicFramePr>
            <a:graphicFrameLocks noGrp="1"/>
          </p:cNvGraphicFramePr>
          <p:nvPr/>
        </p:nvGraphicFramePr>
        <p:xfrm>
          <a:off x="4051155" y="3647303"/>
          <a:ext cx="1041690" cy="1014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230">
                  <a:extLst>
                    <a:ext uri="{9D8B030D-6E8A-4147-A177-3AD203B41FA5}">
                      <a16:colId xmlns:a16="http://schemas.microsoft.com/office/drawing/2014/main" val="1073264988"/>
                    </a:ext>
                  </a:extLst>
                </a:gridCol>
                <a:gridCol w="347230">
                  <a:extLst>
                    <a:ext uri="{9D8B030D-6E8A-4147-A177-3AD203B41FA5}">
                      <a16:colId xmlns:a16="http://schemas.microsoft.com/office/drawing/2014/main" val="2697625519"/>
                    </a:ext>
                  </a:extLst>
                </a:gridCol>
                <a:gridCol w="347230">
                  <a:extLst>
                    <a:ext uri="{9D8B030D-6E8A-4147-A177-3AD203B41FA5}">
                      <a16:colId xmlns:a16="http://schemas.microsoft.com/office/drawing/2014/main" val="1658171031"/>
                    </a:ext>
                  </a:extLst>
                </a:gridCol>
              </a:tblGrid>
              <a:tr h="338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957384"/>
                  </a:ext>
                </a:extLst>
              </a:tr>
              <a:tr h="338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7624745"/>
                  </a:ext>
                </a:extLst>
              </a:tr>
              <a:tr h="338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-2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384601"/>
                  </a:ext>
                </a:extLst>
              </a:tr>
            </a:tbl>
          </a:graphicData>
        </a:graphic>
      </p:graphicFrame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882C409F-ADCA-407B-8650-75FE2D09FDEA}"/>
              </a:ext>
            </a:extLst>
          </p:cNvPr>
          <p:cNvSpPr/>
          <p:nvPr/>
        </p:nvSpPr>
        <p:spPr>
          <a:xfrm rot="16200000">
            <a:off x="4455085" y="4115039"/>
            <a:ext cx="266344" cy="195293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64C68EE-5B4F-4A1A-8931-72411B1079CC}"/>
              </a:ext>
            </a:extLst>
          </p:cNvPr>
          <p:cNvSpPr txBox="1"/>
          <p:nvPr/>
        </p:nvSpPr>
        <p:spPr>
          <a:xfrm>
            <a:off x="7724851" y="158906"/>
            <a:ext cx="141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(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出題：</a:t>
            </a:r>
            <a:r>
              <a:rPr lang="en-US" altLang="zh-TW" sz="1400" kern="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Chong</a:t>
            </a: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)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CCC1FF7-B992-407E-B01E-1AF1A5741635}"/>
              </a:ext>
            </a:extLst>
          </p:cNvPr>
          <p:cNvSpPr txBox="1"/>
          <p:nvPr/>
        </p:nvSpPr>
        <p:spPr>
          <a:xfrm>
            <a:off x="3814982" y="4661396"/>
            <a:ext cx="171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Sobel Y Filter</a:t>
            </a:r>
            <a:endParaRPr lang="zh-TW" altLang="en-US" sz="20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7775419-B58A-45C5-B414-5F47000F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21" y="711327"/>
            <a:ext cx="2025868" cy="273964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6A0ECB6-6255-451F-A016-C6E6DBBA9264}"/>
              </a:ext>
            </a:extLst>
          </p:cNvPr>
          <p:cNvSpPr/>
          <p:nvPr/>
        </p:nvSpPr>
        <p:spPr>
          <a:xfrm>
            <a:off x="7337681" y="2316908"/>
            <a:ext cx="1393797" cy="292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302A71-D369-565B-08DC-77F8CD8E5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64" y="3554528"/>
            <a:ext cx="2592002" cy="172800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4741224-4112-8970-0C74-C46DA7E23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3" y="3510107"/>
            <a:ext cx="2658633" cy="17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7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5">
            <a:extLst>
              <a:ext uri="{FF2B5EF4-FFF2-40B4-BE49-F238E27FC236}">
                <a16:creationId xmlns:a16="http://schemas.microsoft.com/office/drawing/2014/main" id="{3F70DD54-5846-4664-880A-2B3C71CBEA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668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1949054" lvl="0" indent="-1949054" defTabSz="914400">
              <a:buSzPct val="25000"/>
              <a:defRPr/>
            </a:pPr>
            <a:r>
              <a:rPr lang="en-US" altLang="zh-TW" sz="2800" b="1" kern="0" dirty="0"/>
              <a:t>3.4 Magnitude (5%)</a:t>
            </a:r>
            <a:endParaRPr kumimoji="0" lang="zh-TW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186">
                <a:extLst>
                  <a:ext uri="{FF2B5EF4-FFF2-40B4-BE49-F238E27FC236}">
                    <a16:creationId xmlns:a16="http://schemas.microsoft.com/office/drawing/2014/main" id="{4A731A3A-9D72-49B7-8620-8B58CA217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466681"/>
                <a:ext cx="6634752" cy="2805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lvl="0" indent="-342900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p"/>
                  <a:tabLst>
                    <a:tab pos="900113" algn="l"/>
                  </a:tabLst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rPr>
                  <a:t>Given: the result of 3.2) Sobel X and 3.3) Sobel Y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p"/>
                  <a:tabLst>
                    <a:tab pos="900113" algn="l"/>
                  </a:tabLst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rPr>
                  <a:t>Q: 4)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900113" algn="l"/>
                  </a:tabLst>
                  <a:defRPr/>
                </a:pPr>
                <a:endParaRPr lang="en-US" altLang="zh-TW" sz="20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tabLst>
                    <a:tab pos="900113" algn="l"/>
                  </a:tabLst>
                  <a:defRPr/>
                </a:pPr>
                <a:endParaRPr lang="en-US" altLang="zh-TW" sz="2000" kern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0" indent="-342900" defTabSz="914400"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p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Hint: </a:t>
                </a: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  <a:sym typeface="Calibri"/>
                  </a:rPr>
                  <a:t>Textbook Chapter 6, p.148 ~ 149</a:t>
                </a:r>
              </a:p>
              <a:p>
                <a:pPr marL="898525" defTabSz="914400">
                  <a:buClr>
                    <a:srgbClr val="000000"/>
                  </a:buClr>
                  <a:buSzPct val="100000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Magnitude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000" i="1" ker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0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kern="0">
                                        <a:latin typeface="Cambria Math" panose="02040503050406030204" pitchFamily="18" charset="0"/>
                                      </a:rPr>
                                      <m:t>𝑆𝑜𝑏𝑒𝑙</m:t>
                                    </m:r>
                                  </m:e>
                                  <m:sub>
                                    <m:r>
                                      <a:rPr lang="en-US" altLang="zh-TW" sz="2000" i="1" ker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2000" i="1" ker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altLang="zh-TW" sz="20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 kern="0">
                                        <a:latin typeface="Cambria Math" panose="02040503050406030204" pitchFamily="18" charset="0"/>
                                      </a:rPr>
                                      <m:t>𝑆𝑜𝑏𝑒𝑙</m:t>
                                    </m:r>
                                  </m:e>
                                  <m:sub>
                                    <m:r>
                                      <a:rPr lang="en-US" altLang="zh-TW" sz="2000" i="1" ker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2000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altLang="zh-TW" sz="2000" kern="0" baseline="30000" dirty="0">
                  <a:latin typeface="Arial" panose="020B0604020202020204" pitchFamily="34" charset="0"/>
                  <a:cs typeface="Arial" panose="020B0604020202020204" pitchFamily="34" charset="0"/>
                  <a:sym typeface="Calibri"/>
                </a:endParaRPr>
              </a:p>
              <a:p>
                <a:pPr marL="898525" defTabSz="914400">
                  <a:buClr>
                    <a:srgbClr val="000000"/>
                  </a:buClr>
                  <a:buSzPct val="100000"/>
                  <a:tabLst>
                    <a:tab pos="900113" algn="l"/>
                  </a:tabLst>
                  <a:defRPr/>
                </a:pPr>
                <a:r>
                  <a:rPr lang="en-US" altLang="zh-TW" sz="2000" kern="0" dirty="0">
                    <a:latin typeface="Arial" panose="020B0604020202020204" pitchFamily="34" charset="0"/>
                    <a:cs typeface="Arial" panose="020B0604020202020204" pitchFamily="34" charset="0"/>
                    <a:sym typeface="Calibri"/>
                  </a:rPr>
                  <a:t>Normalize the result to 0~255.</a:t>
                </a:r>
                <a:endParaRPr lang="en-US" altLang="zh-TW" sz="2000" kern="0" baseline="30000" dirty="0">
                  <a:latin typeface="Arial" panose="020B0604020202020204" pitchFamily="34" charset="0"/>
                  <a:cs typeface="Arial" panose="020B0604020202020204" pitchFamily="34" charset="0"/>
                  <a:sym typeface="Calibri"/>
                </a:endParaRPr>
              </a:p>
              <a:p>
                <a:pPr marL="898525" defTabSz="914400">
                  <a:buClr>
                    <a:srgbClr val="000000"/>
                  </a:buClr>
                  <a:buSzPct val="100000"/>
                  <a:tabLst>
                    <a:tab pos="900113" algn="l"/>
                  </a:tabLst>
                  <a:defRPr/>
                </a:pPr>
                <a:endParaRPr lang="en-US" altLang="zh-TW" sz="2000" kern="0" baseline="30000" dirty="0">
                  <a:latin typeface="Arial" panose="020B0604020202020204" pitchFamily="34" charset="0"/>
                  <a:cs typeface="Arial" panose="020B0604020202020204" pitchFamily="34" charset="0"/>
                  <a:sym typeface="Calibri"/>
                </a:endParaRPr>
              </a:p>
            </p:txBody>
          </p:sp>
        </mc:Choice>
        <mc:Fallback xmlns="">
          <p:sp>
            <p:nvSpPr>
              <p:cNvPr id="4" name="Shape 186">
                <a:extLst>
                  <a:ext uri="{FF2B5EF4-FFF2-40B4-BE49-F238E27FC236}">
                    <a16:creationId xmlns:a16="http://schemas.microsoft.com/office/drawing/2014/main" id="{4A731A3A-9D72-49B7-8620-8B58CA21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66681"/>
                <a:ext cx="6634752" cy="2805937"/>
              </a:xfrm>
              <a:prstGeom prst="rect">
                <a:avLst/>
              </a:prstGeom>
              <a:blipFill>
                <a:blip r:embed="rId2"/>
                <a:stretch>
                  <a:fillRect l="-1195" t="-15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091EC3C-C8E4-445C-AE28-7DE9FE90BBAB}"/>
              </a:ext>
            </a:extLst>
          </p:cNvPr>
          <p:cNvSpPr/>
          <p:nvPr/>
        </p:nvSpPr>
        <p:spPr>
          <a:xfrm>
            <a:off x="904459" y="757711"/>
            <a:ext cx="60037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kern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Magnitude</a:t>
            </a:r>
            <a:r>
              <a:rPr lang="en-US" altLang="zh-TW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: Use the results of 3.2) Sobel X and 3.3) Sobel Y to calculate the magnitude. </a:t>
            </a:r>
            <a:r>
              <a:rPr lang="en-US" altLang="zh-TW" sz="2000" kern="0" dirty="0">
                <a:latin typeface="Arial" panose="020B0604020202020204" pitchFamily="34" charset="0"/>
                <a:cs typeface="Arial" panose="020B0604020202020204" pitchFamily="34" charset="0"/>
              </a:rPr>
              <a:t>Please show the result. </a:t>
            </a:r>
            <a:endParaRPr lang="zh-TW" altLang="en-US" sz="20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65B9EAC-60B7-43FB-8E6E-EC95631533D4}"/>
              </a:ext>
            </a:extLst>
          </p:cNvPr>
          <p:cNvGrpSpPr/>
          <p:nvPr/>
        </p:nvGrpSpPr>
        <p:grpSpPr>
          <a:xfrm>
            <a:off x="1459768" y="4050454"/>
            <a:ext cx="5477658" cy="2921860"/>
            <a:chOff x="1075284" y="4006738"/>
            <a:chExt cx="5477658" cy="292186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F76A94C-C4B7-42C1-A782-2CB66B9157CB}"/>
                </a:ext>
              </a:extLst>
            </p:cNvPr>
            <p:cNvSpPr/>
            <p:nvPr/>
          </p:nvSpPr>
          <p:spPr>
            <a:xfrm>
              <a:off x="1075284" y="6559266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Sobel Y</a:t>
              </a:r>
              <a:endParaRPr lang="zh-TW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8760E9F-0675-4A54-8A2C-84D85DA84610}"/>
                </a:ext>
              </a:extLst>
            </p:cNvPr>
            <p:cNvSpPr/>
            <p:nvPr/>
          </p:nvSpPr>
          <p:spPr>
            <a:xfrm>
              <a:off x="1139165" y="4744073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Sobel X</a:t>
              </a:r>
              <a:endParaRPr lang="zh-TW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D14BEB2-6E42-4471-991C-63DCA6CFB888}"/>
                </a:ext>
              </a:extLst>
            </p:cNvPr>
            <p:cNvSpPr/>
            <p:nvPr/>
          </p:nvSpPr>
          <p:spPr>
            <a:xfrm>
              <a:off x="5291058" y="5653564"/>
              <a:ext cx="12618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Magnitude</a:t>
              </a:r>
              <a:endParaRPr lang="zh-TW" altLang="en-US" dirty="0"/>
            </a:p>
          </p:txBody>
        </p:sp>
        <p:sp>
          <p:nvSpPr>
            <p:cNvPr id="22" name="箭號: 向下 21">
              <a:extLst>
                <a:ext uri="{FF2B5EF4-FFF2-40B4-BE49-F238E27FC236}">
                  <a16:creationId xmlns:a16="http://schemas.microsoft.com/office/drawing/2014/main" id="{1B729933-17B6-4524-A21B-D06566A30596}"/>
                </a:ext>
              </a:extLst>
            </p:cNvPr>
            <p:cNvSpPr/>
            <p:nvPr/>
          </p:nvSpPr>
          <p:spPr>
            <a:xfrm rot="16200000">
              <a:off x="4127784" y="4704829"/>
              <a:ext cx="324196" cy="43328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2B8C8D-0CBC-43BC-B6EA-EC01440CA272}"/>
                </a:ext>
              </a:extLst>
            </p:cNvPr>
            <p:cNvSpPr/>
            <p:nvPr/>
          </p:nvSpPr>
          <p:spPr>
            <a:xfrm rot="5400000">
              <a:off x="3121427" y="4825543"/>
              <a:ext cx="1837113" cy="1995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39017C1-7C78-4AFF-A113-C1D8AE29E682}"/>
                </a:ext>
              </a:extLst>
            </p:cNvPr>
            <p:cNvSpPr/>
            <p:nvPr/>
          </p:nvSpPr>
          <p:spPr>
            <a:xfrm>
              <a:off x="3136051" y="4006738"/>
              <a:ext cx="804180" cy="1820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48E0395-0676-42D9-B196-A9E1EB9F0405}"/>
                </a:ext>
              </a:extLst>
            </p:cNvPr>
            <p:cNvSpPr/>
            <p:nvPr/>
          </p:nvSpPr>
          <p:spPr>
            <a:xfrm>
              <a:off x="3137685" y="5662190"/>
              <a:ext cx="817009" cy="1820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BAE34AE-A9CD-4FEB-9866-90992F297E1E}"/>
              </a:ext>
            </a:extLst>
          </p:cNvPr>
          <p:cNvSpPr txBox="1"/>
          <p:nvPr/>
        </p:nvSpPr>
        <p:spPr>
          <a:xfrm>
            <a:off x="7805319" y="158906"/>
            <a:ext cx="1338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(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出題：</a:t>
            </a:r>
            <a:r>
              <a:rPr lang="en-US" altLang="zh-TW" sz="1400" kern="0" dirty="0">
                <a:solidFill>
                  <a:srgbClr val="000000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Chong</a:t>
            </a: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sym typeface="Arial"/>
              </a:rPr>
              <a:t>)</a:t>
            </a:r>
            <a:endParaRPr kumimoji="0" lang="zh-TW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  <a:sym typeface="Arial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E6C44D8-A4D3-4301-AB64-306D20EC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721" y="711327"/>
            <a:ext cx="2025868" cy="273964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CCD881B-FADF-428D-BC81-DC4D35AB7115}"/>
              </a:ext>
            </a:extLst>
          </p:cNvPr>
          <p:cNvSpPr/>
          <p:nvPr/>
        </p:nvSpPr>
        <p:spPr>
          <a:xfrm>
            <a:off x="7328016" y="2846827"/>
            <a:ext cx="1419165" cy="3104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C0D7C9-0DB6-7C07-E314-53A45877C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59" y="3426577"/>
            <a:ext cx="2103198" cy="14021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6FF1609-C949-052B-4045-4E3A3BFBA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59" y="5200850"/>
            <a:ext cx="2103198" cy="14021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A659C80-5C35-6AB2-9BF4-CA33F71FB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99" y="4232521"/>
            <a:ext cx="2098570" cy="139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3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2765</TotalTime>
  <Words>2409</Words>
  <Application>Microsoft Office PowerPoint</Application>
  <PresentationFormat>如螢幕大小 (4:3)</PresentationFormat>
  <Paragraphs>396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IBMPlexMono</vt:lpstr>
      <vt:lpstr>맑은 고딕</vt:lpstr>
      <vt:lpstr>新細明體</vt:lpstr>
      <vt:lpstr>Arial</vt:lpstr>
      <vt:lpstr>Calibri</vt:lpstr>
      <vt:lpstr>Cambria Math</vt:lpstr>
      <vt:lpstr>Wingdings</vt:lpstr>
      <vt:lpstr>Office 佈景主題</vt:lpstr>
      <vt:lpstr>影像處理、電腦視覺及深度學習概論  (Introduction to Image Processing, Computer Vision and Deep Learning)  Homework 1</vt:lpstr>
      <vt:lpstr>Notice (1/2)</vt:lpstr>
      <vt:lpstr>Notice (2/2)</vt:lpstr>
      <vt:lpstr>Assignment scoring (Total: 100%)</vt:lpstr>
      <vt:lpstr>3. Edge Detection (20%)  </vt:lpstr>
      <vt:lpstr>PowerPoint 簡報</vt:lpstr>
      <vt:lpstr>PowerPoint 簡報</vt:lpstr>
      <vt:lpstr>PowerPoint 簡報</vt:lpstr>
      <vt:lpstr>PowerPoint 簡報</vt:lpstr>
      <vt:lpstr>4. Transforms (20%)  </vt:lpstr>
      <vt:lpstr>PowerPoint 簡報</vt:lpstr>
      <vt:lpstr>PowerPoint 簡報</vt:lpstr>
      <vt:lpstr>5. Training Cifar10 Classifier Using VGG19 (20%)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影像處理、電腦視覺及深度學習概論 (Introduction to Image Processing, Computer Vision and Deep Learning)  Homework 1</dc:title>
  <dc:creator>rl</dc:creator>
  <cp:lastModifiedBy>Shang</cp:lastModifiedBy>
  <cp:revision>179</cp:revision>
  <dcterms:created xsi:type="dcterms:W3CDTF">2020-09-25T03:15:31Z</dcterms:created>
  <dcterms:modified xsi:type="dcterms:W3CDTF">2022-10-25T03:33:11Z</dcterms:modified>
</cp:coreProperties>
</file>