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a Saxon" userId="fb33c336-f60e-4b9c-851f-22a68f195e87" providerId="ADAL" clId="{A2365A42-0071-4D5F-8DFB-ECF297749BA3}"/>
    <pc:docChg chg="custSel addSld modSld sldOrd">
      <pc:chgData name="Dana Saxon" userId="fb33c336-f60e-4b9c-851f-22a68f195e87" providerId="ADAL" clId="{A2365A42-0071-4D5F-8DFB-ECF297749BA3}" dt="2025-01-23T16:24:19.032" v="410" actId="20577"/>
      <pc:docMkLst>
        <pc:docMk/>
      </pc:docMkLst>
      <pc:sldChg chg="ord">
        <pc:chgData name="Dana Saxon" userId="fb33c336-f60e-4b9c-851f-22a68f195e87" providerId="ADAL" clId="{A2365A42-0071-4D5F-8DFB-ECF297749BA3}" dt="2025-01-23T16:22:38.045" v="1"/>
        <pc:sldMkLst>
          <pc:docMk/>
          <pc:sldMk cId="3743082053" sldId="262"/>
        </pc:sldMkLst>
      </pc:sldChg>
      <pc:sldChg chg="modSp new mod">
        <pc:chgData name="Dana Saxon" userId="fb33c336-f60e-4b9c-851f-22a68f195e87" providerId="ADAL" clId="{A2365A42-0071-4D5F-8DFB-ECF297749BA3}" dt="2025-01-23T16:24:19.032" v="410" actId="20577"/>
        <pc:sldMkLst>
          <pc:docMk/>
          <pc:sldMk cId="3520188715" sldId="263"/>
        </pc:sldMkLst>
        <pc:spChg chg="mod">
          <ac:chgData name="Dana Saxon" userId="fb33c336-f60e-4b9c-851f-22a68f195e87" providerId="ADAL" clId="{A2365A42-0071-4D5F-8DFB-ECF297749BA3}" dt="2025-01-23T16:23:06.689" v="34" actId="20577"/>
          <ac:spMkLst>
            <pc:docMk/>
            <pc:sldMk cId="3520188715" sldId="263"/>
            <ac:spMk id="2" creationId="{4AAC3870-C813-75E6-A27C-D1A344E2AE5E}"/>
          </ac:spMkLst>
        </pc:spChg>
        <pc:spChg chg="mod">
          <ac:chgData name="Dana Saxon" userId="fb33c336-f60e-4b9c-851f-22a68f195e87" providerId="ADAL" clId="{A2365A42-0071-4D5F-8DFB-ECF297749BA3}" dt="2025-01-23T16:24:19.032" v="410" actId="20577"/>
          <ac:spMkLst>
            <pc:docMk/>
            <pc:sldMk cId="3520188715" sldId="263"/>
            <ac:spMk id="3" creationId="{7D066D39-1633-D821-FF47-E332ED689E49}"/>
          </ac:spMkLst>
        </pc:spChg>
      </pc:sldChg>
    </pc:docChg>
  </pc:docChgLst>
  <pc:docChgLst>
    <pc:chgData name="Dana Saxon" userId="fb33c336-f60e-4b9c-851f-22a68f195e87" providerId="ADAL" clId="{79E73125-FB20-48D2-8E34-E8BDC85D749E}"/>
    <pc:docChg chg="custSel addSld modSld">
      <pc:chgData name="Dana Saxon" userId="fb33c336-f60e-4b9c-851f-22a68f195e87" providerId="ADAL" clId="{79E73125-FB20-48D2-8E34-E8BDC85D749E}" dt="2024-02-01T16:26:34.475" v="272" actId="5793"/>
      <pc:docMkLst>
        <pc:docMk/>
      </pc:docMkLst>
      <pc:sldChg chg="delSp modSp mod">
        <pc:chgData name="Dana Saxon" userId="fb33c336-f60e-4b9c-851f-22a68f195e87" providerId="ADAL" clId="{79E73125-FB20-48D2-8E34-E8BDC85D749E}" dt="2024-01-25T17:26:10.436" v="29" actId="478"/>
        <pc:sldMkLst>
          <pc:docMk/>
          <pc:sldMk cId="1884574351" sldId="256"/>
        </pc:sldMkLst>
      </pc:sldChg>
      <pc:sldChg chg="addSp modSp new mod">
        <pc:chgData name="Dana Saxon" userId="fb33c336-f60e-4b9c-851f-22a68f195e87" providerId="ADAL" clId="{79E73125-FB20-48D2-8E34-E8BDC85D749E}" dt="2024-01-25T17:28:31.494" v="107" actId="1076"/>
        <pc:sldMkLst>
          <pc:docMk/>
          <pc:sldMk cId="1771082133" sldId="257"/>
        </pc:sldMkLst>
      </pc:sldChg>
      <pc:sldChg chg="modSp new mod">
        <pc:chgData name="Dana Saxon" userId="fb33c336-f60e-4b9c-851f-22a68f195e87" providerId="ADAL" clId="{79E73125-FB20-48D2-8E34-E8BDC85D749E}" dt="2024-01-25T17:29:02.503" v="122"/>
        <pc:sldMkLst>
          <pc:docMk/>
          <pc:sldMk cId="2508629461" sldId="258"/>
        </pc:sldMkLst>
      </pc:sldChg>
      <pc:sldChg chg="modSp new mod">
        <pc:chgData name="Dana Saxon" userId="fb33c336-f60e-4b9c-851f-22a68f195e87" providerId="ADAL" clId="{79E73125-FB20-48D2-8E34-E8BDC85D749E}" dt="2024-01-25T17:29:47.467" v="137"/>
        <pc:sldMkLst>
          <pc:docMk/>
          <pc:sldMk cId="493772870" sldId="259"/>
        </pc:sldMkLst>
      </pc:sldChg>
      <pc:sldChg chg="modSp new mod">
        <pc:chgData name="Dana Saxon" userId="fb33c336-f60e-4b9c-851f-22a68f195e87" providerId="ADAL" clId="{79E73125-FB20-48D2-8E34-E8BDC85D749E}" dt="2024-01-25T17:31:51.268" v="179" actId="20577"/>
        <pc:sldMkLst>
          <pc:docMk/>
          <pc:sldMk cId="3442438338" sldId="260"/>
        </pc:sldMkLst>
      </pc:sldChg>
      <pc:sldChg chg="modSp new mod">
        <pc:chgData name="Dana Saxon" userId="fb33c336-f60e-4b9c-851f-22a68f195e87" providerId="ADAL" clId="{79E73125-FB20-48D2-8E34-E8BDC85D749E}" dt="2024-01-25T17:32:46.983" v="203" actId="5793"/>
        <pc:sldMkLst>
          <pc:docMk/>
          <pc:sldMk cId="4223273360" sldId="261"/>
        </pc:sldMkLst>
      </pc:sldChg>
      <pc:sldChg chg="modSp new mod">
        <pc:chgData name="Dana Saxon" userId="fb33c336-f60e-4b9c-851f-22a68f195e87" providerId="ADAL" clId="{79E73125-FB20-48D2-8E34-E8BDC85D749E}" dt="2024-02-01T16:26:34.475" v="272" actId="5793"/>
        <pc:sldMkLst>
          <pc:docMk/>
          <pc:sldMk cId="3743082053"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D88F-8249-F647-8832-2486C5955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F50ACB-5586-9CD1-3A0D-F32EB8DBD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6CCA8F-2983-B41D-CFE4-33FC827CA866}"/>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5" name="Footer Placeholder 4">
            <a:extLst>
              <a:ext uri="{FF2B5EF4-FFF2-40B4-BE49-F238E27FC236}">
                <a16:creationId xmlns:a16="http://schemas.microsoft.com/office/drawing/2014/main" id="{191670B8-D6C6-EBC0-7724-271EEA347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C4E37-32D5-20F2-E163-749DAEDE3AC7}"/>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329316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CC7-CDB6-4D1D-6CA2-EE4D9063C2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F84D3C-6ACF-F07D-B0C7-F459F7F66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0880B-8D3E-644E-F8B5-B7CB5474768D}"/>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5" name="Footer Placeholder 4">
            <a:extLst>
              <a:ext uri="{FF2B5EF4-FFF2-40B4-BE49-F238E27FC236}">
                <a16:creationId xmlns:a16="http://schemas.microsoft.com/office/drawing/2014/main" id="{C909B72A-0BCE-1E38-591A-11EAED514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CB1A2-A761-B849-D0DE-CD4D1AB2538A}"/>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112437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4E3208-34DA-84CB-3B25-A3B9FC20BE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52507F-4E3C-2D62-08F7-62844EADA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84518-E37E-8E38-3C8F-F687FB1DD70A}"/>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5" name="Footer Placeholder 4">
            <a:extLst>
              <a:ext uri="{FF2B5EF4-FFF2-40B4-BE49-F238E27FC236}">
                <a16:creationId xmlns:a16="http://schemas.microsoft.com/office/drawing/2014/main" id="{83ED48A7-7987-8168-6115-42B859CB2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78B73-E50A-9C64-661E-010006373E85}"/>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12712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D408-6184-CF37-6156-0E4908008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5090B-FA8D-E331-ED40-6C1EAC126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22987-22AE-7D70-EBC6-C579A5DB83C3}"/>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5" name="Footer Placeholder 4">
            <a:extLst>
              <a:ext uri="{FF2B5EF4-FFF2-40B4-BE49-F238E27FC236}">
                <a16:creationId xmlns:a16="http://schemas.microsoft.com/office/drawing/2014/main" id="{8F2450B0-06A5-46C7-26B4-A256A97F6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68B00-7204-3BEF-4EAB-5F087452AA06}"/>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4142448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AAFF-665E-7248-3A17-7CCDE1846A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10DED2-01F8-165A-D999-BBD6ED77F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2F6CD-FD3E-50F3-645D-076287E9D594}"/>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5" name="Footer Placeholder 4">
            <a:extLst>
              <a:ext uri="{FF2B5EF4-FFF2-40B4-BE49-F238E27FC236}">
                <a16:creationId xmlns:a16="http://schemas.microsoft.com/office/drawing/2014/main" id="{B00B54E3-B6B1-4F1A-3913-E8B2783A5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A74B1-63AD-03E8-1279-17C4B89307DA}"/>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108081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CF75-E422-0049-FD9E-15C34E3F95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8FEC2-3981-8B42-6675-818A9DE514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22CCF-DE33-05E1-B4E1-B3AFCE52A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9B9E3-027F-9CC4-1AF7-C4D53C9647C5}"/>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6" name="Footer Placeholder 5">
            <a:extLst>
              <a:ext uri="{FF2B5EF4-FFF2-40B4-BE49-F238E27FC236}">
                <a16:creationId xmlns:a16="http://schemas.microsoft.com/office/drawing/2014/main" id="{5BFF78F5-78C9-7E36-A7B8-4AF35B41D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FCB24-0060-942C-2152-97C5C42E4FCB}"/>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38587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EB90-B530-A804-3C64-7A38C9A00E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E2C861-481B-3C66-FB01-EC52E4AD4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B5C7E-50A5-9EAF-F9CD-A7B36FBC17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4A605-954C-7113-6158-150E07772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A32687-B7C9-D540-231D-8736AADD00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6194EA-F3EF-E379-F03F-FE1976CE1240}"/>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8" name="Footer Placeholder 7">
            <a:extLst>
              <a:ext uri="{FF2B5EF4-FFF2-40B4-BE49-F238E27FC236}">
                <a16:creationId xmlns:a16="http://schemas.microsoft.com/office/drawing/2014/main" id="{DF6EA247-DC19-5774-1DBD-B364526719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9AC44A-7967-9925-2BA0-A1B49BB9B923}"/>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77503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16E1-5086-E231-53B4-4A2DAC7417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669A3B-A794-C64B-F8E5-5DF2D414BBD8}"/>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4" name="Footer Placeholder 3">
            <a:extLst>
              <a:ext uri="{FF2B5EF4-FFF2-40B4-BE49-F238E27FC236}">
                <a16:creationId xmlns:a16="http://schemas.microsoft.com/office/drawing/2014/main" id="{72E218C5-CAE3-5BD8-7095-7B973CAD6D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17B3D-3459-1A95-475D-5C5B23E3DE38}"/>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99781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295BF-CE2C-0A54-05D0-18CD3C38508E}"/>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3" name="Footer Placeholder 2">
            <a:extLst>
              <a:ext uri="{FF2B5EF4-FFF2-40B4-BE49-F238E27FC236}">
                <a16:creationId xmlns:a16="http://schemas.microsoft.com/office/drawing/2014/main" id="{2790BBFD-96E2-6D10-B8CC-B2F4907FD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D30A29-0AA0-EF26-FAB5-84FB0D299BD1}"/>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426665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D0F6-1262-C041-5C81-B72AA2A2B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A25A79-0EE6-FDA4-B02D-B88A39D18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DCB31-32DF-2B44-2A5F-D48522D92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BEF3C-BF2B-6F62-F2EC-1A788B67E21B}"/>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6" name="Footer Placeholder 5">
            <a:extLst>
              <a:ext uri="{FF2B5EF4-FFF2-40B4-BE49-F238E27FC236}">
                <a16:creationId xmlns:a16="http://schemas.microsoft.com/office/drawing/2014/main" id="{2E69ACEE-BFB3-5FFB-776D-2BDB1D0F5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5680F-50ED-40B4-31D6-492CD3D56B78}"/>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65611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C75F-FDD3-6E4E-EBAE-A5E48BC3F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40CCEB-7703-FA68-8030-B38485260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2637A5-A2B1-8CBA-A652-939CCC694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D9100-954F-C28E-3100-3B422B3776E7}"/>
              </a:ext>
            </a:extLst>
          </p:cNvPr>
          <p:cNvSpPr>
            <a:spLocks noGrp="1"/>
          </p:cNvSpPr>
          <p:nvPr>
            <p:ph type="dt" sz="half" idx="10"/>
          </p:nvPr>
        </p:nvSpPr>
        <p:spPr/>
        <p:txBody>
          <a:bodyPr/>
          <a:lstStyle/>
          <a:p>
            <a:fld id="{A6203C97-C3FB-42EC-B097-7FC3BAA273CE}" type="datetimeFigureOut">
              <a:rPr lang="en-US" smtClean="0"/>
              <a:t>1/23/2025</a:t>
            </a:fld>
            <a:endParaRPr lang="en-US"/>
          </a:p>
        </p:txBody>
      </p:sp>
      <p:sp>
        <p:nvSpPr>
          <p:cNvPr id="6" name="Footer Placeholder 5">
            <a:extLst>
              <a:ext uri="{FF2B5EF4-FFF2-40B4-BE49-F238E27FC236}">
                <a16:creationId xmlns:a16="http://schemas.microsoft.com/office/drawing/2014/main" id="{E0A806E9-8B16-3AC6-F048-70DE4EFC6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1F1E2-51AE-FA8F-168D-9410B188F503}"/>
              </a:ext>
            </a:extLst>
          </p:cNvPr>
          <p:cNvSpPr>
            <a:spLocks noGrp="1"/>
          </p:cNvSpPr>
          <p:nvPr>
            <p:ph type="sldNum" sz="quarter" idx="12"/>
          </p:nvPr>
        </p:nvSpPr>
        <p:spPr/>
        <p:txBody>
          <a:bodyPr/>
          <a:lstStyle/>
          <a:p>
            <a:fld id="{0682A7D4-F9C2-4708-B6AB-5172C62D4FE8}" type="slidenum">
              <a:rPr lang="en-US" smtClean="0"/>
              <a:t>‹#›</a:t>
            </a:fld>
            <a:endParaRPr lang="en-US"/>
          </a:p>
        </p:txBody>
      </p:sp>
    </p:spTree>
    <p:extLst>
      <p:ext uri="{BB962C8B-B14F-4D97-AF65-F5344CB8AC3E}">
        <p14:creationId xmlns:p14="http://schemas.microsoft.com/office/powerpoint/2010/main" val="288539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B9478-9632-29DA-F40A-6DC3984112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A466B3-0FE9-B2F7-FF33-EE3D35337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DE0C3-5651-1BDB-746C-0226D32EA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03C97-C3FB-42EC-B097-7FC3BAA273CE}" type="datetimeFigureOut">
              <a:rPr lang="en-US" smtClean="0"/>
              <a:t>1/23/2025</a:t>
            </a:fld>
            <a:endParaRPr lang="en-US"/>
          </a:p>
        </p:txBody>
      </p:sp>
      <p:sp>
        <p:nvSpPr>
          <p:cNvPr id="5" name="Footer Placeholder 4">
            <a:extLst>
              <a:ext uri="{FF2B5EF4-FFF2-40B4-BE49-F238E27FC236}">
                <a16:creationId xmlns:a16="http://schemas.microsoft.com/office/drawing/2014/main" id="{678AE553-97DA-3F71-1CE1-567FBD6E9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848093-FCB0-F4D6-EE91-55A4726D2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2A7D4-F9C2-4708-B6AB-5172C62D4FE8}" type="slidenum">
              <a:rPr lang="en-US" smtClean="0"/>
              <a:t>‹#›</a:t>
            </a:fld>
            <a:endParaRPr lang="en-US"/>
          </a:p>
        </p:txBody>
      </p:sp>
    </p:spTree>
    <p:extLst>
      <p:ext uri="{BB962C8B-B14F-4D97-AF65-F5344CB8AC3E}">
        <p14:creationId xmlns:p14="http://schemas.microsoft.com/office/powerpoint/2010/main" val="216312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D09F-2B66-4C0A-5442-469ADA058F65}"/>
              </a:ext>
            </a:extLst>
          </p:cNvPr>
          <p:cNvSpPr>
            <a:spLocks noGrp="1"/>
          </p:cNvSpPr>
          <p:nvPr>
            <p:ph type="ctrTitle"/>
          </p:nvPr>
        </p:nvSpPr>
        <p:spPr/>
        <p:txBody>
          <a:bodyPr/>
          <a:lstStyle/>
          <a:p>
            <a:r>
              <a:rPr lang="en-US" dirty="0"/>
              <a:t>Recitation Problems</a:t>
            </a:r>
            <a:br>
              <a:rPr lang="en-US" dirty="0"/>
            </a:br>
            <a:r>
              <a:rPr lang="en-US" dirty="0"/>
              <a:t>Chapter 2</a:t>
            </a:r>
          </a:p>
        </p:txBody>
      </p:sp>
    </p:spTree>
    <p:extLst>
      <p:ext uri="{BB962C8B-B14F-4D97-AF65-F5344CB8AC3E}">
        <p14:creationId xmlns:p14="http://schemas.microsoft.com/office/powerpoint/2010/main" val="18845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9303-9E94-744F-C700-15D55C6F2640}"/>
              </a:ext>
            </a:extLst>
          </p:cNvPr>
          <p:cNvSpPr>
            <a:spLocks noGrp="1"/>
          </p:cNvSpPr>
          <p:nvPr>
            <p:ph type="title"/>
          </p:nvPr>
        </p:nvSpPr>
        <p:spPr/>
        <p:txBody>
          <a:bodyPr/>
          <a:lstStyle/>
          <a:p>
            <a:r>
              <a:rPr lang="en-US" dirty="0"/>
              <a:t>Problem 2.12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379B2A-3A3F-5E7E-D1B5-A010BAFAAA41}"/>
                  </a:ext>
                </a:extLst>
              </p:cNvPr>
              <p:cNvSpPr>
                <a:spLocks noGrp="1"/>
              </p:cNvSpPr>
              <p:nvPr>
                <p:ph idx="1"/>
              </p:nvPr>
            </p:nvSpPr>
            <p:spPr>
              <a:xfrm>
                <a:off x="606669" y="1690688"/>
                <a:ext cx="10978662" cy="4351338"/>
              </a:xfrm>
            </p:spPr>
            <p:txBody>
              <a:bodyPr/>
              <a:lstStyle/>
              <a:p>
                <a:pPr marL="0" indent="0">
                  <a:buNone/>
                </a:pPr>
                <a:r>
                  <a:rPr lang="en-US" dirty="0"/>
                  <a:t>FIGURE EX2.12 shows the velocity-versus-time graph for a particle moving along the x-axis. Its initial position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=2.0 </m:t>
                    </m:r>
                    <m:r>
                      <a:rPr lang="en-US" b="0" i="1" smtClean="0">
                        <a:latin typeface="Cambria Math" panose="02040503050406030204" pitchFamily="18" charset="0"/>
                      </a:rPr>
                      <m:t>𝑚</m:t>
                    </m:r>
                  </m:oMath>
                </a14:m>
                <a:r>
                  <a:rPr lang="en-US" dirty="0"/>
                  <a:t>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r>
                      <a:rPr lang="en-US" b="0" i="1" smtClean="0">
                        <a:latin typeface="Cambria Math" panose="02040503050406030204" pitchFamily="18" charset="0"/>
                      </a:rPr>
                      <m:t>=0 </m:t>
                    </m:r>
                    <m:r>
                      <a:rPr lang="en-US" b="0" i="1" smtClean="0">
                        <a:latin typeface="Cambria Math" panose="02040503050406030204" pitchFamily="18" charset="0"/>
                      </a:rPr>
                      <m:t>𝑠</m:t>
                    </m:r>
                  </m:oMath>
                </a14:m>
                <a:r>
                  <a:rPr lang="en-US" dirty="0"/>
                  <a:t>.</a:t>
                </a:r>
              </a:p>
              <a:p>
                <a:pPr marL="0" indent="0">
                  <a:buNone/>
                </a:pPr>
                <a:r>
                  <a:rPr lang="en-US" dirty="0"/>
                  <a:t>a) What are the particle’s position, velocity, and acceleration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=1.0 </m:t>
                    </m:r>
                    <m:r>
                      <a:rPr lang="en-US" b="0" i="1" smtClean="0">
                        <a:latin typeface="Cambria Math" panose="02040503050406030204" pitchFamily="18" charset="0"/>
                      </a:rPr>
                      <m:t>𝑠</m:t>
                    </m:r>
                  </m:oMath>
                </a14:m>
                <a:r>
                  <a:rPr lang="en-US" dirty="0"/>
                  <a:t>?</a:t>
                </a:r>
              </a:p>
              <a:p>
                <a:pPr marL="0" indent="0">
                  <a:buNone/>
                </a:pPr>
                <a:r>
                  <a:rPr lang="en-US" dirty="0"/>
                  <a:t>b) What are the particle’s position, velocity, and acceleration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=3.0 </m:t>
                    </m:r>
                    <m:r>
                      <a:rPr lang="en-US" b="0" i="1" smtClean="0">
                        <a:latin typeface="Cambria Math" panose="02040503050406030204" pitchFamily="18" charset="0"/>
                      </a:rPr>
                      <m:t>𝑠</m:t>
                    </m:r>
                  </m:oMath>
                </a14:m>
                <a:r>
                  <a:rPr lang="en-US" dirty="0"/>
                  <a:t>?</a:t>
                </a:r>
              </a:p>
            </p:txBody>
          </p:sp>
        </mc:Choice>
        <mc:Fallback xmlns="">
          <p:sp>
            <p:nvSpPr>
              <p:cNvPr id="3" name="Content Placeholder 2">
                <a:extLst>
                  <a:ext uri="{FF2B5EF4-FFF2-40B4-BE49-F238E27FC236}">
                    <a16:creationId xmlns:a16="http://schemas.microsoft.com/office/drawing/2014/main" id="{8D379B2A-3A3F-5E7E-D1B5-A010BAFAAA41}"/>
                  </a:ext>
                </a:extLst>
              </p:cNvPr>
              <p:cNvSpPr>
                <a:spLocks noGrp="1" noRot="1" noChangeAspect="1" noMove="1" noResize="1" noEditPoints="1" noAdjustHandles="1" noChangeArrowheads="1" noChangeShapeType="1" noTextEdit="1"/>
              </p:cNvSpPr>
              <p:nvPr>
                <p:ph idx="1"/>
              </p:nvPr>
            </p:nvSpPr>
            <p:spPr>
              <a:xfrm>
                <a:off x="606669" y="1690688"/>
                <a:ext cx="10978662" cy="4351338"/>
              </a:xfrm>
              <a:blipFill>
                <a:blip r:embed="rId2"/>
                <a:stretch>
                  <a:fillRect l="-1167" t="-2241" r="-556"/>
                </a:stretch>
              </a:blipFill>
            </p:spPr>
            <p:txBody>
              <a:bodyPr/>
              <a:lstStyle/>
              <a:p>
                <a:r>
                  <a:rPr lang="en-US">
                    <a:noFill/>
                  </a:rPr>
                  <a:t> </a:t>
                </a:r>
              </a:p>
            </p:txBody>
          </p:sp>
        </mc:Fallback>
      </mc:AlternateContent>
      <p:pic>
        <p:nvPicPr>
          <p:cNvPr id="5" name="Picture 4" descr="A graph with a green line&#10;&#10;Description automatically generated">
            <a:extLst>
              <a:ext uri="{FF2B5EF4-FFF2-40B4-BE49-F238E27FC236}">
                <a16:creationId xmlns:a16="http://schemas.microsoft.com/office/drawing/2014/main" id="{CE8A4060-3A50-1F40-43FE-A4D347DA1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004" y="4044525"/>
            <a:ext cx="4275992" cy="2448350"/>
          </a:xfrm>
          <a:prstGeom prst="rect">
            <a:avLst/>
          </a:prstGeom>
        </p:spPr>
      </p:pic>
    </p:spTree>
    <p:extLst>
      <p:ext uri="{BB962C8B-B14F-4D97-AF65-F5344CB8AC3E}">
        <p14:creationId xmlns:p14="http://schemas.microsoft.com/office/powerpoint/2010/main" val="177108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A0FC-5018-7715-D4A6-412875D94A54}"/>
              </a:ext>
            </a:extLst>
          </p:cNvPr>
          <p:cNvSpPr>
            <a:spLocks noGrp="1"/>
          </p:cNvSpPr>
          <p:nvPr>
            <p:ph type="title"/>
          </p:nvPr>
        </p:nvSpPr>
        <p:spPr/>
        <p:txBody>
          <a:bodyPr/>
          <a:lstStyle/>
          <a:p>
            <a:r>
              <a:rPr lang="en-US" dirty="0"/>
              <a:t>*Problem 2.58 (homework problem)</a:t>
            </a:r>
          </a:p>
        </p:txBody>
      </p:sp>
      <p:sp>
        <p:nvSpPr>
          <p:cNvPr id="3" name="Content Placeholder 2">
            <a:extLst>
              <a:ext uri="{FF2B5EF4-FFF2-40B4-BE49-F238E27FC236}">
                <a16:creationId xmlns:a16="http://schemas.microsoft.com/office/drawing/2014/main" id="{540620A5-D97F-0163-D9FA-A0B52404395A}"/>
              </a:ext>
            </a:extLst>
          </p:cNvPr>
          <p:cNvSpPr>
            <a:spLocks noGrp="1"/>
          </p:cNvSpPr>
          <p:nvPr>
            <p:ph idx="1"/>
          </p:nvPr>
        </p:nvSpPr>
        <p:spPr/>
        <p:txBody>
          <a:bodyPr/>
          <a:lstStyle/>
          <a:p>
            <a:pPr marL="0" indent="0">
              <a:buNone/>
            </a:pPr>
            <a:r>
              <a:rPr lang="en-US" dirty="0"/>
              <a:t>A hotel elevator ascends 200 m with a maximum speed of 5.0 m/s. Its acceleration and deceleration both have a magnitude of 1.0 m/s</a:t>
            </a:r>
            <a:r>
              <a:rPr lang="en-US" baseline="30000" dirty="0"/>
              <a:t>2</a:t>
            </a:r>
            <a:r>
              <a:rPr lang="en-US" dirty="0"/>
              <a:t>.</a:t>
            </a:r>
          </a:p>
          <a:p>
            <a:pPr marL="514350" indent="-514350">
              <a:buAutoNum type="alphaLcParenR"/>
            </a:pPr>
            <a:r>
              <a:rPr lang="en-US" dirty="0"/>
              <a:t>How far does the elevator move while accelerating to full speed from rest?</a:t>
            </a:r>
          </a:p>
          <a:p>
            <a:pPr marL="514350" indent="-514350">
              <a:buAutoNum type="alphaLcParenR"/>
            </a:pPr>
            <a:r>
              <a:rPr lang="en-US" dirty="0"/>
              <a:t>How long does it take to make the complete trip from bottom to top?</a:t>
            </a:r>
          </a:p>
        </p:txBody>
      </p:sp>
    </p:spTree>
    <p:extLst>
      <p:ext uri="{BB962C8B-B14F-4D97-AF65-F5344CB8AC3E}">
        <p14:creationId xmlns:p14="http://schemas.microsoft.com/office/powerpoint/2010/main" val="374308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3870-C813-75E6-A27C-D1A344E2AE5E}"/>
              </a:ext>
            </a:extLst>
          </p:cNvPr>
          <p:cNvSpPr>
            <a:spLocks noGrp="1"/>
          </p:cNvSpPr>
          <p:nvPr>
            <p:ph type="title"/>
          </p:nvPr>
        </p:nvSpPr>
        <p:spPr/>
        <p:txBody>
          <a:bodyPr/>
          <a:lstStyle/>
          <a:p>
            <a:r>
              <a:rPr lang="en-US" dirty="0"/>
              <a:t>*Problem 2.49 (Homework Problem)</a:t>
            </a:r>
          </a:p>
        </p:txBody>
      </p:sp>
      <p:sp>
        <p:nvSpPr>
          <p:cNvPr id="3" name="Content Placeholder 2">
            <a:extLst>
              <a:ext uri="{FF2B5EF4-FFF2-40B4-BE49-F238E27FC236}">
                <a16:creationId xmlns:a16="http://schemas.microsoft.com/office/drawing/2014/main" id="{7D066D39-1633-D821-FF47-E332ED689E49}"/>
              </a:ext>
            </a:extLst>
          </p:cNvPr>
          <p:cNvSpPr>
            <a:spLocks noGrp="1"/>
          </p:cNvSpPr>
          <p:nvPr>
            <p:ph idx="1"/>
          </p:nvPr>
        </p:nvSpPr>
        <p:spPr/>
        <p:txBody>
          <a:bodyPr/>
          <a:lstStyle/>
          <a:p>
            <a:pPr marL="0" indent="0">
              <a:buNone/>
            </a:pPr>
            <a:r>
              <a:rPr lang="en-US" dirty="0"/>
              <a:t>You’re driving down the highway late one night at 20 m/s when a deer steps onto the road 35 m in front of you.  Your reaction time before stepping on the brakes is 0.50 s, and the maximum deceleration of your car is 10 m/s</a:t>
            </a:r>
            <a:r>
              <a:rPr lang="en-US" baseline="30000" dirty="0"/>
              <a:t>2</a:t>
            </a:r>
            <a:r>
              <a:rPr lang="en-US" dirty="0"/>
              <a:t>.</a:t>
            </a:r>
          </a:p>
          <a:p>
            <a:pPr marL="514350" indent="-514350">
              <a:buAutoNum type="alphaLcParenR"/>
            </a:pPr>
            <a:r>
              <a:rPr lang="en-US" dirty="0"/>
              <a:t>How much distance is between you and the deer when you come to a stop?</a:t>
            </a:r>
          </a:p>
          <a:p>
            <a:pPr marL="514350" indent="-514350">
              <a:buAutoNum type="alphaLcParenR"/>
            </a:pPr>
            <a:r>
              <a:rPr lang="en-US" dirty="0"/>
              <a:t>What is the maximum speed you could have and still not hit the deer?</a:t>
            </a:r>
          </a:p>
        </p:txBody>
      </p:sp>
    </p:spTree>
    <p:extLst>
      <p:ext uri="{BB962C8B-B14F-4D97-AF65-F5344CB8AC3E}">
        <p14:creationId xmlns:p14="http://schemas.microsoft.com/office/powerpoint/2010/main" val="352018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226D-F538-0833-D6FD-D3CE754708A1}"/>
              </a:ext>
            </a:extLst>
          </p:cNvPr>
          <p:cNvSpPr>
            <a:spLocks noGrp="1"/>
          </p:cNvSpPr>
          <p:nvPr>
            <p:ph type="title"/>
          </p:nvPr>
        </p:nvSpPr>
        <p:spPr/>
        <p:txBody>
          <a:bodyPr/>
          <a:lstStyle/>
          <a:p>
            <a:r>
              <a:rPr lang="en-US" dirty="0"/>
              <a:t>Problem 2.22</a:t>
            </a:r>
          </a:p>
        </p:txBody>
      </p:sp>
      <p:sp>
        <p:nvSpPr>
          <p:cNvPr id="3" name="Content Placeholder 2">
            <a:extLst>
              <a:ext uri="{FF2B5EF4-FFF2-40B4-BE49-F238E27FC236}">
                <a16:creationId xmlns:a16="http://schemas.microsoft.com/office/drawing/2014/main" id="{4B5A80D1-35BE-67BC-C7B8-60C4ADCC4901}"/>
              </a:ext>
            </a:extLst>
          </p:cNvPr>
          <p:cNvSpPr>
            <a:spLocks noGrp="1"/>
          </p:cNvSpPr>
          <p:nvPr>
            <p:ph idx="1"/>
          </p:nvPr>
        </p:nvSpPr>
        <p:spPr/>
        <p:txBody>
          <a:bodyPr/>
          <a:lstStyle/>
          <a:p>
            <a:pPr marL="0" indent="0">
              <a:buNone/>
            </a:pPr>
            <a:r>
              <a:rPr lang="en-US" dirty="0"/>
              <a:t>A student standing on the ground throws a ball straight up. The ball leaves the student’s hand with a speed of 15 m/s when the hand is 2.0 m above the ground. How long is the ball in the air before it hits the ground? (The student moves her hand out of the way.)</a:t>
            </a:r>
          </a:p>
        </p:txBody>
      </p:sp>
    </p:spTree>
    <p:extLst>
      <p:ext uri="{BB962C8B-B14F-4D97-AF65-F5344CB8AC3E}">
        <p14:creationId xmlns:p14="http://schemas.microsoft.com/office/powerpoint/2010/main" val="250862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074B-069C-D674-9D6E-DA126A8506EF}"/>
              </a:ext>
            </a:extLst>
          </p:cNvPr>
          <p:cNvSpPr>
            <a:spLocks noGrp="1"/>
          </p:cNvSpPr>
          <p:nvPr>
            <p:ph type="title"/>
          </p:nvPr>
        </p:nvSpPr>
        <p:spPr/>
        <p:txBody>
          <a:bodyPr/>
          <a:lstStyle/>
          <a:p>
            <a:r>
              <a:rPr lang="en-US" dirty="0"/>
              <a:t>Problem 2.66</a:t>
            </a:r>
          </a:p>
        </p:txBody>
      </p:sp>
      <p:sp>
        <p:nvSpPr>
          <p:cNvPr id="3" name="Content Placeholder 2">
            <a:extLst>
              <a:ext uri="{FF2B5EF4-FFF2-40B4-BE49-F238E27FC236}">
                <a16:creationId xmlns:a16="http://schemas.microsoft.com/office/drawing/2014/main" id="{D157BE41-A93D-FEAC-7E3F-9D23F0A4CDD3}"/>
              </a:ext>
            </a:extLst>
          </p:cNvPr>
          <p:cNvSpPr>
            <a:spLocks noGrp="1"/>
          </p:cNvSpPr>
          <p:nvPr>
            <p:ph idx="1"/>
          </p:nvPr>
        </p:nvSpPr>
        <p:spPr/>
        <p:txBody>
          <a:bodyPr/>
          <a:lstStyle/>
          <a:p>
            <a:pPr marL="0" indent="0">
              <a:buNone/>
            </a:pPr>
            <a:r>
              <a:rPr lang="en-US" dirty="0"/>
              <a:t>A motorist is driving at 20 m/s when she sees that a traffic light 200 m ahead has just turned red. She knows that this light stays red for 15 s, and she wants to reach the light just as it turns green again. It takes her 1.0 s to step on the brakes and begin slowing. What is her speed as she reaches the light at the instant it turns green?</a:t>
            </a:r>
          </a:p>
        </p:txBody>
      </p:sp>
    </p:spTree>
    <p:extLst>
      <p:ext uri="{BB962C8B-B14F-4D97-AF65-F5344CB8AC3E}">
        <p14:creationId xmlns:p14="http://schemas.microsoft.com/office/powerpoint/2010/main" val="49377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3376-F7FB-4A3F-481D-CB31E509CC3A}"/>
              </a:ext>
            </a:extLst>
          </p:cNvPr>
          <p:cNvSpPr>
            <a:spLocks noGrp="1"/>
          </p:cNvSpPr>
          <p:nvPr>
            <p:ph type="title"/>
          </p:nvPr>
        </p:nvSpPr>
        <p:spPr/>
        <p:txBody>
          <a:bodyPr/>
          <a:lstStyle/>
          <a:p>
            <a:r>
              <a:rPr lang="en-US" dirty="0"/>
              <a:t>Problem 2.33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48CA8C-73BD-ACCA-EA20-4B7808FF0DDE}"/>
                  </a:ext>
                </a:extLst>
              </p:cNvPr>
              <p:cNvSpPr>
                <a:spLocks noGrp="1"/>
              </p:cNvSpPr>
              <p:nvPr>
                <p:ph idx="1"/>
              </p:nvPr>
            </p:nvSpPr>
            <p:spPr/>
            <p:txBody>
              <a:bodyPr/>
              <a:lstStyle/>
              <a:p>
                <a:pPr marL="0" indent="0">
                  <a:buNone/>
                </a:pPr>
                <a:r>
                  <a:rPr lang="en-US" dirty="0"/>
                  <a:t>A particle moving along the x-axis has its position described by the function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3</m:t>
                            </m:r>
                          </m:sup>
                        </m:sSup>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𝑚</m:t>
                    </m:r>
                  </m:oMath>
                </a14:m>
                <a:r>
                  <a:rPr lang="en-US" dirty="0"/>
                  <a:t> where </a:t>
                </a:r>
                <a14:m>
                  <m:oMath xmlns:m="http://schemas.openxmlformats.org/officeDocument/2006/math">
                    <m:r>
                      <a:rPr lang="en-US" b="0" i="1" smtClean="0">
                        <a:latin typeface="Cambria Math" panose="02040503050406030204" pitchFamily="18" charset="0"/>
                      </a:rPr>
                      <m:t>𝑡</m:t>
                    </m:r>
                  </m:oMath>
                </a14:m>
                <a:r>
                  <a:rPr lang="en-US" dirty="0"/>
                  <a:t> is in s.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=2 </m:t>
                    </m:r>
                    <m:r>
                      <a:rPr lang="en-US" b="0" i="1" smtClean="0">
                        <a:latin typeface="Cambria Math" panose="02040503050406030204" pitchFamily="18" charset="0"/>
                      </a:rPr>
                      <m:t>𝑠</m:t>
                    </m:r>
                  </m:oMath>
                </a14:m>
                <a:r>
                  <a:rPr lang="en-US" dirty="0"/>
                  <a:t> what are the particle’s (a) position, (b) velocity, and (c) acceleration?</a:t>
                </a:r>
              </a:p>
            </p:txBody>
          </p:sp>
        </mc:Choice>
        <mc:Fallback xmlns="">
          <p:sp>
            <p:nvSpPr>
              <p:cNvPr id="3" name="Content Placeholder 2">
                <a:extLst>
                  <a:ext uri="{FF2B5EF4-FFF2-40B4-BE49-F238E27FC236}">
                    <a16:creationId xmlns:a16="http://schemas.microsoft.com/office/drawing/2014/main" id="{0148CA8C-73BD-ACCA-EA20-4B7808FF0DDE}"/>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344243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2538-D21A-61F3-CA7A-82689BCC8A48}"/>
              </a:ext>
            </a:extLst>
          </p:cNvPr>
          <p:cNvSpPr>
            <a:spLocks noGrp="1"/>
          </p:cNvSpPr>
          <p:nvPr>
            <p:ph type="title"/>
          </p:nvPr>
        </p:nvSpPr>
        <p:spPr/>
        <p:txBody>
          <a:bodyPr/>
          <a:lstStyle/>
          <a:p>
            <a:r>
              <a:rPr lang="en-US" dirty="0"/>
              <a:t>Problem 2.3</a:t>
            </a:r>
          </a:p>
        </p:txBody>
      </p:sp>
      <p:sp>
        <p:nvSpPr>
          <p:cNvPr id="3" name="Content Placeholder 2">
            <a:extLst>
              <a:ext uri="{FF2B5EF4-FFF2-40B4-BE49-F238E27FC236}">
                <a16:creationId xmlns:a16="http://schemas.microsoft.com/office/drawing/2014/main" id="{16F8281A-013F-8FC4-60DC-4A6FDA69D4FF}"/>
              </a:ext>
            </a:extLst>
          </p:cNvPr>
          <p:cNvSpPr>
            <a:spLocks noGrp="1"/>
          </p:cNvSpPr>
          <p:nvPr>
            <p:ph idx="1"/>
          </p:nvPr>
        </p:nvSpPr>
        <p:spPr/>
        <p:txBody>
          <a:bodyPr/>
          <a:lstStyle/>
          <a:p>
            <a:pPr marL="0" indent="0">
              <a:buNone/>
            </a:pPr>
            <a:r>
              <a:rPr lang="en-US" dirty="0"/>
              <a:t>Alan leaves Los Angeles at 8:00 a.m. to drive to San Francisco, 400 mi away. He travels at a steady 50 mph. Beth leaves Los Angeles at 9:00 a.m. and drives a steady 60 mph.</a:t>
            </a:r>
          </a:p>
          <a:p>
            <a:pPr marL="514350" indent="-514350">
              <a:buAutoNum type="alphaLcParenR"/>
            </a:pPr>
            <a:r>
              <a:rPr lang="en-US" dirty="0"/>
              <a:t>Who gets to San Francisco first?</a:t>
            </a:r>
          </a:p>
          <a:p>
            <a:pPr marL="514350" indent="-514350">
              <a:buAutoNum type="alphaLcParenR"/>
            </a:pPr>
            <a:r>
              <a:rPr lang="en-US"/>
              <a:t>How </a:t>
            </a:r>
            <a:r>
              <a:rPr lang="en-US" dirty="0"/>
              <a:t>long does the first to arrive have to wait for the second?</a:t>
            </a:r>
          </a:p>
        </p:txBody>
      </p:sp>
    </p:spTree>
    <p:extLst>
      <p:ext uri="{BB962C8B-B14F-4D97-AF65-F5344CB8AC3E}">
        <p14:creationId xmlns:p14="http://schemas.microsoft.com/office/powerpoint/2010/main" val="4223273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489</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Recitation Problems Chapter 2</vt:lpstr>
      <vt:lpstr>Problem 2.12</vt:lpstr>
      <vt:lpstr>*Problem 2.58 (homework problem)</vt:lpstr>
      <vt:lpstr>*Problem 2.49 (Homework Problem)</vt:lpstr>
      <vt:lpstr>Problem 2.22</vt:lpstr>
      <vt:lpstr>Problem 2.66</vt:lpstr>
      <vt:lpstr>Problem 2.33</vt:lpstr>
      <vt:lpstr>Problem 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Saxon</dc:creator>
  <cp:lastModifiedBy>Dana Saxon</cp:lastModifiedBy>
  <cp:revision>1</cp:revision>
  <dcterms:created xsi:type="dcterms:W3CDTF">2024-01-25T17:25:45Z</dcterms:created>
  <dcterms:modified xsi:type="dcterms:W3CDTF">2025-01-23T16:24:24Z</dcterms:modified>
</cp:coreProperties>
</file>