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81800" cy="92964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274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513" y="0"/>
            <a:ext cx="298274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675"/>
            <a:ext cx="298274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fe9b91ff_0_19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fe9b91ff_0_19:notes"/>
          <p:cNvSpPr txBox="1"/>
          <p:nvPr>
            <p:ph idx="1" type="body"/>
          </p:nvPr>
        </p:nvSpPr>
        <p:spPr>
          <a:xfrm>
            <a:off x="688805" y="4416426"/>
            <a:ext cx="55041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4fe9b91ff_0_19:notes"/>
          <p:cNvSpPr txBox="1"/>
          <p:nvPr>
            <p:ph idx="12" type="sldNum"/>
          </p:nvPr>
        </p:nvSpPr>
        <p:spPr>
          <a:xfrm>
            <a:off x="3897513" y="8829675"/>
            <a:ext cx="29826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fe9b91ff_0_29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fe9b91ff_0_29:notes"/>
          <p:cNvSpPr txBox="1"/>
          <p:nvPr>
            <p:ph idx="1" type="body"/>
          </p:nvPr>
        </p:nvSpPr>
        <p:spPr>
          <a:xfrm>
            <a:off x="688805" y="4416426"/>
            <a:ext cx="55041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4fe9b91ff_0_29:notes"/>
          <p:cNvSpPr txBox="1"/>
          <p:nvPr>
            <p:ph idx="12" type="sldNum"/>
          </p:nvPr>
        </p:nvSpPr>
        <p:spPr>
          <a:xfrm>
            <a:off x="3897513" y="8829675"/>
            <a:ext cx="29826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fe9b91ff_0_37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fe9b91ff_0_37:notes"/>
          <p:cNvSpPr txBox="1"/>
          <p:nvPr>
            <p:ph idx="1" type="body"/>
          </p:nvPr>
        </p:nvSpPr>
        <p:spPr>
          <a:xfrm>
            <a:off x="688805" y="4416426"/>
            <a:ext cx="55041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4fe9b91ff_0_37:notes"/>
          <p:cNvSpPr txBox="1"/>
          <p:nvPr>
            <p:ph idx="12" type="sldNum"/>
          </p:nvPr>
        </p:nvSpPr>
        <p:spPr>
          <a:xfrm>
            <a:off x="3897513" y="8829675"/>
            <a:ext cx="29826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e9b91ff_0_53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e9b91ff_0_53:notes"/>
          <p:cNvSpPr txBox="1"/>
          <p:nvPr>
            <p:ph idx="1" type="body"/>
          </p:nvPr>
        </p:nvSpPr>
        <p:spPr>
          <a:xfrm>
            <a:off x="688805" y="4416426"/>
            <a:ext cx="55041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4fe9b91ff_0_53:notes"/>
          <p:cNvSpPr txBox="1"/>
          <p:nvPr>
            <p:ph idx="12" type="sldNum"/>
          </p:nvPr>
        </p:nvSpPr>
        <p:spPr>
          <a:xfrm>
            <a:off x="3897513" y="8829675"/>
            <a:ext cx="29826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fe9b91ff_0_67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fe9b91ff_0_67:notes"/>
          <p:cNvSpPr txBox="1"/>
          <p:nvPr>
            <p:ph idx="1" type="body"/>
          </p:nvPr>
        </p:nvSpPr>
        <p:spPr>
          <a:xfrm>
            <a:off x="688805" y="4416426"/>
            <a:ext cx="55041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4fe9b91ff_0_67:notes"/>
          <p:cNvSpPr txBox="1"/>
          <p:nvPr>
            <p:ph idx="12" type="sldNum"/>
          </p:nvPr>
        </p:nvSpPr>
        <p:spPr>
          <a:xfrm>
            <a:off x="3897513" y="8829675"/>
            <a:ext cx="29826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/ Cover page">
  <p:cSld name="Title / Cover p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804866" y="1293357"/>
            <a:ext cx="6662737" cy="1964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D4E4E"/>
              </a:buClr>
              <a:buSzPts val="2800"/>
              <a:buFont typeface="Century Gothic"/>
              <a:buNone/>
              <a:defRPr sz="28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04866" y="3293538"/>
            <a:ext cx="666273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SzPts val="175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384"/>
              </a:lnSpc>
              <a:spcBef>
                <a:spcPts val="500"/>
              </a:spcBef>
              <a:spcAft>
                <a:spcPts val="0"/>
              </a:spcAft>
              <a:buSzPts val="162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804866" y="4245633"/>
            <a:ext cx="6662737" cy="209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sz="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7147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50"/>
              <a:buChar char="•"/>
              <a:defRPr/>
            </a:lvl2pPr>
            <a:lvl3pPr indent="-371475" lvl="2" marL="1371600" algn="l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SzPts val="2250"/>
              <a:buChar char="•"/>
              <a:defRPr/>
            </a:lvl3pPr>
            <a:lvl4pPr indent="-371475" lvl="3" marL="1828800" algn="l">
              <a:lnSpc>
                <a:spcPct val="72222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4pPr>
            <a:lvl5pPr indent="-342900" lvl="4" marL="22860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75" y="566800"/>
            <a:ext cx="1789800" cy="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7B8"/>
              </a:buClr>
              <a:buSzPts val="2000"/>
              <a:buFont typeface="Century Gothic"/>
              <a:buNone/>
              <a:defRPr>
                <a:solidFill>
                  <a:srgbClr val="0057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SzPts val="175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384"/>
              </a:lnSpc>
              <a:spcBef>
                <a:spcPts val="500"/>
              </a:spcBef>
              <a:spcAft>
                <a:spcPts val="0"/>
              </a:spcAft>
              <a:buSzPts val="162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2" y="406004"/>
            <a:ext cx="3008313" cy="71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entury Gothic"/>
              <a:buNone/>
              <a:defRPr b="0" sz="125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575050" y="406003"/>
            <a:ext cx="5111750" cy="71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i="0" sz="2000">
                <a:solidFill>
                  <a:schemeClr val="accent1"/>
                </a:solidFill>
              </a:defRPr>
            </a:lvl1pPr>
            <a:lvl2pPr indent="-367506" lvl="1" marL="914400" algn="l">
              <a:lnSpc>
                <a:spcPct val="102857"/>
              </a:lnSpc>
              <a:spcBef>
                <a:spcPts val="600"/>
              </a:spcBef>
              <a:spcAft>
                <a:spcPts val="0"/>
              </a:spcAft>
              <a:buSzPts val="2188"/>
              <a:buChar char="•"/>
              <a:defRPr sz="1750"/>
            </a:lvl2pPr>
            <a:lvl3pPr indent="-347662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5"/>
              <a:buChar char="•"/>
              <a:defRPr sz="1500"/>
            </a:lvl3pPr>
            <a:lvl4pPr indent="-327818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563"/>
              <a:buChar char="•"/>
              <a:defRPr sz="1250"/>
            </a:lvl4pPr>
            <a:lvl5pPr indent="-307975" lvl="4" marL="2286000" algn="l">
              <a:lnSpc>
                <a:spcPct val="96000"/>
              </a:lnSpc>
              <a:spcBef>
                <a:spcPts val="300"/>
              </a:spcBef>
              <a:spcAft>
                <a:spcPts val="0"/>
              </a:spcAft>
              <a:buSzPts val="1250"/>
              <a:buChar char="•"/>
              <a:defRPr sz="1250"/>
            </a:lvl5pPr>
            <a:lvl6pPr indent="-307975" lvl="5" marL="27432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  <a:defRPr sz="1250"/>
            </a:lvl6pPr>
            <a:lvl7pPr indent="-307975" lvl="6" marL="32004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  <a:defRPr sz="1250"/>
            </a:lvl7pPr>
            <a:lvl8pPr indent="-307975" lvl="7" marL="3657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  <a:defRPr sz="1250"/>
            </a:lvl8pPr>
            <a:lvl9pPr indent="-307975" lvl="8" marL="41148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  <a:defRPr sz="125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57202" y="1350168"/>
            <a:ext cx="3008313" cy="32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205714"/>
              </a:lnSpc>
              <a:spcBef>
                <a:spcPts val="0"/>
              </a:spcBef>
              <a:spcAft>
                <a:spcPts val="0"/>
              </a:spcAft>
              <a:buClr>
                <a:srgbClr val="4D4E4E"/>
              </a:buClr>
              <a:buSzPts val="875"/>
              <a:buNone/>
              <a:defRPr sz="875"/>
            </a:lvl1pPr>
            <a:lvl2pPr indent="-228600" lvl="1" marL="914400" algn="l">
              <a:lnSpc>
                <a:spcPct val="240000"/>
              </a:lnSpc>
              <a:spcBef>
                <a:spcPts val="600"/>
              </a:spcBef>
              <a:spcAft>
                <a:spcPts val="0"/>
              </a:spcAft>
              <a:buSzPts val="938"/>
              <a:buNone/>
              <a:defRPr sz="750"/>
            </a:lvl2pPr>
            <a:lvl3pPr indent="-228600" lvl="2" marL="1371600" algn="l">
              <a:lnSpc>
                <a:spcPct val="240000"/>
              </a:lnSpc>
              <a:spcBef>
                <a:spcPts val="500"/>
              </a:spcBef>
              <a:spcAft>
                <a:spcPts val="0"/>
              </a:spcAft>
              <a:buSzPts val="781"/>
              <a:buNone/>
              <a:defRPr sz="625"/>
            </a:lvl3pPr>
            <a:lvl4pPr indent="-228600" lvl="3" marL="1828800" algn="l">
              <a:lnSpc>
                <a:spcPct val="230905"/>
              </a:lnSpc>
              <a:spcBef>
                <a:spcPts val="400"/>
              </a:spcBef>
              <a:spcAft>
                <a:spcPts val="0"/>
              </a:spcAft>
              <a:buSzPts val="704"/>
              <a:buNone/>
              <a:defRPr sz="563"/>
            </a:lvl4pPr>
            <a:lvl5pPr indent="-228600" lvl="4" marL="2286000" algn="l">
              <a:lnSpc>
                <a:spcPct val="213143"/>
              </a:lnSpc>
              <a:spcBef>
                <a:spcPts val="300"/>
              </a:spcBef>
              <a:spcAft>
                <a:spcPts val="0"/>
              </a:spcAft>
              <a:buSzPts val="563"/>
              <a:buNone/>
              <a:defRPr sz="563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3575050" y="1350168"/>
            <a:ext cx="5111750" cy="32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age title &amp;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49277" y="339335"/>
            <a:ext cx="8043862" cy="34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49275" y="744842"/>
            <a:ext cx="8043864" cy="3802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ition-bg-16x9.png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804866" y="1293357"/>
            <a:ext cx="6662737" cy="1964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entury Gothic"/>
              <a:buNone/>
              <a:def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804866" y="3293538"/>
            <a:ext cx="666273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SzPts val="175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384"/>
              </a:lnSpc>
              <a:spcBef>
                <a:spcPts val="500"/>
              </a:spcBef>
              <a:spcAft>
                <a:spcPts val="0"/>
              </a:spcAft>
              <a:buSzPts val="162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610851" y="4809721"/>
            <a:ext cx="0" cy="145676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aviHealth-logo---white.png"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961" y="6191747"/>
            <a:ext cx="1305614" cy="399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iHealth-logo---white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361" y="6344146"/>
            <a:ext cx="1305614" cy="399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idx="11" type="ftr"/>
          </p:nvPr>
        </p:nvSpPr>
        <p:spPr>
          <a:xfrm>
            <a:off x="745066" y="4756153"/>
            <a:ext cx="5884334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250" y="96325"/>
            <a:ext cx="1148625" cy="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only">
  <p:cSld name="Header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49277" y="339335"/>
            <a:ext cx="8043862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7B8"/>
              </a:buClr>
              <a:buSzPts val="2000"/>
              <a:buFont typeface="Century Gothic"/>
              <a:buNone/>
              <a:defRPr>
                <a:solidFill>
                  <a:srgbClr val="0057B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– 16pt">
  <p:cSld name="2 column – 16p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49277" y="339335"/>
            <a:ext cx="8043862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549275" y="1092071"/>
            <a:ext cx="3794129" cy="3467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00604" y="1092071"/>
            <a:ext cx="3794129" cy="3467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statement">
  <p:cSld name="Big statem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549276" y="339335"/>
            <a:ext cx="6765924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49275" y="1804873"/>
            <a:ext cx="7537100" cy="2785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E4E"/>
              </a:buClr>
              <a:buSzPts val="1630"/>
              <a:buNone/>
              <a:defRPr sz="1629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7584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31"/>
              <a:buChar char="•"/>
              <a:defRPr sz="162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7662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75"/>
              <a:buChar char="•"/>
              <a:defRPr sz="15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774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719"/>
              <a:buChar char="•"/>
              <a:defRPr sz="137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7975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50"/>
              <a:buChar char="•"/>
              <a:defRPr sz="125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745066" y="4756153"/>
            <a:ext cx="5884334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52401" y="4756153"/>
            <a:ext cx="313261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610851" y="4809721"/>
            <a:ext cx="0" cy="14567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25" y="4452150"/>
            <a:ext cx="1533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ig statement">
  <p:cSld name="1_Big statem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49275" y="1620371"/>
            <a:ext cx="7537100" cy="297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30714"/>
              </a:lnSpc>
              <a:spcBef>
                <a:spcPts val="500"/>
              </a:spcBef>
              <a:spcAft>
                <a:spcPts val="0"/>
              </a:spcAft>
              <a:buClr>
                <a:srgbClr val="0057B8"/>
              </a:buClr>
              <a:buSzPts val="2800"/>
              <a:buNone/>
              <a:defRPr sz="2800">
                <a:solidFill>
                  <a:srgbClr val="0057B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7584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31"/>
              <a:buChar char="•"/>
              <a:defRPr sz="162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7662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75"/>
              <a:buChar char="•"/>
              <a:defRPr sz="15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774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719"/>
              <a:buChar char="•"/>
              <a:defRPr sz="137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7975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50"/>
              <a:buChar char="•"/>
              <a:defRPr sz="125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52401" y="4756153"/>
            <a:ext cx="313261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610851" y="4809721"/>
            <a:ext cx="0" cy="14567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745066" y="4756153"/>
            <a:ext cx="5884334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550" y="4452150"/>
            <a:ext cx="1533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– 28pt &amp; 16pt">
  <p:cSld name="2 column – 28pt &amp; 16p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549277" y="339335"/>
            <a:ext cx="8043862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800604" y="1086249"/>
            <a:ext cx="3794125" cy="12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875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7818" lvl="1" marL="914400" algn="l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SzPts val="1563"/>
              <a:buChar char="•"/>
              <a:defRPr sz="125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896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6"/>
              <a:buChar char="•"/>
              <a:defRPr sz="112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79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50"/>
              <a:buChar char="•"/>
              <a:defRPr sz="10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549277" y="1095831"/>
            <a:ext cx="3794129" cy="3467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800604" y="2615368"/>
            <a:ext cx="3794125" cy="193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875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7818" lvl="1" marL="914400" algn="l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SzPts val="1563"/>
              <a:buChar char="•"/>
              <a:defRPr sz="125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896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6"/>
              <a:buChar char="•"/>
              <a:defRPr sz="1125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79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50"/>
              <a:buChar char="•"/>
              <a:defRPr sz="1000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accent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– 16pt w-images">
  <p:cSld name="2 column – 16pt w-image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49277" y="339335"/>
            <a:ext cx="8043862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7B8"/>
              </a:buClr>
              <a:buSzPts val="2000"/>
              <a:buFont typeface="Century Gothic"/>
              <a:buNone/>
              <a:defRPr>
                <a:solidFill>
                  <a:srgbClr val="0057B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49275" y="1092071"/>
            <a:ext cx="3794129" cy="114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549277" y="2361945"/>
            <a:ext cx="3794129" cy="22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800604" y="1092071"/>
            <a:ext cx="3794129" cy="114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4800606" y="2361945"/>
            <a:ext cx="3794129" cy="22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4D4E4E"/>
              </a:buClr>
              <a:buSzPts val="1400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SzPts val="175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algn="l">
              <a:lnSpc>
                <a:spcPct val="123076"/>
              </a:lnSpc>
              <a:spcBef>
                <a:spcPts val="200"/>
              </a:spcBef>
              <a:spcAft>
                <a:spcPts val="0"/>
              </a:spcAft>
              <a:buSzPts val="1625"/>
              <a:buChar char="•"/>
              <a:defRPr sz="13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1110" l="5833" r="19999" t="90000"/>
          <a:stretch/>
        </p:blipFill>
        <p:spPr>
          <a:xfrm>
            <a:off x="533400" y="4629150"/>
            <a:ext cx="678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49277" y="339335"/>
            <a:ext cx="8043862" cy="63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49275" y="1087193"/>
            <a:ext cx="8043864" cy="344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4D4E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9725" lvl="1" marL="91440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Clr>
                <a:srgbClr val="E35200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1787" lvl="2" marL="1371600" marR="0" rtl="0" algn="l">
              <a:lnSpc>
                <a:spcPct val="115384"/>
              </a:lnSpc>
              <a:spcBef>
                <a:spcPts val="500"/>
              </a:spcBef>
              <a:spcAft>
                <a:spcPts val="0"/>
              </a:spcAft>
              <a:buClr>
                <a:srgbClr val="F79421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lnSpc>
                <a:spcPct val="10909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4D4E4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7975" lvl="5" marL="27432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  <a:defRPr b="0" i="0" sz="12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7975" lvl="6" marL="32004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  <a:defRPr b="0" i="0" sz="12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7975" lvl="7" marL="36576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  <a:defRPr b="0" i="0" sz="12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7975" lvl="8" marL="41148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  <a:defRPr b="0" i="0" sz="12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661" y="4756153"/>
            <a:ext cx="381000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745066" y="4756153"/>
            <a:ext cx="6364188" cy="22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5" name="Google Shape;15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0675" y="4573201"/>
            <a:ext cx="1185506" cy="412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jmc.com/journals/issue/2019/2019-vol25-n3/medicare-annual-wellness-visit-association-with-healthcare-quality-and-cos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ms.gov/Outreach-and-Education/Medicare-Learning-Network-MLN/MLNProducts/Downloads/AWV_Chart_ICN905706.pdf" TargetMode="External"/><Relationship Id="rId4" Type="http://schemas.openxmlformats.org/officeDocument/2006/relationships/hyperlink" Target="https://www.ajmc.com/journals/issue/2019/2019-vol25-n3/medicare-annual-wellness-visit-association-with-healthcare-quality-and-cos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804866" y="1293357"/>
            <a:ext cx="66627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D4E4E"/>
              </a:buClr>
              <a:buSzPts val="2800"/>
              <a:buFont typeface="Century Gothic"/>
              <a:buNone/>
            </a:pPr>
            <a:r>
              <a:rPr lang="en-US"/>
              <a:t>AWV Analysis and Recommendations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04866" y="3293538"/>
            <a:ext cx="6662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US"/>
              <a:t>March 21, 2019</a:t>
            </a:r>
            <a:endParaRPr/>
          </a:p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804866" y="4245633"/>
            <a:ext cx="66627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4661" y="2793080"/>
            <a:ext cx="8976212" cy="1787461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8048" y="985036"/>
            <a:ext cx="8976212" cy="1810926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57264" y="448797"/>
            <a:ext cx="8690042" cy="34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439024" y="2134732"/>
            <a:ext cx="1606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AWV Analysis and Research Findings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718365" y="1502569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132846" y="1502569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b="1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499143" y="1120692"/>
            <a:ext cx="0" cy="3107583"/>
          </a:xfrm>
          <a:prstGeom prst="straightConnector1">
            <a:avLst/>
          </a:prstGeom>
          <a:noFill/>
          <a:ln cap="sq" cmpd="sng" w="254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5168209" y="2134732"/>
            <a:ext cx="297702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 for QIO, AWV Adoption Campaign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406000"/>
            <a:ext cx="8229600" cy="4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AWV </a:t>
            </a:r>
            <a:r>
              <a:rPr lang="en-US" sz="2400"/>
              <a:t>Analysis </a:t>
            </a:r>
            <a:r>
              <a:rPr lang="en-US" sz="2400"/>
              <a:t>and Research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  </a:t>
            </a:r>
            <a:r>
              <a:rPr i="1" lang="en-US" sz="1800"/>
              <a:t>DE Primary Care Practices, 2016</a:t>
            </a:r>
            <a:endParaRPr i="1" sz="1800"/>
          </a:p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465649" y="1244400"/>
            <a:ext cx="4106400" cy="32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Dataset Analysis</a:t>
            </a:r>
            <a:endParaRPr i="1" sz="18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Based on provided dataset, correlation assessment between </a:t>
            </a:r>
            <a:r>
              <a:rPr b="1" lang="en-US" sz="1400"/>
              <a:t>patient risk</a:t>
            </a:r>
            <a:r>
              <a:rPr lang="en-US" sz="1400"/>
              <a:t> and </a:t>
            </a:r>
            <a:r>
              <a:rPr b="1" lang="en-US" sz="1400"/>
              <a:t>cost</a:t>
            </a:r>
            <a:r>
              <a:rPr lang="en-US" sz="1400"/>
              <a:t> </a:t>
            </a:r>
            <a:r>
              <a:rPr i="1" lang="en-US" sz="1400"/>
              <a:t>cannot be performed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Dataset does allow </a:t>
            </a:r>
            <a:r>
              <a:rPr b="1" lang="en-US" sz="1400"/>
              <a:t>targeted engagement</a:t>
            </a:r>
            <a:r>
              <a:rPr lang="en-US" sz="1400"/>
              <a:t> with practices based on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Unique Beneficiary Volume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Average Beneficiary Risk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Services Provided (AWV)</a:t>
            </a:r>
            <a:endParaRPr sz="1400"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661" y="4756153"/>
            <a:ext cx="381000" cy="2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3" type="body"/>
          </p:nvPr>
        </p:nvSpPr>
        <p:spPr>
          <a:xfrm>
            <a:off x="4580400" y="1244400"/>
            <a:ext cx="4106400" cy="34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2"/>
                </a:solidFill>
              </a:rPr>
              <a:t>Research Findings</a:t>
            </a:r>
            <a:endParaRPr i="1" sz="1800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According to recent study published in American Journal of Managed Care</a:t>
            </a:r>
            <a:r>
              <a:rPr baseline="30000" lang="en-US" u="sng">
                <a:solidFill>
                  <a:schemeClr val="hlink"/>
                </a:solidFill>
                <a:hlinkClick r:id="rId3"/>
              </a:rPr>
              <a:t>[1]</a:t>
            </a:r>
            <a:r>
              <a:rPr lang="en-US"/>
              <a:t>, first time AWVs were associated with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$38 PMPM</a:t>
            </a:r>
            <a:r>
              <a:rPr lang="en-US"/>
              <a:t> decrease overall in 11 month post AWV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$81 PMPM</a:t>
            </a:r>
            <a:r>
              <a:rPr lang="en-US"/>
              <a:t> decrease in top HCC risk quartile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Primary savings found in </a:t>
            </a:r>
            <a:r>
              <a:rPr b="1" lang="en-US"/>
              <a:t>Acute Care</a:t>
            </a:r>
            <a:r>
              <a:rPr lang="en-US"/>
              <a:t> and </a:t>
            </a:r>
            <a:r>
              <a:rPr b="1" lang="en-US"/>
              <a:t>Hospital OP (non ED) costs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Significant improvement in quality measures, especially in </a:t>
            </a:r>
            <a:r>
              <a:rPr b="1" lang="en-US"/>
              <a:t>Fall and Depression risk screenings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49275" y="339301"/>
            <a:ext cx="80439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Recommendation for QIO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800"/>
              <a:t>  Targeted Practice Engagement for AWV Adoption</a:t>
            </a:r>
            <a:endParaRPr i="1" sz="1800"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549275" y="1343825"/>
            <a:ext cx="26427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QIO can use the provided dashboard to target PCP engagement based on…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High volume of unique beneficiaries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High average risk (greater cost reduction)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Current percent of AWVs performed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661" y="4756153"/>
            <a:ext cx="381000" cy="2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00" y="1343825"/>
            <a:ext cx="5731648" cy="310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49277" y="339335"/>
            <a:ext cx="8043900" cy="3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Supporting Materials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49275" y="918250"/>
            <a:ext cx="8043900" cy="36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CMS Annual Wellness Visit MLN Booklet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https://www.cms.gov/Outreach-and-Education/Medicare-Learning-Network-MLN/MLNProducts/Downloads/AWV_Chart_ICN905706.pdf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Medicare Annual Wellness Visit Association With Healthcare Quality and Costs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https://www.ajmc.com/journals/issue/2019/2019-vol25-n3/medicare-annual-wellness-visit-association-with-healthcare-quality-and-costs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661" y="4756153"/>
            <a:ext cx="381000" cy="2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804866" y="1293357"/>
            <a:ext cx="6662700" cy="19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804866" y="3293538"/>
            <a:ext cx="6662700" cy="5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661" y="4756153"/>
            <a:ext cx="381000" cy="2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50052" y="243910"/>
            <a:ext cx="8043900" cy="3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691700" y="287275"/>
            <a:ext cx="2842200" cy="3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300"/>
              </a:spcAft>
              <a:buNone/>
            </a:pPr>
            <a:r>
              <a:rPr i="1" lang="en-US" sz="1200"/>
              <a:t>Aledade team reference only… </a:t>
            </a:r>
            <a:endParaRPr i="1" sz="1200"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661" y="4756153"/>
            <a:ext cx="381000" cy="2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25" y="684325"/>
            <a:ext cx="6869647" cy="3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16x9 century gothic">
  <a:themeElements>
    <a:clrScheme name="Custom 88">
      <a:dk1>
        <a:srgbClr val="000000"/>
      </a:dk1>
      <a:lt1>
        <a:srgbClr val="FFFFFF"/>
      </a:lt1>
      <a:dk2>
        <a:srgbClr val="4D4E4E"/>
      </a:dk2>
      <a:lt2>
        <a:srgbClr val="D5D5D5"/>
      </a:lt2>
      <a:accent1>
        <a:srgbClr val="0057B8"/>
      </a:accent1>
      <a:accent2>
        <a:srgbClr val="29ABBD"/>
      </a:accent2>
      <a:accent3>
        <a:srgbClr val="7F7F7F"/>
      </a:accent3>
      <a:accent4>
        <a:srgbClr val="E35205"/>
      </a:accent4>
      <a:accent5>
        <a:srgbClr val="F79421"/>
      </a:accent5>
      <a:accent6>
        <a:srgbClr val="8064A2"/>
      </a:accent6>
      <a:hlink>
        <a:srgbClr val="4D4E4E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