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8" r:id="rId1"/>
    <p:sldMasterId id="2147483661" r:id="rId2"/>
    <p:sldMasterId id="2147483663" r:id="rId3"/>
  </p:sldMasterIdLst>
  <p:notesMasterIdLst>
    <p:notesMasterId r:id="rId26"/>
  </p:notesMasterIdLst>
  <p:handoutMasterIdLst>
    <p:handoutMasterId r:id="rId27"/>
  </p:handoutMasterIdLst>
  <p:sldIdLst>
    <p:sldId id="256" r:id="rId4"/>
    <p:sldId id="380" r:id="rId5"/>
    <p:sldId id="351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9" r:id="rId15"/>
    <p:sldId id="440" r:id="rId16"/>
    <p:sldId id="441" r:id="rId17"/>
    <p:sldId id="442" r:id="rId18"/>
    <p:sldId id="443" r:id="rId19"/>
    <p:sldId id="432" r:id="rId20"/>
    <p:sldId id="433" r:id="rId21"/>
    <p:sldId id="434" r:id="rId22"/>
    <p:sldId id="435" r:id="rId23"/>
    <p:sldId id="438" r:id="rId24"/>
    <p:sldId id="436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0">
          <p15:clr>
            <a:srgbClr val="A4A3A4"/>
          </p15:clr>
        </p15:guide>
        <p15:guide id="2" pos="32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F3"/>
    <a:srgbClr val="FF7E79"/>
    <a:srgbClr val="339933"/>
    <a:srgbClr val="FFD479"/>
    <a:srgbClr val="3366FF"/>
    <a:srgbClr val="006600"/>
    <a:srgbClr val="EBF1DE"/>
    <a:srgbClr val="990000"/>
    <a:srgbClr val="00508A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62" autoAdjust="0"/>
  </p:normalViewPr>
  <p:slideViewPr>
    <p:cSldViewPr snapToGrid="0" snapToObjects="1">
      <p:cViewPr varScale="1">
        <p:scale>
          <a:sx n="146" d="100"/>
          <a:sy n="146" d="100"/>
        </p:scale>
        <p:origin x="492" y="120"/>
      </p:cViewPr>
      <p:guideLst>
        <p:guide orient="horz" pos="2340"/>
        <p:guide pos="32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639AD-B8A4-184C-A4E1-BEADC09F6DAF}" type="datetime1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3E11F-F6B5-564C-8CE5-0A2D7092E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65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F4F37-61CD-E746-BD4A-EB3A9873AB35}" type="datetime1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EE92F-6AA8-1C46-A6B7-C922D345AA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53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0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4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18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9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7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9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3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9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EE92F-6AA8-1C46-A6B7-C922D345AA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1943100"/>
            <a:ext cx="8623300" cy="1257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88900"/>
          </a:effectLst>
        </p:spPr>
        <p:txBody>
          <a:bodyPr/>
          <a:lstStyle>
            <a:lvl1pPr>
              <a:defRPr sz="3600" b="1">
                <a:solidFill>
                  <a:srgbClr val="002F6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00400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3200" b="1">
                <a:solidFill>
                  <a:srgbClr val="E572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111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9" y="1076325"/>
            <a:ext cx="2624265" cy="3143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2F6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3632200" y="1076325"/>
            <a:ext cx="4724400" cy="3143251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557784" indent="-192024">
              <a:defRPr sz="1600">
                <a:solidFill>
                  <a:schemeClr val="tx1"/>
                </a:solidFill>
              </a:defRPr>
            </a:lvl2pPr>
            <a:lvl3pPr marL="960120" indent="-137160">
              <a:defRPr sz="1400">
                <a:solidFill>
                  <a:schemeClr val="tx1"/>
                </a:solidFill>
                <a:latin typeface="Franklin Gothic Book"/>
                <a:cs typeface="Franklin Gothic Book"/>
              </a:defRPr>
            </a:lvl3pPr>
            <a:lvl4pPr marL="1325880" indent="-137160">
              <a:defRPr sz="1200">
                <a:solidFill>
                  <a:schemeClr val="tx1"/>
                </a:solidFill>
                <a:latin typeface="Franklin Gothic Book"/>
                <a:cs typeface="Franklin Gothic Book"/>
              </a:defRPr>
            </a:lvl4pPr>
            <a:lvl5pPr marL="1691640" indent="-137160">
              <a:defRPr sz="1100">
                <a:solidFill>
                  <a:schemeClr val="tx1"/>
                </a:solidFill>
                <a:latin typeface="Franklin Gothic Book"/>
                <a:cs typeface="Franklin Gothic Book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1248" y="521208"/>
            <a:ext cx="7515352" cy="481938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002F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3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5357" y="764381"/>
            <a:ext cx="3955143" cy="3086100"/>
          </a:xfrm>
          <a:prstGeom prst="rect">
            <a:avLst/>
          </a:prstGeom>
          <a:ln w="76200" cap="sq" cmpd="sng">
            <a:solidFill>
              <a:srgbClr val="002F6C"/>
            </a:solidFill>
            <a:prstDash val="solid"/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8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1943100"/>
            <a:ext cx="8623300" cy="1257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88900"/>
          </a:effectLst>
        </p:spPr>
        <p:txBody>
          <a:bodyPr/>
          <a:lstStyle>
            <a:lvl1pPr>
              <a:defRPr sz="4000" b="1">
                <a:solidFill>
                  <a:srgbClr val="002F6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00400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3200" b="1">
                <a:solidFill>
                  <a:srgbClr val="E572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5337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1943100"/>
            <a:ext cx="8623300" cy="1257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88900"/>
          </a:effectLst>
        </p:spPr>
        <p:txBody>
          <a:bodyPr/>
          <a:lstStyle>
            <a:lvl1pPr>
              <a:defRPr sz="3600" b="1">
                <a:solidFill>
                  <a:srgbClr val="002F6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00400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3200" b="1">
                <a:solidFill>
                  <a:srgbClr val="E572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286000" y="557361"/>
            <a:ext cx="1233714" cy="1234440"/>
          </a:xfrm>
          <a:prstGeom prst="ellipse">
            <a:avLst/>
          </a:prstGeom>
          <a:ln w="38100" cmpd="sng">
            <a:solidFill>
              <a:srgbClr val="E57200"/>
            </a:solidFill>
          </a:ln>
        </p:spPr>
        <p:txBody>
          <a:bodyPr vert="horz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923126" y="557361"/>
            <a:ext cx="1233714" cy="1234440"/>
          </a:xfrm>
          <a:prstGeom prst="ellipse">
            <a:avLst/>
          </a:prstGeom>
          <a:ln w="38100" cmpd="sng">
            <a:solidFill>
              <a:srgbClr val="E57200"/>
            </a:solidFill>
          </a:ln>
        </p:spPr>
        <p:txBody>
          <a:bodyPr vert="horz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626420" y="557361"/>
            <a:ext cx="1233714" cy="1234440"/>
          </a:xfrm>
          <a:prstGeom prst="ellipse">
            <a:avLst/>
          </a:prstGeom>
          <a:ln w="38100" cmpd="sng">
            <a:solidFill>
              <a:srgbClr val="E57200"/>
            </a:solidFill>
          </a:ln>
        </p:spPr>
        <p:txBody>
          <a:bodyPr vert="horz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9310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0304"/>
            <a:ext cx="7556500" cy="481938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002F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66"/>
            <a:ext cx="7556500" cy="3226859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557784" indent="-192024">
              <a:defRPr sz="1800">
                <a:solidFill>
                  <a:schemeClr val="tx1"/>
                </a:solidFill>
                <a:latin typeface="Arial"/>
                <a:cs typeface="Arial"/>
              </a:defRPr>
            </a:lvl2pPr>
            <a:lvl3pPr marL="960120" indent="-137160"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32588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4pPr>
            <a:lvl5pPr marL="169164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0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905" y="967619"/>
            <a:ext cx="3132666" cy="2747131"/>
          </a:xfrm>
          <a:prstGeom prst="rect">
            <a:avLst/>
          </a:prstGeom>
          <a:ln w="76200" cap="sq" cmpd="sng">
            <a:solidFill>
              <a:srgbClr val="002F6C"/>
            </a:solidFill>
            <a:prstDash val="solid"/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4790948" y="967619"/>
            <a:ext cx="3070957" cy="2747131"/>
          </a:xfrm>
          <a:prstGeom prst="rect">
            <a:avLst/>
          </a:prstGeom>
          <a:ln w="76200" cap="sq" cmpd="sng">
            <a:solidFill>
              <a:srgbClr val="002F6C"/>
            </a:solidFill>
            <a:prstDash val="solid"/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41300" y="1943100"/>
            <a:ext cx="8623300" cy="12573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88900"/>
          </a:effectLst>
        </p:spPr>
        <p:txBody>
          <a:bodyPr/>
          <a:lstStyle>
            <a:lvl1pPr>
              <a:defRPr sz="3800" b="1">
                <a:solidFill>
                  <a:srgbClr val="002F6C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200400"/>
            <a:ext cx="9144000" cy="771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3200" b="1">
                <a:solidFill>
                  <a:srgbClr val="D88C2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8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21208"/>
            <a:ext cx="7515352" cy="481938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002F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838200" y="1200150"/>
            <a:ext cx="3657600" cy="3019426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557784" indent="-192024">
              <a:defRPr sz="1600">
                <a:solidFill>
                  <a:schemeClr val="tx1"/>
                </a:solidFill>
                <a:latin typeface="Arial"/>
                <a:cs typeface="Arial"/>
              </a:defRPr>
            </a:lvl2pPr>
            <a:lvl3pPr marL="96012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3pPr>
            <a:lvl4pPr marL="1325880" indent="-137160"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1691640" indent="-137160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699000" y="1200150"/>
            <a:ext cx="3657600" cy="3019426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Arial"/>
                <a:cs typeface="Arial"/>
              </a:defRPr>
            </a:lvl1pPr>
            <a:lvl2pPr marL="557784" indent="-192024">
              <a:defRPr sz="1600">
                <a:solidFill>
                  <a:srgbClr val="000000"/>
                </a:solidFill>
                <a:latin typeface="Arial"/>
                <a:cs typeface="Arial"/>
              </a:defRPr>
            </a:lvl2pPr>
            <a:lvl3pPr marL="960120" indent="-137160">
              <a:defRPr sz="1400">
                <a:solidFill>
                  <a:srgbClr val="000000"/>
                </a:solidFill>
                <a:latin typeface="Arial"/>
                <a:cs typeface="Arial"/>
              </a:defRPr>
            </a:lvl3pPr>
            <a:lvl4pPr marL="1325880" indent="-137160">
              <a:defRPr sz="1200">
                <a:solidFill>
                  <a:srgbClr val="000000"/>
                </a:solidFill>
                <a:latin typeface="Arial"/>
                <a:cs typeface="Arial"/>
              </a:defRPr>
            </a:lvl4pPr>
            <a:lvl5pPr marL="1691640" indent="-137160">
              <a:defRPr sz="11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8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21208"/>
            <a:ext cx="8229600" cy="481938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002F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151335"/>
            <a:ext cx="3657600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002F6C"/>
                </a:solidFill>
                <a:latin typeface="Franklin Gothic Book"/>
                <a:cs typeface="Franklin Gothic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151335"/>
            <a:ext cx="365760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rgbClr val="002F6C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838200" y="1714500"/>
            <a:ext cx="3657600" cy="2505076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557784" indent="-192024">
              <a:defRPr sz="1600">
                <a:solidFill>
                  <a:schemeClr val="tx1"/>
                </a:solidFill>
                <a:latin typeface="Arial"/>
                <a:cs typeface="Arial"/>
              </a:defRPr>
            </a:lvl2pPr>
            <a:lvl3pPr marL="96012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3pPr>
            <a:lvl4pPr marL="1325880" indent="-137160"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1691640" indent="-137160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699000" y="1714500"/>
            <a:ext cx="3657600" cy="2505076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buClrTx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557784" indent="-192024">
              <a:defRPr sz="1600">
                <a:solidFill>
                  <a:schemeClr val="tx1"/>
                </a:solidFill>
                <a:latin typeface="Arial"/>
                <a:cs typeface="Arial"/>
              </a:defRPr>
            </a:lvl2pPr>
            <a:lvl3pPr marL="960120" indent="-137160">
              <a:defRPr sz="1400">
                <a:solidFill>
                  <a:schemeClr val="tx1"/>
                </a:solidFill>
                <a:latin typeface="Arial"/>
                <a:cs typeface="Arial"/>
              </a:defRPr>
            </a:lvl3pPr>
            <a:lvl4pPr marL="1325880" indent="-137160"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 marL="1691640" indent="-137160"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7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3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9144000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9144000" cy="51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2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3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43715"/>
            <a:ext cx="9144000" cy="400050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29614" y="4832792"/>
            <a:ext cx="496886" cy="188028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F10299A6-9DA7-CF4C-8C81-4271DD9CD3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F730B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300" y="1943100"/>
            <a:ext cx="8623300" cy="771525"/>
          </a:xfrm>
        </p:spPr>
        <p:txBody>
          <a:bodyPr/>
          <a:lstStyle/>
          <a:p>
            <a:r>
              <a:rPr lang="en-US" sz="3200" dirty="0">
                <a:solidFill>
                  <a:srgbClr val="002F6C"/>
                </a:solidFill>
              </a:rPr>
              <a:t>R Workshop – Sarah Gets a Diamond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4420"/>
            <a:ext cx="9144000" cy="771525"/>
          </a:xfrm>
        </p:spPr>
        <p:txBody>
          <a:bodyPr/>
          <a:lstStyle/>
          <a:p>
            <a:fld id="{DEA65B78-4E15-4DCF-A29C-4DF7237085C4}" type="datetime4">
              <a:rPr lang="en-US" sz="2800" smtClean="0">
                <a:solidFill>
                  <a:srgbClr val="E57200"/>
                </a:solidFill>
              </a:rPr>
              <a:t>April 10, 2018</a:t>
            </a:fld>
            <a:endParaRPr lang="en-US" sz="2800" dirty="0">
              <a:solidFill>
                <a:srgbClr val="E57200"/>
              </a:solidFill>
            </a:endParaRPr>
          </a:p>
        </p:txBody>
      </p:sp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10772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4B768-B696-49C7-B6F3-4B41B3D378E0}"/>
              </a:ext>
            </a:extLst>
          </p:cNvPr>
          <p:cNvSpPr txBox="1"/>
          <p:nvPr/>
        </p:nvSpPr>
        <p:spPr>
          <a:xfrm>
            <a:off x="2083526" y="3402874"/>
            <a:ext cx="4944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Sponsors: Data Science Club &amp; Technology Club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Presenter: Dang Trinh</a:t>
            </a:r>
          </a:p>
        </p:txBody>
      </p:sp>
    </p:spTree>
    <p:extLst>
      <p:ext uri="{BB962C8B-B14F-4D97-AF65-F5344CB8AC3E}">
        <p14:creationId xmlns:p14="http://schemas.microsoft.com/office/powerpoint/2010/main" val="130159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273198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371924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300" y="307488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325511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Regression trees/classification trees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49311-4288-4A4E-9075-48BE5C43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12" y="652434"/>
            <a:ext cx="7395488" cy="39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3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Ensembles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6C90F-ECB7-431E-8C30-01ABFC71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40" y="1335310"/>
            <a:ext cx="6631269" cy="2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Bagged Trees &amp; Random Forest</a:t>
            </a:r>
          </a:p>
        </p:txBody>
      </p:sp>
      <p:pic>
        <p:nvPicPr>
          <p:cNvPr id="1026" name="Picture 2" descr="Image result for random forest">
            <a:extLst>
              <a:ext uri="{FF2B5EF4-FFF2-40B4-BE49-F238E27FC236}">
                <a16:creationId xmlns:a16="http://schemas.microsoft.com/office/drawing/2014/main" id="{0B20F556-DF1B-459B-BEE0-C3416F5DF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2037"/>
            <a:ext cx="60960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73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Boosted Trees</a:t>
            </a:r>
          </a:p>
        </p:txBody>
      </p:sp>
      <p:pic>
        <p:nvPicPr>
          <p:cNvPr id="2052" name="Picture 4" descr="Image result for xgboost">
            <a:extLst>
              <a:ext uri="{FF2B5EF4-FFF2-40B4-BE49-F238E27FC236}">
                <a16:creationId xmlns:a16="http://schemas.microsoft.com/office/drawing/2014/main" id="{00D36943-E688-47C7-88AC-A7BEB21D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621" y="809897"/>
            <a:ext cx="5102757" cy="36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6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LASSO (least absolute shrinkage and selection operator)</a:t>
            </a:r>
          </a:p>
        </p:txBody>
      </p:sp>
      <p:pic>
        <p:nvPicPr>
          <p:cNvPr id="3074" name="Picture 2" descr="Image result for lasso regression">
            <a:extLst>
              <a:ext uri="{FF2B5EF4-FFF2-40B4-BE49-F238E27FC236}">
                <a16:creationId xmlns:a16="http://schemas.microsoft.com/office/drawing/2014/main" id="{8718D820-5348-483A-BFD6-1808C616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11" y="767092"/>
            <a:ext cx="6649777" cy="38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0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300" y="342540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216399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Highly recommended – extensive materials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C2A6BF-1985-4BDE-87AC-3AB2FB90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02" y="723900"/>
            <a:ext cx="5099795" cy="38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3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300" y="378354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252641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100224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216252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>
                <a:latin typeface="Arial" charset="0"/>
                <a:cs typeface="Arial" charset="0"/>
              </a:rPr>
              <a:t>AI Undoubtedly Revolutionized Our Lives &amp; Remains at the Forefront of Our Future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2EE4F-E10F-41DB-91FB-A9446EE5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49" y="798860"/>
            <a:ext cx="2190051" cy="1337949"/>
          </a:xfrm>
          <a:prstGeom prst="rect">
            <a:avLst/>
          </a:prstGeom>
        </p:spPr>
      </p:pic>
      <p:pic>
        <p:nvPicPr>
          <p:cNvPr id="7" name="Picture 2" descr="Image result for Email Spam Filter Image">
            <a:extLst>
              <a:ext uri="{FF2B5EF4-FFF2-40B4-BE49-F238E27FC236}">
                <a16:creationId xmlns:a16="http://schemas.microsoft.com/office/drawing/2014/main" id="{94C3BD25-C7D2-453B-BEE1-BB495EC1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48" y="961740"/>
            <a:ext cx="2649565" cy="11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amazon product recommendation image">
            <a:extLst>
              <a:ext uri="{FF2B5EF4-FFF2-40B4-BE49-F238E27FC236}">
                <a16:creationId xmlns:a16="http://schemas.microsoft.com/office/drawing/2014/main" id="{12D5FA1E-B16F-4021-8277-AC2FA1F8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401316"/>
            <a:ext cx="2407864" cy="8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iphone siri image">
            <a:extLst>
              <a:ext uri="{FF2B5EF4-FFF2-40B4-BE49-F238E27FC236}">
                <a16:creationId xmlns:a16="http://schemas.microsoft.com/office/drawing/2014/main" id="{32A50AC0-4470-4768-BF03-BC2A87A6E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27" y="2516818"/>
            <a:ext cx="1934678" cy="14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google translate image">
            <a:extLst>
              <a:ext uri="{FF2B5EF4-FFF2-40B4-BE49-F238E27FC236}">
                <a16:creationId xmlns:a16="http://schemas.microsoft.com/office/drawing/2014/main" id="{D8763A42-D91D-445F-8A24-023CC5B1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53" y="3254709"/>
            <a:ext cx="2320892" cy="113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AB5491-C4D7-4F62-82B7-7B0D9360D442}"/>
              </a:ext>
            </a:extLst>
          </p:cNvPr>
          <p:cNvSpPr/>
          <p:nvPr/>
        </p:nvSpPr>
        <p:spPr>
          <a:xfrm>
            <a:off x="5468049" y="788671"/>
            <a:ext cx="2062356" cy="173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B7552-AB1F-4B1F-B1ED-E992AF6EB7D9}"/>
              </a:ext>
            </a:extLst>
          </p:cNvPr>
          <p:cNvSpPr txBox="1"/>
          <p:nvPr/>
        </p:nvSpPr>
        <p:spPr>
          <a:xfrm>
            <a:off x="218798" y="798556"/>
            <a:ext cx="2245197" cy="243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200000"/>
              </a:lnSpc>
              <a:buFont typeface="Arial"/>
              <a:buChar char="•"/>
              <a:defRPr/>
            </a:pPr>
            <a:r>
              <a:rPr lang="en-US" sz="1300" dirty="0">
                <a:latin typeface="Arial"/>
                <a:cs typeface="Arial"/>
              </a:rPr>
              <a:t>Though most people do not realize it, our daily lives are inundated with products made possible only through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6563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>
                <a:latin typeface="Arial" charset="0"/>
                <a:cs typeface="Arial" charset="0"/>
              </a:rPr>
              <a:t>Yet Subconscious Bias Managed to Bury Its Claws into this Future’s Frontier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B7552-AB1F-4B1F-B1ED-E992AF6EB7D9}"/>
              </a:ext>
            </a:extLst>
          </p:cNvPr>
          <p:cNvSpPr txBox="1"/>
          <p:nvPr/>
        </p:nvSpPr>
        <p:spPr>
          <a:xfrm>
            <a:off x="281939" y="803911"/>
            <a:ext cx="2245197" cy="283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200000"/>
              </a:lnSpc>
              <a:buFont typeface="Arial"/>
              <a:buChar char="•"/>
              <a:defRPr/>
            </a:pPr>
            <a:r>
              <a:rPr lang="en-US" sz="1300" dirty="0">
                <a:cs typeface="Arial"/>
              </a:rPr>
              <a:t>“Histories of discrimination can live on in digital platforms, and if they go unquestioned, they become part of the logic of everyday algorithmic systems”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BB551C-6B4C-4CFB-807C-18E35F04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9" y="782255"/>
            <a:ext cx="4798533" cy="893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3EB6C2-AA78-4F98-803C-C563E8978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298" y="3124347"/>
            <a:ext cx="2144735" cy="835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594B61-5C19-4150-85BE-72FC1B27C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059" y="3118921"/>
            <a:ext cx="2373893" cy="986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089FA1-D80E-430A-8C61-EB5D65BD3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99" y="1865861"/>
            <a:ext cx="4739240" cy="8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>
                <a:latin typeface="Arial" charset="0"/>
                <a:cs typeface="Arial" charset="0"/>
              </a:rPr>
              <a:t>With Great Power Comes Great Responsibility</a:t>
            </a:r>
            <a:br>
              <a:rPr lang="en-US" sz="1600" dirty="0">
                <a:latin typeface="Arial" charset="0"/>
                <a:cs typeface="Arial" charset="0"/>
              </a:rPr>
            </a:br>
            <a:r>
              <a:rPr lang="en-US" sz="1200" dirty="0"/>
              <a:t>Kate Crawford, “AI’s White Guy Problem,” </a:t>
            </a:r>
            <a:r>
              <a:rPr lang="en-US" sz="1200" i="1" dirty="0"/>
              <a:t>NY Times</a:t>
            </a:r>
            <a:br>
              <a:rPr lang="en-US" sz="1200" i="1" dirty="0"/>
            </a:br>
            <a:br>
              <a:rPr lang="en-US" sz="1600" dirty="0">
                <a:latin typeface="Arial" charset="0"/>
                <a:cs typeface="Arial" charset="0"/>
              </a:rPr>
            </a:b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B7552-AB1F-4B1F-B1ED-E992AF6EB7D9}"/>
              </a:ext>
            </a:extLst>
          </p:cNvPr>
          <p:cNvSpPr txBox="1"/>
          <p:nvPr/>
        </p:nvSpPr>
        <p:spPr>
          <a:xfrm>
            <a:off x="281939" y="918211"/>
            <a:ext cx="2245197" cy="2831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8588" indent="-128588">
              <a:lnSpc>
                <a:spcPct val="200000"/>
              </a:lnSpc>
              <a:buFont typeface="Arial"/>
              <a:buChar char="•"/>
              <a:defRPr/>
            </a:pPr>
            <a:r>
              <a:rPr lang="en-US" sz="1300" dirty="0">
                <a:cs typeface="Arial"/>
              </a:rPr>
              <a:t>Just like any tool created by human, AI suffers from the faults of its creator</a:t>
            </a:r>
          </a:p>
          <a:p>
            <a:pPr marL="128588" indent="-128588">
              <a:lnSpc>
                <a:spcPct val="200000"/>
              </a:lnSpc>
              <a:buFont typeface="Arial"/>
              <a:buChar char="•"/>
              <a:defRPr/>
            </a:pPr>
            <a:r>
              <a:rPr lang="en-US" sz="1300" dirty="0">
                <a:cs typeface="Arial"/>
              </a:rPr>
              <a:t>Therefore, as creator of AI, we must be wary of  and effectively address our own shortcomings</a:t>
            </a:r>
          </a:p>
        </p:txBody>
      </p:sp>
      <p:sp>
        <p:nvSpPr>
          <p:cNvPr id="17" name="Double Wave 16">
            <a:extLst>
              <a:ext uri="{FF2B5EF4-FFF2-40B4-BE49-F238E27FC236}">
                <a16:creationId xmlns:a16="http://schemas.microsoft.com/office/drawing/2014/main" id="{BF8F9245-E9BF-41BD-9277-8CEAABDB24B2}"/>
              </a:ext>
            </a:extLst>
          </p:cNvPr>
          <p:cNvSpPr/>
          <p:nvPr/>
        </p:nvSpPr>
        <p:spPr>
          <a:xfrm>
            <a:off x="2814184" y="2171544"/>
            <a:ext cx="5628775" cy="1149124"/>
          </a:xfrm>
          <a:prstGeom prst="doubleWave">
            <a:avLst/>
          </a:prstGeom>
          <a:solidFill>
            <a:srgbClr val="279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400" i="1" dirty="0">
                <a:solidFill>
                  <a:srgbClr val="FFFFFF"/>
                </a:solidFill>
                <a:latin typeface="+mj-lt"/>
                <a:cs typeface="Times New Roman"/>
              </a:rPr>
              <a:t>“If we look at how systems can be discriminatory now, we will be much better placed to design fairer artificial intelligence. But that requires </a:t>
            </a:r>
            <a:r>
              <a:rPr lang="en-US" sz="1400" b="1" i="1" dirty="0">
                <a:solidFill>
                  <a:srgbClr val="FFFFFF"/>
                </a:solidFill>
                <a:latin typeface="+mj-lt"/>
                <a:cs typeface="Times New Roman"/>
              </a:rPr>
              <a:t>far more accountability </a:t>
            </a:r>
            <a:r>
              <a:rPr lang="en-US" sz="1400" i="1" dirty="0">
                <a:solidFill>
                  <a:srgbClr val="FFFFFF"/>
                </a:solidFill>
                <a:latin typeface="+mj-lt"/>
                <a:cs typeface="Times New Roman"/>
              </a:rPr>
              <a:t>from the tech community”</a:t>
            </a:r>
          </a:p>
        </p:txBody>
      </p:sp>
      <p:sp>
        <p:nvSpPr>
          <p:cNvPr id="18" name="Double Wave 17">
            <a:extLst>
              <a:ext uri="{FF2B5EF4-FFF2-40B4-BE49-F238E27FC236}">
                <a16:creationId xmlns:a16="http://schemas.microsoft.com/office/drawing/2014/main" id="{CB386873-F203-4105-991E-7F03957CC00D}"/>
              </a:ext>
            </a:extLst>
          </p:cNvPr>
          <p:cNvSpPr/>
          <p:nvPr/>
        </p:nvSpPr>
        <p:spPr>
          <a:xfrm>
            <a:off x="3028349" y="971551"/>
            <a:ext cx="5748050" cy="1086719"/>
          </a:xfrm>
          <a:prstGeom prst="doubleWave">
            <a:avLst/>
          </a:prstGeom>
          <a:solidFill>
            <a:srgbClr val="F4B7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0" rtlCol="0" anchor="t" anchorCtr="0"/>
          <a:lstStyle/>
          <a:p>
            <a:pPr algn="r"/>
            <a:r>
              <a:rPr lang="en-US" sz="1400" i="1" dirty="0">
                <a:solidFill>
                  <a:schemeClr val="tx1"/>
                </a:solidFill>
                <a:latin typeface="+mj-lt"/>
                <a:cs typeface="Times New Roman"/>
              </a:rPr>
              <a:t>“We need to be vigilant about how we design and train these machine learning systems, or we will see </a:t>
            </a:r>
            <a:r>
              <a:rPr lang="en-US" sz="1400" b="1" i="1" dirty="0">
                <a:solidFill>
                  <a:schemeClr val="tx1"/>
                </a:solidFill>
                <a:latin typeface="+mj-lt"/>
                <a:cs typeface="Times New Roman"/>
              </a:rPr>
              <a:t>ingrained forms of bias</a:t>
            </a:r>
            <a:r>
              <a:rPr lang="en-US" sz="1400" i="1" dirty="0">
                <a:solidFill>
                  <a:schemeClr val="tx1"/>
                </a:solidFill>
                <a:latin typeface="+mj-lt"/>
                <a:cs typeface="Times New Roman"/>
              </a:rPr>
              <a:t> built into the artificial intelligence of the future”</a:t>
            </a:r>
          </a:p>
        </p:txBody>
      </p:sp>
      <p:sp>
        <p:nvSpPr>
          <p:cNvPr id="19" name="Double Wave 18">
            <a:extLst>
              <a:ext uri="{FF2B5EF4-FFF2-40B4-BE49-F238E27FC236}">
                <a16:creationId xmlns:a16="http://schemas.microsoft.com/office/drawing/2014/main" id="{B7CEF4FE-9F4B-42BB-98A5-E2A4A0E8ECA7}"/>
              </a:ext>
            </a:extLst>
          </p:cNvPr>
          <p:cNvSpPr/>
          <p:nvPr/>
        </p:nvSpPr>
        <p:spPr>
          <a:xfrm>
            <a:off x="3028349" y="3433942"/>
            <a:ext cx="5748052" cy="1145277"/>
          </a:xfrm>
          <a:prstGeom prst="doubleWave">
            <a:avLst/>
          </a:prstGeom>
          <a:solidFill>
            <a:srgbClr val="80D4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r>
              <a:rPr lang="en-US" sz="1400" i="1" dirty="0">
                <a:solidFill>
                  <a:schemeClr val="tx1"/>
                </a:solidFill>
                <a:latin typeface="+mj-lt"/>
                <a:cs typeface="Times New Roman"/>
              </a:rPr>
              <a:t>“While machine learning technology can offer unexpected insights and new forms of convenience, we must address the current implications for </a:t>
            </a:r>
            <a:r>
              <a:rPr lang="en-US" sz="1400" b="1" i="1" dirty="0">
                <a:solidFill>
                  <a:schemeClr val="tx1"/>
                </a:solidFill>
                <a:latin typeface="+mj-lt"/>
                <a:cs typeface="Times New Roman"/>
              </a:rPr>
              <a:t>communities that have less power</a:t>
            </a:r>
            <a:r>
              <a:rPr lang="en-US" sz="1400" i="1" dirty="0">
                <a:solidFill>
                  <a:schemeClr val="tx1"/>
                </a:solidFill>
                <a:latin typeface="+mj-lt"/>
                <a:cs typeface="Times New Roman"/>
              </a:rPr>
              <a:t>, for those who aren’t dominant in elite Silicon Valley circles”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Data science? Machine learning? Artificial intelligence?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8559D-1CFB-4408-A2A7-6EEB8BAB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1" y="812441"/>
            <a:ext cx="5272313" cy="380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18384F-3AF1-49AA-9DC0-F74B4901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508" y="637375"/>
            <a:ext cx="3277693" cy="18131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663D19-C073-4E99-B90B-13E7BDA51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508" y="2692934"/>
            <a:ext cx="3139168" cy="15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2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The data science Venn diagram – Drew Conway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0B354F-06F8-49F7-BA14-4759C937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170" y="666054"/>
            <a:ext cx="5036820" cy="393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138324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2290457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inBulletsConfiguration" hidden="1"/>
          <p:cNvSpPr txBox="1"/>
          <p:nvPr/>
        </p:nvSpPr>
        <p:spPr>
          <a:xfrm>
            <a:off x="12700" y="12700"/>
            <a:ext cx="8890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33_84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B22A68A-3079-4CB8-A702-D67A5087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98" y="199068"/>
            <a:ext cx="8374663" cy="317125"/>
          </a:xfrm>
        </p:spPr>
        <p:txBody>
          <a:bodyPr/>
          <a:lstStyle/>
          <a:p>
            <a:r>
              <a:rPr lang="en-US" sz="1600" dirty="0"/>
              <a:t>Reproducibility &amp; self-containment</a:t>
            </a:r>
          </a:p>
        </p:txBody>
      </p:sp>
      <p:pic>
        <p:nvPicPr>
          <p:cNvPr id="1026" name="Picture 2" descr="Image result for tableau image">
            <a:extLst>
              <a:ext uri="{FF2B5EF4-FFF2-40B4-BE49-F238E27FC236}">
                <a16:creationId xmlns:a16="http://schemas.microsoft.com/office/drawing/2014/main" id="{44A6B570-1394-47B0-A0EC-972F51986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5" b="24553"/>
          <a:stretch/>
        </p:blipFill>
        <p:spPr bwMode="auto">
          <a:xfrm>
            <a:off x="372427" y="802374"/>
            <a:ext cx="2835591" cy="71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 studio">
            <a:extLst>
              <a:ext uri="{FF2B5EF4-FFF2-40B4-BE49-F238E27FC236}">
                <a16:creationId xmlns:a16="http://schemas.microsoft.com/office/drawing/2014/main" id="{4F3AF7AD-366F-4DC0-AC5B-47945A3DA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0" y="1271878"/>
            <a:ext cx="3164482" cy="11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">
            <a:extLst>
              <a:ext uri="{FF2B5EF4-FFF2-40B4-BE49-F238E27FC236}">
                <a16:creationId xmlns:a16="http://schemas.microsoft.com/office/drawing/2014/main" id="{AC0399C0-AA4E-447C-A728-ED7A47B9C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2" y="2583056"/>
            <a:ext cx="3286760" cy="111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ithub">
            <a:extLst>
              <a:ext uri="{FF2B5EF4-FFF2-40B4-BE49-F238E27FC236}">
                <a16:creationId xmlns:a16="http://schemas.microsoft.com/office/drawing/2014/main" id="{82784205-4A5D-4D5B-B8D6-831BC034E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0" b="32445"/>
          <a:stretch/>
        </p:blipFill>
        <p:spPr bwMode="auto">
          <a:xfrm>
            <a:off x="552450" y="3693227"/>
            <a:ext cx="2327910" cy="92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oursera">
            <a:extLst>
              <a:ext uri="{FF2B5EF4-FFF2-40B4-BE49-F238E27FC236}">
                <a16:creationId xmlns:a16="http://schemas.microsoft.com/office/drawing/2014/main" id="{EBAA4817-F74A-48F2-AFE9-56EE246C5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48" y="897142"/>
            <a:ext cx="1589252" cy="158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aggle">
            <a:extLst>
              <a:ext uri="{FF2B5EF4-FFF2-40B4-BE49-F238E27FC236}">
                <a16:creationId xmlns:a16="http://schemas.microsoft.com/office/drawing/2014/main" id="{9113CBD3-041E-4161-990D-AF8D17EF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92" y="3557815"/>
            <a:ext cx="2388870" cy="9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R blogger">
            <a:extLst>
              <a:ext uri="{FF2B5EF4-FFF2-40B4-BE49-F238E27FC236}">
                <a16:creationId xmlns:a16="http://schemas.microsoft.com/office/drawing/2014/main" id="{257553D3-A228-4B3E-B1BB-1E98E45C9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80" y="2382457"/>
            <a:ext cx="2857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0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173376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3018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208428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16958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480" y="2411942"/>
            <a:ext cx="7556500" cy="347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of data 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 toolkit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Sarah gets a diamond – let’s dig into the data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Data exploration &amp; visualization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Initial regression</a:t>
            </a:r>
          </a:p>
          <a:p>
            <a:pPr marL="877824" lvl="1" indent="-457200">
              <a:buFont typeface="+mj-lt"/>
              <a:buAutoNum type="arabicPeriod"/>
            </a:pPr>
            <a:r>
              <a:rPr lang="en-US" dirty="0"/>
              <a:t>Other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Sneak peak on the Data Science course next year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science, machine learning, and subconscious bias</a:t>
            </a:r>
          </a:p>
        </p:txBody>
      </p:sp>
    </p:spTree>
    <p:extLst>
      <p:ext uri="{BB962C8B-B14F-4D97-AF65-F5344CB8AC3E}">
        <p14:creationId xmlns:p14="http://schemas.microsoft.com/office/powerpoint/2010/main" val="1553778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133&quot;&gt;&lt;object type=&quot;3&quot; unique_id=&quot;10134&quot;&gt;&lt;property id=&quot;20148&quot; value=&quot;5&quot;/&gt;&lt;property id=&quot;20300&quot; value=&quot;Slide 1&quot;/&gt;&lt;property id=&quot;20307&quot; value=&quot;259&quot;/&gt;&lt;/object&gt;&lt;object type=&quot;3&quot; unique_id=&quot;10135&quot;&gt;&lt;property id=&quot;20148&quot; value=&quot;5&quot;/&gt;&lt;property id=&quot;20300&quot; value=&quot;Slide 2 - &amp;quot;Outline&amp;quot;&quot;/&gt;&lt;property id=&quot;20307&quot; value=&quot;262&quot;/&gt;&lt;/object&gt;&lt;object type=&quot;3&quot; unique_id=&quot;10136&quot;&gt;&lt;property id=&quot;20148&quot; value=&quot;5&quot;/&gt;&lt;property id=&quot;20300&quot; value=&quot;Slide 3 - &amp;quot;Topic A from Outline&amp;quot;&quot;/&gt;&lt;property id=&quot;20307&quot; value=&quot;263&quot;/&gt;&lt;/object&gt;&lt;/object&gt;&lt;object type=&quot;8&quot; unique_id=&quot;10141&quot;&gt;&lt;/object&gt;&lt;/object&gt;&lt;/database&gt;"/>
  <p:tag name="MMPROD_NEXTUNIQUEID" val="10012"/>
  <p:tag name="SECTOMILLISECCONVERTED" val="1"/>
</p:tagLst>
</file>

<file path=ppt/theme/theme1.xml><?xml version="1.0" encoding="utf-8"?>
<a:theme xmlns:a="http://schemas.openxmlformats.org/drawingml/2006/main" name="Darden-Template">
  <a:themeElements>
    <a:clrScheme name="Darden 2016">
      <a:dk1>
        <a:srgbClr val="000000"/>
      </a:dk1>
      <a:lt1>
        <a:srgbClr val="FFFFFF"/>
      </a:lt1>
      <a:dk2>
        <a:srgbClr val="002F6C"/>
      </a:dk2>
      <a:lt2>
        <a:srgbClr val="E57200"/>
      </a:lt2>
      <a:accent1>
        <a:srgbClr val="C5B9AC"/>
      </a:accent1>
      <a:accent2>
        <a:srgbClr val="808080"/>
      </a:accent2>
      <a:accent3>
        <a:srgbClr val="5B7F95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den_PowerPoint_Template_2016" id="{468501F0-B489-4AC5-9AFF-19D37896A8F4}" vid="{CD731C10-4524-413E-AB29-149B15DA30A4}"/>
    </a:ext>
  </a:extLst>
</a:theme>
</file>

<file path=ppt/theme/theme2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den_PowerPoint_Template_2016" id="{468501F0-B489-4AC5-9AFF-19D37896A8F4}" vid="{BA5DBF07-03A5-4659-8DCC-49F1A2A76C29}"/>
    </a:ext>
  </a:extLst>
</a:theme>
</file>

<file path=ppt/theme/theme3.xml><?xml version="1.0" encoding="utf-8"?>
<a:theme xmlns:a="http://schemas.openxmlformats.org/drawingml/2006/main" name="1_Darden template">
  <a:themeElements>
    <a:clrScheme name="Darden 2016">
      <a:dk1>
        <a:srgbClr val="000000"/>
      </a:dk1>
      <a:lt1>
        <a:srgbClr val="FFFFFF"/>
      </a:lt1>
      <a:dk2>
        <a:srgbClr val="002F6C"/>
      </a:dk2>
      <a:lt2>
        <a:srgbClr val="E57200"/>
      </a:lt2>
      <a:accent1>
        <a:srgbClr val="C5B9AC"/>
      </a:accent1>
      <a:accent2>
        <a:srgbClr val="808080"/>
      </a:accent2>
      <a:accent3>
        <a:srgbClr val="5B7F95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den_PowerPoint_Template_2016" id="{468501F0-B489-4AC5-9AFF-19D37896A8F4}" vid="{3EE393DB-6ED0-456C-A3C8-DBD8B54DC3C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Darden_PowerPoint_Template_2016</Template>
  <TotalTime>0</TotalTime>
  <Words>716</Words>
  <Application>Microsoft Office PowerPoint</Application>
  <PresentationFormat>On-screen Show (16:9)</PresentationFormat>
  <Paragraphs>126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Franklin Gothic Book</vt:lpstr>
      <vt:lpstr>Times New Roman</vt:lpstr>
      <vt:lpstr>Darden-Template</vt:lpstr>
      <vt:lpstr>1_Title Slide</vt:lpstr>
      <vt:lpstr>1_Darden template</vt:lpstr>
      <vt:lpstr>R Workshop – Sarah Gets a Diamond</vt:lpstr>
      <vt:lpstr>Table of Contents</vt:lpstr>
      <vt:lpstr>Data science? Machine learning? Artificial intelligence?</vt:lpstr>
      <vt:lpstr>The data science Venn diagram – Drew Conway</vt:lpstr>
      <vt:lpstr>Table of Contents</vt:lpstr>
      <vt:lpstr>Reproducibility &amp; self-containment</vt:lpstr>
      <vt:lpstr>Table of Contents</vt:lpstr>
      <vt:lpstr>Table of Contents</vt:lpstr>
      <vt:lpstr>Table of Contents</vt:lpstr>
      <vt:lpstr>Table of Contents</vt:lpstr>
      <vt:lpstr>Table of Contents</vt:lpstr>
      <vt:lpstr>Regression trees/classification trees</vt:lpstr>
      <vt:lpstr>Ensembles</vt:lpstr>
      <vt:lpstr>Bagged Trees &amp; Random Forest</vt:lpstr>
      <vt:lpstr>Boosted Trees</vt:lpstr>
      <vt:lpstr>LASSO (least absolute shrinkage and selection operator)</vt:lpstr>
      <vt:lpstr>Table of Contents</vt:lpstr>
      <vt:lpstr>Highly recommended – extensive materials</vt:lpstr>
      <vt:lpstr>Table of Contents</vt:lpstr>
      <vt:lpstr>AI Undoubtedly Revolutionized Our Lives &amp; Remains at the Forefront of Our Future</vt:lpstr>
      <vt:lpstr>Yet Subconscious Bias Managed to Bury Its Claws into this Future’s Frontier</vt:lpstr>
      <vt:lpstr>With Great Power Comes Great Responsibility Kate Crawford, “AI’s White Guy Problem,” NY Times 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2016-10-13T13:13:20Z</dcterms:created>
  <dcterms:modified xsi:type="dcterms:W3CDTF">2018-04-11T02:06:27Z</dcterms:modified>
</cp:coreProperties>
</file>