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8D8414-62AC-4167-8928-631DED869BD1}">
  <a:tblStyle styleId="{5C8D8414-62AC-4167-8928-631DED869B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b909c2dce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8b909c2dce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befe1c1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befe1c1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b909c2dc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b909c2dc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c7b837da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c7b837da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b909c2dc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b909c2dc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befe1c17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befe1c17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c7b837da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c7b837da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b909c2dce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b909c2dce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b909c2dce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b909c2dce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b909c2dce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b909c2dce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c7b837da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8c7b837da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6925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Ice-Cream Businesses on Yelp</a:t>
            </a:r>
            <a:endParaRPr sz="40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6" y="3172900"/>
            <a:ext cx="4555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2: Jingyun Jia, James Wan, Ziao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450" y="607975"/>
            <a:ext cx="6757250" cy="45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Refined Question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4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SzPct val="95238"/>
              <a:buChar char="●"/>
            </a:pPr>
            <a:r>
              <a:rPr lang="en" sz="2100" dirty="0"/>
              <a:t>What types of ice cream could improve/lower the star ratings of ice-cream businesses on Yelp?</a:t>
            </a:r>
            <a:endParaRPr sz="20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4607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 dirty="0"/>
              <a:t>Does ice-cream type have significant influence on the </a:t>
            </a:r>
            <a:r>
              <a:rPr lang="en" sz="2100" dirty="0"/>
              <a:t>star ratings of ice-cream business on Yelp</a:t>
            </a:r>
            <a:r>
              <a:rPr lang="en" sz="2000" dirty="0"/>
              <a:t>? </a:t>
            </a:r>
            <a:endParaRPr sz="20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/>
              <a:t>(t- test, nonparametric test)</a:t>
            </a:r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727650" y="24091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200"/>
              <a:t>Thank you!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187250"/>
            <a:ext cx="8448900" cy="19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Original Data:</a:t>
            </a:r>
            <a:r>
              <a:rPr lang="en" sz="1900"/>
              <a:t> n ≈ 5.36 million reviews, m ≈ 155 thousand businesses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/>
              <a:t>Goal:</a:t>
            </a:r>
            <a:r>
              <a:rPr lang="en" sz="1900"/>
              <a:t> Explore businesses that serve ice creams on Yelp and give some commercial advice based on our analysis about the Yelp datasets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007000" cy="30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Ice-Cream Data:</a:t>
            </a:r>
            <a:r>
              <a:rPr lang="en" sz="1600" dirty="0"/>
              <a:t> 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Filter businesses with keyword “Ice Cream” in the </a:t>
            </a:r>
            <a:r>
              <a:rPr lang="en" sz="1600" i="1" dirty="0"/>
              <a:t>category </a:t>
            </a:r>
            <a:r>
              <a:rPr lang="en" sz="1600" dirty="0"/>
              <a:t>field, and then filter their reviews:</a:t>
            </a:r>
            <a:endParaRPr sz="16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n = 151,330 reviews from m = 2,657 businesses</a:t>
            </a:r>
            <a:endParaRPr sz="1600" dirty="0"/>
          </a:p>
          <a:p>
            <a:pPr marL="127000" lvl="0" indent="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 sz="1600" dirty="0"/>
              <a:t>2.   Tokenize the text of each review into single words and count their frequency in each review.</a:t>
            </a:r>
            <a:endParaRPr sz="1600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 dirty="0"/>
              <a:t>3.   Eliminate some stop words (default in R’s package):</a:t>
            </a:r>
            <a:endParaRPr sz="1600" dirty="0"/>
          </a:p>
          <a:p>
            <a:pPr marL="45720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p = 4,930,703 filtered words in total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 </a:t>
            </a:r>
            <a:r>
              <a:rPr lang="en" b="0"/>
              <a:t>(for the first-step data cleaning)</a:t>
            </a:r>
            <a:endParaRPr b="0"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952475" y="2151525"/>
          <a:ext cx="7239050" cy="2377260"/>
        </p:xfrm>
        <a:graphic>
          <a:graphicData uri="http://schemas.openxmlformats.org/drawingml/2006/table">
            <a:tbl>
              <a:tblPr>
                <a:noFill/>
                <a:tableStyleId>{5C8D8414-62AC-4167-8928-631DED869BD1}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review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useful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funny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chunks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crust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custard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diamond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Question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96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What flavors of ice cream could improve/lower the star ratings of ice-cream businesses on Yelp?</a:t>
            </a:r>
            <a:endParaRPr sz="21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Flavor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830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Common flavors searched from Google and Wikipedia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67 flavors in total</a:t>
            </a:r>
            <a:endParaRPr sz="1700"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l="23648" t="23242" r="24411" b="23241"/>
          <a:stretch/>
        </p:blipFill>
        <p:spPr>
          <a:xfrm>
            <a:off x="5385250" y="2232950"/>
            <a:ext cx="3758750" cy="2910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6" y="1036450"/>
            <a:ext cx="9087250" cy="349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989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Common ice-cream types searched from Google and Wikipedia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11 types in total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l="35916" t="28743" r="34387" b="25690"/>
          <a:stretch/>
        </p:blipFill>
        <p:spPr>
          <a:xfrm>
            <a:off x="5688591" y="2078875"/>
            <a:ext cx="3455410" cy="3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 </a:t>
            </a:r>
            <a:r>
              <a:rPr lang="en" b="0"/>
              <a:t>(for the ice-cream types)</a:t>
            </a:r>
            <a:endParaRPr b="0"/>
          </a:p>
        </p:txBody>
      </p:sp>
      <p:graphicFrame>
        <p:nvGraphicFramePr>
          <p:cNvPr id="137" name="Google Shape;137;p21"/>
          <p:cNvGraphicFramePr/>
          <p:nvPr/>
        </p:nvGraphicFramePr>
        <p:xfrm>
          <a:off x="952538" y="2376675"/>
          <a:ext cx="7238925" cy="1188630"/>
        </p:xfrm>
        <a:graphic>
          <a:graphicData uri="http://schemas.openxmlformats.org/drawingml/2006/table">
            <a:tbl>
              <a:tblPr>
                <a:noFill/>
                <a:tableStyleId>{5C8D8414-62AC-4167-8928-631DED869BD1}</a:tableStyleId>
              </a:tblPr>
              <a:tblGrid>
                <a:gridCol w="90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reviewID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stars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useful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funny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cone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yogurt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shake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8" name="Google Shape;138;p21"/>
          <p:cNvSpPr txBox="1"/>
          <p:nvPr/>
        </p:nvSpPr>
        <p:spPr>
          <a:xfrm>
            <a:off x="729450" y="1853850"/>
            <a:ext cx="5039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“Ice-cream type” word frequency in each review: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729450" y="3657025"/>
            <a:ext cx="6180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Total “ice-cream type” word frequency in all reviews (sorted):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0" name="Google Shape;140;p21"/>
          <p:cNvGraphicFramePr/>
          <p:nvPr/>
        </p:nvGraphicFramePr>
        <p:xfrm>
          <a:off x="954300" y="4179850"/>
          <a:ext cx="7239000" cy="792420"/>
        </p:xfrm>
        <a:graphic>
          <a:graphicData uri="http://schemas.openxmlformats.org/drawingml/2006/table">
            <a:tbl>
              <a:tblPr>
                <a:noFill/>
                <a:tableStyleId>{5C8D8414-62AC-4167-8928-631DED869BD1}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yogurt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gelato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shake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waffle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sundae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16767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13371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9394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7804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7463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342</Words>
  <Application>Microsoft Macintosh PowerPoint</Application>
  <PresentationFormat>On-screen Show (16:9)</PresentationFormat>
  <Paragraphs>117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Raleway</vt:lpstr>
      <vt:lpstr>Lato</vt:lpstr>
      <vt:lpstr>Arial</vt:lpstr>
      <vt:lpstr>Streamline</vt:lpstr>
      <vt:lpstr>Ice-Cream Businesses on Yelp</vt:lpstr>
      <vt:lpstr>Data Cleaning</vt:lpstr>
      <vt:lpstr>Data Cleaning</vt:lpstr>
      <vt:lpstr>Final Data (for the first-step data cleaning)</vt:lpstr>
      <vt:lpstr>Original Question</vt:lpstr>
      <vt:lpstr>Flavor</vt:lpstr>
      <vt:lpstr>PowerPoint Presentation</vt:lpstr>
      <vt:lpstr>Type</vt:lpstr>
      <vt:lpstr>Final Data (for the ice-cream types)</vt:lpstr>
      <vt:lpstr>PowerPoint Presentation</vt:lpstr>
      <vt:lpstr>Refined Question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Ice-Cream Businesses on Yelp</dc:title>
  <cp:lastModifiedBy>Jiahao Wan</cp:lastModifiedBy>
  <cp:revision>1</cp:revision>
  <dcterms:modified xsi:type="dcterms:W3CDTF">2022-11-15T10:37:33Z</dcterms:modified>
</cp:coreProperties>
</file>