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a04065093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a04065093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a04065093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a04065093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a04065093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a04065093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a04065093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a04065093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a04065093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a04065093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a04065093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a04065093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a04065093a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a04065093a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a04065093a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a04065093a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a04065093a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a04065093a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a04065093a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a04065093a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a04065093a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a04065093a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a04065093a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a04065093a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a04065093a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a04065093a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a04065093a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a04065093a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a04065093a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a04065093a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a0406509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a0406509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a04065093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a04065093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a04065093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a04065093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a04065093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a04065093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a04065093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a04065093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AVL Tree Honors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 Weber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036075" y="46009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jaweber7@asu.edu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11700" y="4558600"/>
            <a:ext cx="22098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1">
                <a:solidFill>
                  <a:schemeClr val="dk2"/>
                </a:solidFill>
              </a:rPr>
              <a:t>CSE 310</a:t>
            </a:r>
            <a:endParaRPr sz="215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311700" y="9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</a:t>
            </a:r>
            <a:r>
              <a:rPr lang="en"/>
              <a:t>(500)</a:t>
            </a: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4085700" y="666800"/>
            <a:ext cx="972600" cy="94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250</a:t>
            </a:r>
            <a:endParaRPr u="sng"/>
          </a:p>
        </p:txBody>
      </p:sp>
      <p:sp>
        <p:nvSpPr>
          <p:cNvPr id="171" name="Google Shape;171;p22"/>
          <p:cNvSpPr/>
          <p:nvPr/>
        </p:nvSpPr>
        <p:spPr>
          <a:xfrm>
            <a:off x="3275600" y="1769825"/>
            <a:ext cx="972600" cy="94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100</a:t>
            </a:r>
            <a:endParaRPr u="sng"/>
          </a:p>
        </p:txBody>
      </p:sp>
      <p:sp>
        <p:nvSpPr>
          <p:cNvPr id="172" name="Google Shape;172;p22"/>
          <p:cNvSpPr txBox="1"/>
          <p:nvPr/>
        </p:nvSpPr>
        <p:spPr>
          <a:xfrm>
            <a:off x="4932950" y="631650"/>
            <a:ext cx="2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3" name="Google Shape;173;p22"/>
          <p:cNvSpPr txBox="1"/>
          <p:nvPr/>
        </p:nvSpPr>
        <p:spPr>
          <a:xfrm>
            <a:off x="4085700" y="1676400"/>
            <a:ext cx="2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74" name="Google Shape;174;p22"/>
          <p:cNvSpPr txBox="1"/>
          <p:nvPr/>
        </p:nvSpPr>
        <p:spPr>
          <a:xfrm>
            <a:off x="5852350" y="1676400"/>
            <a:ext cx="5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5063175" y="1769825"/>
            <a:ext cx="972600" cy="94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500</a:t>
            </a:r>
            <a:endParaRPr u="sng"/>
          </a:p>
        </p:txBody>
      </p:sp>
      <p:cxnSp>
        <p:nvCxnSpPr>
          <p:cNvPr id="176" name="Google Shape;176;p22"/>
          <p:cNvCxnSpPr>
            <a:stCxn id="171" idx="0"/>
            <a:endCxn id="170" idx="3"/>
          </p:cNvCxnSpPr>
          <p:nvPr/>
        </p:nvCxnSpPr>
        <p:spPr>
          <a:xfrm flipH="1" rot="10800000">
            <a:off x="3761900" y="1471325"/>
            <a:ext cx="466200" cy="2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2"/>
          <p:cNvCxnSpPr>
            <a:stCxn id="170" idx="5"/>
            <a:endCxn id="175" idx="0"/>
          </p:cNvCxnSpPr>
          <p:nvPr/>
        </p:nvCxnSpPr>
        <p:spPr>
          <a:xfrm>
            <a:off x="4915866" y="1471359"/>
            <a:ext cx="633600" cy="2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2"/>
          <p:cNvSpPr txBox="1"/>
          <p:nvPr/>
        </p:nvSpPr>
        <p:spPr>
          <a:xfrm>
            <a:off x="391025" y="721900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Right-Rotate(500)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311700" y="9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</a:t>
            </a:r>
            <a:r>
              <a:rPr lang="en"/>
              <a:t>(50)</a:t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4085700" y="666800"/>
            <a:ext cx="972600" cy="94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250</a:t>
            </a:r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3275600" y="1769825"/>
            <a:ext cx="972600" cy="94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</a:t>
            </a:r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4932950" y="631650"/>
            <a:ext cx="2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7" name="Google Shape;187;p23"/>
          <p:cNvSpPr txBox="1"/>
          <p:nvPr/>
        </p:nvSpPr>
        <p:spPr>
          <a:xfrm>
            <a:off x="4085700" y="1676400"/>
            <a:ext cx="2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8" name="Google Shape;188;p23"/>
          <p:cNvSpPr txBox="1"/>
          <p:nvPr/>
        </p:nvSpPr>
        <p:spPr>
          <a:xfrm>
            <a:off x="5852350" y="1676400"/>
            <a:ext cx="5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9" name="Google Shape;189;p23"/>
          <p:cNvSpPr/>
          <p:nvPr/>
        </p:nvSpPr>
        <p:spPr>
          <a:xfrm>
            <a:off x="5063175" y="1769825"/>
            <a:ext cx="972600" cy="94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500</a:t>
            </a:r>
            <a:endParaRPr u="sng"/>
          </a:p>
        </p:txBody>
      </p:sp>
      <p:cxnSp>
        <p:nvCxnSpPr>
          <p:cNvPr id="190" name="Google Shape;190;p23"/>
          <p:cNvCxnSpPr>
            <a:stCxn id="185" idx="0"/>
            <a:endCxn id="184" idx="3"/>
          </p:cNvCxnSpPr>
          <p:nvPr/>
        </p:nvCxnSpPr>
        <p:spPr>
          <a:xfrm flipH="1" rot="10800000">
            <a:off x="3761900" y="1471325"/>
            <a:ext cx="466200" cy="298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3"/>
          <p:cNvSpPr/>
          <p:nvPr/>
        </p:nvSpPr>
        <p:spPr>
          <a:xfrm>
            <a:off x="2513600" y="2844675"/>
            <a:ext cx="972600" cy="94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50</a:t>
            </a:r>
            <a:endParaRPr u="sng"/>
          </a:p>
        </p:txBody>
      </p:sp>
      <p:sp>
        <p:nvSpPr>
          <p:cNvPr id="192" name="Google Shape;192;p23"/>
          <p:cNvSpPr txBox="1"/>
          <p:nvPr/>
        </p:nvSpPr>
        <p:spPr>
          <a:xfrm>
            <a:off x="3395850" y="2792625"/>
            <a:ext cx="2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193" name="Google Shape;193;p23"/>
          <p:cNvCxnSpPr>
            <a:stCxn id="185" idx="3"/>
            <a:endCxn id="191" idx="0"/>
          </p:cNvCxnSpPr>
          <p:nvPr/>
        </p:nvCxnSpPr>
        <p:spPr>
          <a:xfrm flipH="1">
            <a:off x="2999834" y="2574384"/>
            <a:ext cx="418200" cy="27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3"/>
          <p:cNvCxnSpPr>
            <a:stCxn id="184" idx="5"/>
            <a:endCxn id="189" idx="0"/>
          </p:cNvCxnSpPr>
          <p:nvPr/>
        </p:nvCxnSpPr>
        <p:spPr>
          <a:xfrm>
            <a:off x="4915866" y="1471359"/>
            <a:ext cx="633600" cy="2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311700" y="9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Insert(75)</a:t>
            </a:r>
            <a:endParaRPr/>
          </a:p>
        </p:txBody>
      </p:sp>
      <p:sp>
        <p:nvSpPr>
          <p:cNvPr id="200" name="Google Shape;200;p24"/>
          <p:cNvSpPr/>
          <p:nvPr/>
        </p:nvSpPr>
        <p:spPr>
          <a:xfrm>
            <a:off x="4085700" y="666800"/>
            <a:ext cx="972600" cy="94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250</a:t>
            </a:r>
            <a:endParaRPr/>
          </a:p>
        </p:txBody>
      </p:sp>
      <p:sp>
        <p:nvSpPr>
          <p:cNvPr id="201" name="Google Shape;201;p24"/>
          <p:cNvSpPr/>
          <p:nvPr/>
        </p:nvSpPr>
        <p:spPr>
          <a:xfrm>
            <a:off x="3275600" y="1769825"/>
            <a:ext cx="972600" cy="94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</a:t>
            </a:r>
            <a:endParaRPr/>
          </a:p>
        </p:txBody>
      </p:sp>
      <p:sp>
        <p:nvSpPr>
          <p:cNvPr id="202" name="Google Shape;202;p24"/>
          <p:cNvSpPr txBox="1"/>
          <p:nvPr/>
        </p:nvSpPr>
        <p:spPr>
          <a:xfrm>
            <a:off x="4932950" y="631650"/>
            <a:ext cx="2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03" name="Google Shape;203;p24"/>
          <p:cNvSpPr txBox="1"/>
          <p:nvPr/>
        </p:nvSpPr>
        <p:spPr>
          <a:xfrm>
            <a:off x="4085700" y="1676400"/>
            <a:ext cx="2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04" name="Google Shape;204;p24"/>
          <p:cNvSpPr txBox="1"/>
          <p:nvPr/>
        </p:nvSpPr>
        <p:spPr>
          <a:xfrm>
            <a:off x="5852350" y="1676400"/>
            <a:ext cx="5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5063175" y="1769825"/>
            <a:ext cx="972600" cy="94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500</a:t>
            </a:r>
            <a:endParaRPr u="sng"/>
          </a:p>
        </p:txBody>
      </p:sp>
      <p:cxnSp>
        <p:nvCxnSpPr>
          <p:cNvPr id="206" name="Google Shape;206;p24"/>
          <p:cNvCxnSpPr>
            <a:stCxn id="201" idx="0"/>
            <a:endCxn id="200" idx="3"/>
          </p:cNvCxnSpPr>
          <p:nvPr/>
        </p:nvCxnSpPr>
        <p:spPr>
          <a:xfrm flipH="1" rot="10800000">
            <a:off x="3761900" y="1471325"/>
            <a:ext cx="466200" cy="2985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24"/>
          <p:cNvSpPr/>
          <p:nvPr/>
        </p:nvSpPr>
        <p:spPr>
          <a:xfrm>
            <a:off x="2513600" y="2844675"/>
            <a:ext cx="972600" cy="94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</a:t>
            </a:r>
            <a:endParaRPr/>
          </a:p>
        </p:txBody>
      </p:sp>
      <p:sp>
        <p:nvSpPr>
          <p:cNvPr id="208" name="Google Shape;208;p24"/>
          <p:cNvSpPr txBox="1"/>
          <p:nvPr/>
        </p:nvSpPr>
        <p:spPr>
          <a:xfrm>
            <a:off x="3395850" y="2792625"/>
            <a:ext cx="2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209" name="Google Shape;209;p24"/>
          <p:cNvCxnSpPr>
            <a:stCxn id="201" idx="3"/>
            <a:endCxn id="207" idx="0"/>
          </p:cNvCxnSpPr>
          <p:nvPr/>
        </p:nvCxnSpPr>
        <p:spPr>
          <a:xfrm flipH="1">
            <a:off x="2999834" y="2574384"/>
            <a:ext cx="418200" cy="2703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4"/>
          <p:cNvCxnSpPr>
            <a:stCxn id="200" idx="5"/>
            <a:endCxn id="205" idx="0"/>
          </p:cNvCxnSpPr>
          <p:nvPr/>
        </p:nvCxnSpPr>
        <p:spPr>
          <a:xfrm>
            <a:off x="4915866" y="1471359"/>
            <a:ext cx="633600" cy="2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24"/>
          <p:cNvSpPr/>
          <p:nvPr/>
        </p:nvSpPr>
        <p:spPr>
          <a:xfrm>
            <a:off x="3113100" y="3815450"/>
            <a:ext cx="972600" cy="94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75</a:t>
            </a:r>
            <a:endParaRPr u="sng"/>
          </a:p>
        </p:txBody>
      </p:sp>
      <p:sp>
        <p:nvSpPr>
          <p:cNvPr id="212" name="Google Shape;212;p24"/>
          <p:cNvSpPr txBox="1"/>
          <p:nvPr/>
        </p:nvSpPr>
        <p:spPr>
          <a:xfrm>
            <a:off x="4019500" y="3737100"/>
            <a:ext cx="2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213" name="Google Shape;213;p24"/>
          <p:cNvCxnSpPr>
            <a:stCxn id="207" idx="5"/>
            <a:endCxn id="211" idx="0"/>
          </p:cNvCxnSpPr>
          <p:nvPr/>
        </p:nvCxnSpPr>
        <p:spPr>
          <a:xfrm>
            <a:off x="3343766" y="3649234"/>
            <a:ext cx="255600" cy="16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24"/>
          <p:cNvSpPr txBox="1"/>
          <p:nvPr/>
        </p:nvSpPr>
        <p:spPr>
          <a:xfrm>
            <a:off x="3588475" y="106175"/>
            <a:ext cx="486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80000"/>
                </a:solidFill>
              </a:rPr>
              <a:t>Unbalanced Tree</a:t>
            </a:r>
            <a:endParaRPr sz="2000">
              <a:solidFill>
                <a:srgbClr val="980000"/>
              </a:solidFill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391025" y="721900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Unbalanced Case #2 (Left)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311700" y="9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</a:t>
            </a:r>
            <a:r>
              <a:rPr lang="en"/>
              <a:t>(100)</a:t>
            </a:r>
            <a:endParaRPr/>
          </a:p>
        </p:txBody>
      </p:sp>
      <p:sp>
        <p:nvSpPr>
          <p:cNvPr id="221" name="Google Shape;221;p25"/>
          <p:cNvSpPr/>
          <p:nvPr/>
        </p:nvSpPr>
        <p:spPr>
          <a:xfrm>
            <a:off x="4085700" y="666800"/>
            <a:ext cx="972600" cy="94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250</a:t>
            </a:r>
            <a:endParaRPr/>
          </a:p>
        </p:txBody>
      </p:sp>
      <p:sp>
        <p:nvSpPr>
          <p:cNvPr id="222" name="Google Shape;222;p25"/>
          <p:cNvSpPr/>
          <p:nvPr/>
        </p:nvSpPr>
        <p:spPr>
          <a:xfrm>
            <a:off x="3275600" y="1769825"/>
            <a:ext cx="972600" cy="94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75</a:t>
            </a:r>
            <a:endParaRPr u="sng"/>
          </a:p>
        </p:txBody>
      </p:sp>
      <p:sp>
        <p:nvSpPr>
          <p:cNvPr id="223" name="Google Shape;223;p25"/>
          <p:cNvSpPr txBox="1"/>
          <p:nvPr/>
        </p:nvSpPr>
        <p:spPr>
          <a:xfrm>
            <a:off x="4932950" y="631650"/>
            <a:ext cx="2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24" name="Google Shape;224;p25"/>
          <p:cNvSpPr txBox="1"/>
          <p:nvPr/>
        </p:nvSpPr>
        <p:spPr>
          <a:xfrm>
            <a:off x="4085700" y="1676400"/>
            <a:ext cx="2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5" name="Google Shape;225;p25"/>
          <p:cNvSpPr txBox="1"/>
          <p:nvPr/>
        </p:nvSpPr>
        <p:spPr>
          <a:xfrm>
            <a:off x="5852350" y="1676400"/>
            <a:ext cx="5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6" name="Google Shape;226;p25"/>
          <p:cNvSpPr/>
          <p:nvPr/>
        </p:nvSpPr>
        <p:spPr>
          <a:xfrm>
            <a:off x="5063175" y="1769825"/>
            <a:ext cx="972600" cy="94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500</a:t>
            </a:r>
            <a:endParaRPr u="sng"/>
          </a:p>
        </p:txBody>
      </p:sp>
      <p:sp>
        <p:nvSpPr>
          <p:cNvPr id="227" name="Google Shape;227;p25"/>
          <p:cNvSpPr/>
          <p:nvPr/>
        </p:nvSpPr>
        <p:spPr>
          <a:xfrm>
            <a:off x="2513600" y="2844675"/>
            <a:ext cx="972600" cy="94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50</a:t>
            </a:r>
            <a:endParaRPr u="sng"/>
          </a:p>
        </p:txBody>
      </p:sp>
      <p:sp>
        <p:nvSpPr>
          <p:cNvPr id="228" name="Google Shape;228;p25"/>
          <p:cNvSpPr txBox="1"/>
          <p:nvPr/>
        </p:nvSpPr>
        <p:spPr>
          <a:xfrm>
            <a:off x="3395850" y="2792625"/>
            <a:ext cx="2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229" name="Google Shape;229;p25"/>
          <p:cNvCxnSpPr>
            <a:stCxn id="221" idx="5"/>
            <a:endCxn id="226" idx="0"/>
          </p:cNvCxnSpPr>
          <p:nvPr/>
        </p:nvCxnSpPr>
        <p:spPr>
          <a:xfrm>
            <a:off x="4915866" y="1471359"/>
            <a:ext cx="633600" cy="2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Google Shape;230;p25"/>
          <p:cNvSpPr txBox="1"/>
          <p:nvPr/>
        </p:nvSpPr>
        <p:spPr>
          <a:xfrm>
            <a:off x="4932950" y="2792625"/>
            <a:ext cx="2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1" name="Google Shape;231;p25"/>
          <p:cNvSpPr/>
          <p:nvPr/>
        </p:nvSpPr>
        <p:spPr>
          <a:xfrm>
            <a:off x="4019500" y="2872838"/>
            <a:ext cx="972600" cy="94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100</a:t>
            </a:r>
            <a:endParaRPr u="sng"/>
          </a:p>
        </p:txBody>
      </p:sp>
      <p:cxnSp>
        <p:nvCxnSpPr>
          <p:cNvPr id="232" name="Google Shape;232;p25"/>
          <p:cNvCxnSpPr>
            <a:stCxn id="221" idx="3"/>
            <a:endCxn id="222" idx="0"/>
          </p:cNvCxnSpPr>
          <p:nvPr/>
        </p:nvCxnSpPr>
        <p:spPr>
          <a:xfrm flipH="1">
            <a:off x="3761934" y="1471359"/>
            <a:ext cx="466200" cy="298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5"/>
          <p:cNvCxnSpPr>
            <a:stCxn id="222" idx="3"/>
            <a:endCxn id="227" idx="0"/>
          </p:cNvCxnSpPr>
          <p:nvPr/>
        </p:nvCxnSpPr>
        <p:spPr>
          <a:xfrm flipH="1">
            <a:off x="2999834" y="2574384"/>
            <a:ext cx="4182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5"/>
          <p:cNvCxnSpPr>
            <a:stCxn id="222" idx="5"/>
            <a:endCxn id="231" idx="0"/>
          </p:cNvCxnSpPr>
          <p:nvPr/>
        </p:nvCxnSpPr>
        <p:spPr>
          <a:xfrm>
            <a:off x="4105766" y="2574384"/>
            <a:ext cx="399900" cy="2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25"/>
          <p:cNvSpPr txBox="1"/>
          <p:nvPr/>
        </p:nvSpPr>
        <p:spPr>
          <a:xfrm>
            <a:off x="391025" y="721900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Left-</a:t>
            </a:r>
            <a:r>
              <a:rPr lang="en"/>
              <a:t>Right-Rotate(100)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type="title"/>
          </p:nvPr>
        </p:nvSpPr>
        <p:spPr>
          <a:xfrm>
            <a:off x="311700" y="9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r>
              <a:rPr lang="en"/>
              <a:t>(500)</a:t>
            </a:r>
            <a:endParaRPr/>
          </a:p>
        </p:txBody>
      </p:sp>
      <p:sp>
        <p:nvSpPr>
          <p:cNvPr id="241" name="Google Shape;241;p26"/>
          <p:cNvSpPr/>
          <p:nvPr/>
        </p:nvSpPr>
        <p:spPr>
          <a:xfrm>
            <a:off x="4085700" y="666800"/>
            <a:ext cx="972600" cy="94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250</a:t>
            </a:r>
            <a:endParaRPr/>
          </a:p>
        </p:txBody>
      </p:sp>
      <p:sp>
        <p:nvSpPr>
          <p:cNvPr id="242" name="Google Shape;242;p26"/>
          <p:cNvSpPr/>
          <p:nvPr/>
        </p:nvSpPr>
        <p:spPr>
          <a:xfrm>
            <a:off x="3275600" y="1769825"/>
            <a:ext cx="972600" cy="94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75</a:t>
            </a:r>
            <a:endParaRPr u="sng"/>
          </a:p>
        </p:txBody>
      </p:sp>
      <p:sp>
        <p:nvSpPr>
          <p:cNvPr id="243" name="Google Shape;243;p26"/>
          <p:cNvSpPr txBox="1"/>
          <p:nvPr/>
        </p:nvSpPr>
        <p:spPr>
          <a:xfrm>
            <a:off x="4932950" y="631650"/>
            <a:ext cx="2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44" name="Google Shape;244;p26"/>
          <p:cNvSpPr txBox="1"/>
          <p:nvPr/>
        </p:nvSpPr>
        <p:spPr>
          <a:xfrm>
            <a:off x="4085700" y="1676400"/>
            <a:ext cx="2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5" name="Google Shape;245;p26"/>
          <p:cNvSpPr txBox="1"/>
          <p:nvPr/>
        </p:nvSpPr>
        <p:spPr>
          <a:xfrm>
            <a:off x="5852350" y="1676400"/>
            <a:ext cx="5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0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246" name="Google Shape;246;p26"/>
          <p:cNvSpPr/>
          <p:nvPr/>
        </p:nvSpPr>
        <p:spPr>
          <a:xfrm>
            <a:off x="5063175" y="1769825"/>
            <a:ext cx="972600" cy="94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CCCCCC"/>
                </a:solidFill>
              </a:rPr>
              <a:t>500</a:t>
            </a:r>
            <a:endParaRPr u="sng">
              <a:solidFill>
                <a:srgbClr val="CCCCCC"/>
              </a:solidFill>
            </a:endParaRPr>
          </a:p>
        </p:txBody>
      </p:sp>
      <p:sp>
        <p:nvSpPr>
          <p:cNvPr id="247" name="Google Shape;247;p26"/>
          <p:cNvSpPr/>
          <p:nvPr/>
        </p:nvSpPr>
        <p:spPr>
          <a:xfrm>
            <a:off x="2513600" y="2844675"/>
            <a:ext cx="972600" cy="94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50</a:t>
            </a:r>
            <a:endParaRPr u="sng"/>
          </a:p>
        </p:txBody>
      </p:sp>
      <p:sp>
        <p:nvSpPr>
          <p:cNvPr id="248" name="Google Shape;248;p26"/>
          <p:cNvSpPr txBox="1"/>
          <p:nvPr/>
        </p:nvSpPr>
        <p:spPr>
          <a:xfrm>
            <a:off x="3395850" y="2792625"/>
            <a:ext cx="2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249" name="Google Shape;249;p26"/>
          <p:cNvCxnSpPr>
            <a:stCxn id="241" idx="5"/>
            <a:endCxn id="246" idx="0"/>
          </p:cNvCxnSpPr>
          <p:nvPr/>
        </p:nvCxnSpPr>
        <p:spPr>
          <a:xfrm>
            <a:off x="4915866" y="1471359"/>
            <a:ext cx="633600" cy="2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50" name="Google Shape;250;p26"/>
          <p:cNvSpPr txBox="1"/>
          <p:nvPr/>
        </p:nvSpPr>
        <p:spPr>
          <a:xfrm>
            <a:off x="4932950" y="2792625"/>
            <a:ext cx="2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1" name="Google Shape;251;p26"/>
          <p:cNvSpPr/>
          <p:nvPr/>
        </p:nvSpPr>
        <p:spPr>
          <a:xfrm>
            <a:off x="4019500" y="2872838"/>
            <a:ext cx="972600" cy="94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100</a:t>
            </a:r>
            <a:endParaRPr u="sng"/>
          </a:p>
        </p:txBody>
      </p:sp>
      <p:cxnSp>
        <p:nvCxnSpPr>
          <p:cNvPr id="252" name="Google Shape;252;p26"/>
          <p:cNvCxnSpPr>
            <a:stCxn id="241" idx="3"/>
            <a:endCxn id="242" idx="0"/>
          </p:cNvCxnSpPr>
          <p:nvPr/>
        </p:nvCxnSpPr>
        <p:spPr>
          <a:xfrm flipH="1">
            <a:off x="3761934" y="1471359"/>
            <a:ext cx="466200" cy="2985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26"/>
          <p:cNvCxnSpPr>
            <a:stCxn id="242" idx="3"/>
            <a:endCxn id="247" idx="0"/>
          </p:cNvCxnSpPr>
          <p:nvPr/>
        </p:nvCxnSpPr>
        <p:spPr>
          <a:xfrm flipH="1">
            <a:off x="2999834" y="2574384"/>
            <a:ext cx="41820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26"/>
          <p:cNvCxnSpPr>
            <a:stCxn id="242" idx="5"/>
            <a:endCxn id="251" idx="0"/>
          </p:cNvCxnSpPr>
          <p:nvPr/>
        </p:nvCxnSpPr>
        <p:spPr>
          <a:xfrm>
            <a:off x="4105766" y="2574384"/>
            <a:ext cx="399900" cy="2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26"/>
          <p:cNvSpPr txBox="1"/>
          <p:nvPr/>
        </p:nvSpPr>
        <p:spPr>
          <a:xfrm>
            <a:off x="3588475" y="106175"/>
            <a:ext cx="486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80000"/>
                </a:solidFill>
              </a:rPr>
              <a:t>Unbalanced Tree</a:t>
            </a:r>
            <a:endParaRPr sz="2000">
              <a:solidFill>
                <a:srgbClr val="980000"/>
              </a:solidFill>
            </a:endParaRPr>
          </a:p>
        </p:txBody>
      </p:sp>
      <p:sp>
        <p:nvSpPr>
          <p:cNvPr id="256" name="Google Shape;256;p26"/>
          <p:cNvSpPr txBox="1"/>
          <p:nvPr/>
        </p:nvSpPr>
        <p:spPr>
          <a:xfrm>
            <a:off x="391025" y="721900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Unbalanced Case #1 (Left)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 txBox="1"/>
          <p:nvPr>
            <p:ph type="title"/>
          </p:nvPr>
        </p:nvSpPr>
        <p:spPr>
          <a:xfrm>
            <a:off x="311700" y="9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</a:t>
            </a:r>
            <a:r>
              <a:rPr lang="en"/>
              <a:t>(250)</a:t>
            </a:r>
            <a:endParaRPr/>
          </a:p>
        </p:txBody>
      </p:sp>
      <p:sp>
        <p:nvSpPr>
          <p:cNvPr id="262" name="Google Shape;262;p27"/>
          <p:cNvSpPr/>
          <p:nvPr/>
        </p:nvSpPr>
        <p:spPr>
          <a:xfrm>
            <a:off x="4085700" y="666800"/>
            <a:ext cx="972600" cy="94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263" name="Google Shape;263;p27"/>
          <p:cNvSpPr/>
          <p:nvPr/>
        </p:nvSpPr>
        <p:spPr>
          <a:xfrm>
            <a:off x="3275600" y="1769825"/>
            <a:ext cx="972600" cy="94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50</a:t>
            </a:r>
            <a:endParaRPr u="sng"/>
          </a:p>
        </p:txBody>
      </p:sp>
      <p:sp>
        <p:nvSpPr>
          <p:cNvPr id="264" name="Google Shape;264;p27"/>
          <p:cNvSpPr txBox="1"/>
          <p:nvPr/>
        </p:nvSpPr>
        <p:spPr>
          <a:xfrm>
            <a:off x="4932950" y="631650"/>
            <a:ext cx="2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65" name="Google Shape;265;p27"/>
          <p:cNvSpPr txBox="1"/>
          <p:nvPr/>
        </p:nvSpPr>
        <p:spPr>
          <a:xfrm>
            <a:off x="4085700" y="1676400"/>
            <a:ext cx="2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6" name="Google Shape;266;p27"/>
          <p:cNvSpPr txBox="1"/>
          <p:nvPr/>
        </p:nvSpPr>
        <p:spPr>
          <a:xfrm>
            <a:off x="5852350" y="1676400"/>
            <a:ext cx="5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7" name="Google Shape;267;p27"/>
          <p:cNvSpPr txBox="1"/>
          <p:nvPr/>
        </p:nvSpPr>
        <p:spPr>
          <a:xfrm>
            <a:off x="5244225" y="2802650"/>
            <a:ext cx="2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8" name="Google Shape;268;p27"/>
          <p:cNvSpPr/>
          <p:nvPr/>
        </p:nvSpPr>
        <p:spPr>
          <a:xfrm>
            <a:off x="4385025" y="2882863"/>
            <a:ext cx="972600" cy="94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100</a:t>
            </a:r>
            <a:endParaRPr u="sng"/>
          </a:p>
        </p:txBody>
      </p:sp>
      <p:cxnSp>
        <p:nvCxnSpPr>
          <p:cNvPr id="269" name="Google Shape;269;p27"/>
          <p:cNvCxnSpPr>
            <a:stCxn id="262" idx="3"/>
            <a:endCxn id="263" idx="0"/>
          </p:cNvCxnSpPr>
          <p:nvPr/>
        </p:nvCxnSpPr>
        <p:spPr>
          <a:xfrm flipH="1">
            <a:off x="3761934" y="1471359"/>
            <a:ext cx="466200" cy="2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27"/>
          <p:cNvSpPr/>
          <p:nvPr/>
        </p:nvSpPr>
        <p:spPr>
          <a:xfrm>
            <a:off x="5063175" y="1769825"/>
            <a:ext cx="972600" cy="94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250</a:t>
            </a:r>
            <a:endParaRPr/>
          </a:p>
        </p:txBody>
      </p:sp>
      <p:cxnSp>
        <p:nvCxnSpPr>
          <p:cNvPr id="271" name="Google Shape;271;p27"/>
          <p:cNvCxnSpPr>
            <a:stCxn id="262" idx="5"/>
            <a:endCxn id="270" idx="0"/>
          </p:cNvCxnSpPr>
          <p:nvPr/>
        </p:nvCxnSpPr>
        <p:spPr>
          <a:xfrm>
            <a:off x="4915866" y="1471359"/>
            <a:ext cx="633600" cy="298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7"/>
          <p:cNvCxnSpPr>
            <a:stCxn id="268" idx="0"/>
            <a:endCxn id="270" idx="3"/>
          </p:cNvCxnSpPr>
          <p:nvPr/>
        </p:nvCxnSpPr>
        <p:spPr>
          <a:xfrm flipH="1" rot="10800000">
            <a:off x="4871325" y="2574463"/>
            <a:ext cx="334200" cy="30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27"/>
          <p:cNvSpPr txBox="1"/>
          <p:nvPr/>
        </p:nvSpPr>
        <p:spPr>
          <a:xfrm>
            <a:off x="391025" y="721900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Right-Rotate(250)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 txBox="1"/>
          <p:nvPr>
            <p:ph type="title"/>
          </p:nvPr>
        </p:nvSpPr>
        <p:spPr>
          <a:xfrm>
            <a:off x="311700" y="9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r>
              <a:rPr lang="en"/>
              <a:t>(50)</a:t>
            </a:r>
            <a:endParaRPr/>
          </a:p>
        </p:txBody>
      </p:sp>
      <p:sp>
        <p:nvSpPr>
          <p:cNvPr id="279" name="Google Shape;279;p28"/>
          <p:cNvSpPr/>
          <p:nvPr/>
        </p:nvSpPr>
        <p:spPr>
          <a:xfrm>
            <a:off x="4085700" y="666800"/>
            <a:ext cx="972600" cy="94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</a:t>
            </a: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3275600" y="1769825"/>
            <a:ext cx="972600" cy="942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CCCCCC"/>
                </a:solidFill>
              </a:rPr>
              <a:t>50</a:t>
            </a:r>
            <a:endParaRPr u="sng">
              <a:solidFill>
                <a:srgbClr val="CCCCCC"/>
              </a:solidFill>
            </a:endParaRPr>
          </a:p>
        </p:txBody>
      </p:sp>
      <p:sp>
        <p:nvSpPr>
          <p:cNvPr id="281" name="Google Shape;281;p28"/>
          <p:cNvSpPr txBox="1"/>
          <p:nvPr/>
        </p:nvSpPr>
        <p:spPr>
          <a:xfrm>
            <a:off x="4932950" y="631650"/>
            <a:ext cx="2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82" name="Google Shape;282;p28"/>
          <p:cNvSpPr txBox="1"/>
          <p:nvPr/>
        </p:nvSpPr>
        <p:spPr>
          <a:xfrm>
            <a:off x="4085700" y="1676400"/>
            <a:ext cx="2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1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283" name="Google Shape;283;p28"/>
          <p:cNvSpPr txBox="1"/>
          <p:nvPr/>
        </p:nvSpPr>
        <p:spPr>
          <a:xfrm>
            <a:off x="5852350" y="1676400"/>
            <a:ext cx="5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84" name="Google Shape;284;p28"/>
          <p:cNvSpPr txBox="1"/>
          <p:nvPr/>
        </p:nvSpPr>
        <p:spPr>
          <a:xfrm>
            <a:off x="5244225" y="2802650"/>
            <a:ext cx="2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85" name="Google Shape;285;p28"/>
          <p:cNvSpPr/>
          <p:nvPr/>
        </p:nvSpPr>
        <p:spPr>
          <a:xfrm>
            <a:off x="4385025" y="2882863"/>
            <a:ext cx="972600" cy="94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100</a:t>
            </a:r>
            <a:endParaRPr u="sng"/>
          </a:p>
        </p:txBody>
      </p:sp>
      <p:cxnSp>
        <p:nvCxnSpPr>
          <p:cNvPr id="286" name="Google Shape;286;p28"/>
          <p:cNvCxnSpPr>
            <a:stCxn id="279" idx="3"/>
            <a:endCxn id="280" idx="0"/>
          </p:cNvCxnSpPr>
          <p:nvPr/>
        </p:nvCxnSpPr>
        <p:spPr>
          <a:xfrm flipH="1">
            <a:off x="3761934" y="1471359"/>
            <a:ext cx="466200" cy="2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87" name="Google Shape;287;p28"/>
          <p:cNvSpPr/>
          <p:nvPr/>
        </p:nvSpPr>
        <p:spPr>
          <a:xfrm>
            <a:off x="5063175" y="1769825"/>
            <a:ext cx="972600" cy="94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250</a:t>
            </a:r>
            <a:endParaRPr/>
          </a:p>
        </p:txBody>
      </p:sp>
      <p:cxnSp>
        <p:nvCxnSpPr>
          <p:cNvPr id="288" name="Google Shape;288;p28"/>
          <p:cNvCxnSpPr>
            <a:stCxn id="279" idx="5"/>
            <a:endCxn id="287" idx="0"/>
          </p:cNvCxnSpPr>
          <p:nvPr/>
        </p:nvCxnSpPr>
        <p:spPr>
          <a:xfrm>
            <a:off x="4915866" y="1471359"/>
            <a:ext cx="633600" cy="2985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8"/>
          <p:cNvCxnSpPr>
            <a:stCxn id="285" idx="0"/>
            <a:endCxn id="287" idx="3"/>
          </p:cNvCxnSpPr>
          <p:nvPr/>
        </p:nvCxnSpPr>
        <p:spPr>
          <a:xfrm flipH="1" rot="10800000">
            <a:off x="4871325" y="2574463"/>
            <a:ext cx="334200" cy="30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28"/>
          <p:cNvSpPr txBox="1"/>
          <p:nvPr/>
        </p:nvSpPr>
        <p:spPr>
          <a:xfrm>
            <a:off x="391025" y="721900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Unbalanced Case #2 (Right)</a:t>
            </a:r>
            <a:endParaRPr/>
          </a:p>
        </p:txBody>
      </p:sp>
      <p:sp>
        <p:nvSpPr>
          <p:cNvPr id="291" name="Google Shape;291;p28"/>
          <p:cNvSpPr txBox="1"/>
          <p:nvPr/>
        </p:nvSpPr>
        <p:spPr>
          <a:xfrm>
            <a:off x="3588475" y="106175"/>
            <a:ext cx="486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80000"/>
                </a:solidFill>
              </a:rPr>
              <a:t>Unbalanced Tree</a:t>
            </a:r>
            <a:endParaRPr sz="20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"/>
          <p:cNvSpPr txBox="1"/>
          <p:nvPr>
            <p:ph type="title"/>
          </p:nvPr>
        </p:nvSpPr>
        <p:spPr>
          <a:xfrm>
            <a:off x="311700" y="9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</a:t>
            </a:r>
            <a:r>
              <a:rPr lang="en"/>
              <a:t>(75)</a:t>
            </a:r>
            <a:endParaRPr/>
          </a:p>
        </p:txBody>
      </p:sp>
      <p:sp>
        <p:nvSpPr>
          <p:cNvPr id="297" name="Google Shape;297;p29"/>
          <p:cNvSpPr/>
          <p:nvPr/>
        </p:nvSpPr>
        <p:spPr>
          <a:xfrm>
            <a:off x="4085700" y="666800"/>
            <a:ext cx="972600" cy="94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100</a:t>
            </a:r>
            <a:endParaRPr u="sng"/>
          </a:p>
        </p:txBody>
      </p:sp>
      <p:sp>
        <p:nvSpPr>
          <p:cNvPr id="298" name="Google Shape;298;p29"/>
          <p:cNvSpPr txBox="1"/>
          <p:nvPr/>
        </p:nvSpPr>
        <p:spPr>
          <a:xfrm>
            <a:off x="4932950" y="631650"/>
            <a:ext cx="2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9" name="Google Shape;299;p29"/>
          <p:cNvSpPr txBox="1"/>
          <p:nvPr/>
        </p:nvSpPr>
        <p:spPr>
          <a:xfrm>
            <a:off x="5852350" y="1676400"/>
            <a:ext cx="5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00" name="Google Shape;300;p29"/>
          <p:cNvSpPr/>
          <p:nvPr/>
        </p:nvSpPr>
        <p:spPr>
          <a:xfrm>
            <a:off x="5063175" y="1769825"/>
            <a:ext cx="972600" cy="94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250</a:t>
            </a:r>
            <a:endParaRPr u="sng"/>
          </a:p>
        </p:txBody>
      </p:sp>
      <p:sp>
        <p:nvSpPr>
          <p:cNvPr id="301" name="Google Shape;301;p29"/>
          <p:cNvSpPr txBox="1"/>
          <p:nvPr/>
        </p:nvSpPr>
        <p:spPr>
          <a:xfrm>
            <a:off x="391025" y="721900"/>
            <a:ext cx="278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Right-Left-Rotate(75)</a:t>
            </a:r>
            <a:endParaRPr/>
          </a:p>
        </p:txBody>
      </p:sp>
      <p:sp>
        <p:nvSpPr>
          <p:cNvPr id="302" name="Google Shape;302;p29"/>
          <p:cNvSpPr/>
          <p:nvPr/>
        </p:nvSpPr>
        <p:spPr>
          <a:xfrm>
            <a:off x="3178325" y="1769813"/>
            <a:ext cx="972600" cy="94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75</a:t>
            </a:r>
            <a:endParaRPr u="sng"/>
          </a:p>
        </p:txBody>
      </p:sp>
      <p:sp>
        <p:nvSpPr>
          <p:cNvPr id="303" name="Google Shape;303;p29"/>
          <p:cNvSpPr txBox="1"/>
          <p:nvPr/>
        </p:nvSpPr>
        <p:spPr>
          <a:xfrm>
            <a:off x="3959375" y="1609400"/>
            <a:ext cx="5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304" name="Google Shape;304;p29"/>
          <p:cNvCxnSpPr>
            <a:stCxn id="302" idx="0"/>
            <a:endCxn id="297" idx="3"/>
          </p:cNvCxnSpPr>
          <p:nvPr/>
        </p:nvCxnSpPr>
        <p:spPr>
          <a:xfrm flipH="1" rot="10800000">
            <a:off x="3664625" y="1471313"/>
            <a:ext cx="563400" cy="2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29"/>
          <p:cNvCxnSpPr>
            <a:stCxn id="297" idx="5"/>
            <a:endCxn id="300" idx="0"/>
          </p:cNvCxnSpPr>
          <p:nvPr/>
        </p:nvCxnSpPr>
        <p:spPr>
          <a:xfrm>
            <a:off x="4915866" y="1471359"/>
            <a:ext cx="633600" cy="2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/>
          <p:nvPr>
            <p:ph type="title"/>
          </p:nvPr>
        </p:nvSpPr>
        <p:spPr>
          <a:xfrm>
            <a:off x="311700" y="9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r>
              <a:rPr lang="en"/>
              <a:t>(100)</a:t>
            </a:r>
            <a:endParaRPr/>
          </a:p>
        </p:txBody>
      </p:sp>
      <p:sp>
        <p:nvSpPr>
          <p:cNvPr id="311" name="Google Shape;311;p30"/>
          <p:cNvSpPr/>
          <p:nvPr/>
        </p:nvSpPr>
        <p:spPr>
          <a:xfrm>
            <a:off x="4085700" y="666800"/>
            <a:ext cx="972600" cy="94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250</a:t>
            </a:r>
            <a:endParaRPr/>
          </a:p>
        </p:txBody>
      </p:sp>
      <p:sp>
        <p:nvSpPr>
          <p:cNvPr id="312" name="Google Shape;312;p30"/>
          <p:cNvSpPr txBox="1"/>
          <p:nvPr/>
        </p:nvSpPr>
        <p:spPr>
          <a:xfrm>
            <a:off x="4932950" y="631650"/>
            <a:ext cx="2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13" name="Google Shape;313;p30"/>
          <p:cNvSpPr/>
          <p:nvPr/>
        </p:nvSpPr>
        <p:spPr>
          <a:xfrm>
            <a:off x="3178325" y="1769813"/>
            <a:ext cx="972600" cy="94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75</a:t>
            </a:r>
            <a:endParaRPr u="sng"/>
          </a:p>
        </p:txBody>
      </p:sp>
      <p:sp>
        <p:nvSpPr>
          <p:cNvPr id="314" name="Google Shape;314;p30"/>
          <p:cNvSpPr txBox="1"/>
          <p:nvPr/>
        </p:nvSpPr>
        <p:spPr>
          <a:xfrm>
            <a:off x="3959375" y="1609400"/>
            <a:ext cx="5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315" name="Google Shape;315;p30"/>
          <p:cNvCxnSpPr>
            <a:stCxn id="313" idx="0"/>
            <a:endCxn id="311" idx="3"/>
          </p:cNvCxnSpPr>
          <p:nvPr/>
        </p:nvCxnSpPr>
        <p:spPr>
          <a:xfrm flipH="1" rot="10800000">
            <a:off x="3664625" y="1471313"/>
            <a:ext cx="563400" cy="2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"/>
          <p:cNvSpPr txBox="1"/>
          <p:nvPr>
            <p:ph type="title"/>
          </p:nvPr>
        </p:nvSpPr>
        <p:spPr>
          <a:xfrm>
            <a:off x="311700" y="9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delete(250)</a:t>
            </a:r>
            <a:endParaRPr/>
          </a:p>
        </p:txBody>
      </p:sp>
      <p:sp>
        <p:nvSpPr>
          <p:cNvPr id="321" name="Google Shape;321;p31"/>
          <p:cNvSpPr/>
          <p:nvPr/>
        </p:nvSpPr>
        <p:spPr>
          <a:xfrm>
            <a:off x="4085700" y="666800"/>
            <a:ext cx="972600" cy="94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75</a:t>
            </a:r>
            <a:endParaRPr u="sng"/>
          </a:p>
        </p:txBody>
      </p:sp>
      <p:sp>
        <p:nvSpPr>
          <p:cNvPr id="322" name="Google Shape;322;p31"/>
          <p:cNvSpPr txBox="1"/>
          <p:nvPr/>
        </p:nvSpPr>
        <p:spPr>
          <a:xfrm>
            <a:off x="4932950" y="631650"/>
            <a:ext cx="2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775" y="445025"/>
            <a:ext cx="5455700" cy="44332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Class Diagram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"/>
          <p:cNvSpPr txBox="1"/>
          <p:nvPr>
            <p:ph type="title"/>
          </p:nvPr>
        </p:nvSpPr>
        <p:spPr>
          <a:xfrm>
            <a:off x="311700" y="9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delete(75)</a:t>
            </a:r>
            <a:endParaRPr/>
          </a:p>
        </p:txBody>
      </p:sp>
      <p:sp>
        <p:nvSpPr>
          <p:cNvPr id="328" name="Google Shape;328;p32"/>
          <p:cNvSpPr/>
          <p:nvPr/>
        </p:nvSpPr>
        <p:spPr>
          <a:xfrm>
            <a:off x="4085700" y="666800"/>
            <a:ext cx="972600" cy="9426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CCCCCC"/>
                </a:solidFill>
              </a:rPr>
              <a:t>75</a:t>
            </a:r>
            <a:endParaRPr u="sng">
              <a:solidFill>
                <a:srgbClr val="CCCCCC"/>
              </a:solidFill>
            </a:endParaRPr>
          </a:p>
        </p:txBody>
      </p:sp>
      <p:sp>
        <p:nvSpPr>
          <p:cNvPr id="329" name="Google Shape;329;p32"/>
          <p:cNvSpPr txBox="1"/>
          <p:nvPr/>
        </p:nvSpPr>
        <p:spPr>
          <a:xfrm>
            <a:off x="4932950" y="631650"/>
            <a:ext cx="2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0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790018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3"/>
          <p:cNvSpPr txBox="1"/>
          <p:nvPr>
            <p:ph type="title"/>
          </p:nvPr>
        </p:nvSpPr>
        <p:spPr>
          <a:xfrm>
            <a:off x="6357575" y="24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Test Input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AVL TreeNode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19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r>
              <a:rPr lang="en"/>
              <a:t>ey	- data node stores and is sorted by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left, right, parent TreeNode pointers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height - node height from leaf (leaf nodes have height = 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balFactor - balance factor. </a:t>
            </a:r>
            <a:r>
              <a:rPr lang="en"/>
              <a:t>e</a:t>
            </a:r>
            <a:r>
              <a:rPr lang="en"/>
              <a:t>ach node in a balanced tree has |balFactor| ≤ 1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566450" y="3233550"/>
            <a:ext cx="907500" cy="8631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223625" y="4236300"/>
            <a:ext cx="718800" cy="712800"/>
          </a:xfrm>
          <a:prstGeom prst="triangle">
            <a:avLst>
              <a:gd fmla="val 50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α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1047775" y="4236300"/>
            <a:ext cx="718800" cy="712800"/>
          </a:xfrm>
          <a:prstGeom prst="triangle">
            <a:avLst>
              <a:gd fmla="val 50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β</a:t>
            </a:r>
            <a:endParaRPr/>
          </a:p>
        </p:txBody>
      </p:sp>
      <p:cxnSp>
        <p:nvCxnSpPr>
          <p:cNvPr id="73" name="Google Shape;73;p15"/>
          <p:cNvCxnSpPr>
            <a:stCxn id="70" idx="4"/>
            <a:endCxn id="72" idx="0"/>
          </p:cNvCxnSpPr>
          <p:nvPr/>
        </p:nvCxnSpPr>
        <p:spPr>
          <a:xfrm>
            <a:off x="1020200" y="4096650"/>
            <a:ext cx="387000" cy="1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5"/>
          <p:cNvCxnSpPr>
            <a:stCxn id="70" idx="4"/>
            <a:endCxn id="71" idx="0"/>
          </p:cNvCxnSpPr>
          <p:nvPr/>
        </p:nvCxnSpPr>
        <p:spPr>
          <a:xfrm flipH="1">
            <a:off x="583100" y="4096650"/>
            <a:ext cx="437100" cy="139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5"/>
          <p:cNvSpPr txBox="1"/>
          <p:nvPr/>
        </p:nvSpPr>
        <p:spPr>
          <a:xfrm>
            <a:off x="1393650" y="3023925"/>
            <a:ext cx="51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1393650" y="4096650"/>
            <a:ext cx="51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h-2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597075" y="4096650"/>
            <a:ext cx="51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h-1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2921013" y="3233538"/>
            <a:ext cx="907500" cy="8631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key</a:t>
            </a:r>
            <a:endParaRPr u="sng"/>
          </a:p>
        </p:txBody>
      </p:sp>
      <p:sp>
        <p:nvSpPr>
          <p:cNvPr id="79" name="Google Shape;79;p15"/>
          <p:cNvSpPr/>
          <p:nvPr/>
        </p:nvSpPr>
        <p:spPr>
          <a:xfrm>
            <a:off x="2578187" y="4236288"/>
            <a:ext cx="718800" cy="712800"/>
          </a:xfrm>
          <a:prstGeom prst="triangle">
            <a:avLst>
              <a:gd fmla="val 50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α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3402337" y="4236288"/>
            <a:ext cx="718800" cy="712800"/>
          </a:xfrm>
          <a:prstGeom prst="triangle">
            <a:avLst>
              <a:gd fmla="val 50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β</a:t>
            </a:r>
            <a:endParaRPr/>
          </a:p>
        </p:txBody>
      </p:sp>
      <p:cxnSp>
        <p:nvCxnSpPr>
          <p:cNvPr id="81" name="Google Shape;81;p15"/>
          <p:cNvCxnSpPr>
            <a:stCxn id="78" idx="4"/>
            <a:endCxn id="80" idx="0"/>
          </p:cNvCxnSpPr>
          <p:nvPr/>
        </p:nvCxnSpPr>
        <p:spPr>
          <a:xfrm>
            <a:off x="3374763" y="4096638"/>
            <a:ext cx="387000" cy="1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5"/>
          <p:cNvCxnSpPr>
            <a:stCxn id="78" idx="4"/>
            <a:endCxn id="79" idx="0"/>
          </p:cNvCxnSpPr>
          <p:nvPr/>
        </p:nvCxnSpPr>
        <p:spPr>
          <a:xfrm flipH="1">
            <a:off x="2937663" y="4096638"/>
            <a:ext cx="437100" cy="1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5"/>
          <p:cNvSpPr txBox="1"/>
          <p:nvPr/>
        </p:nvSpPr>
        <p:spPr>
          <a:xfrm>
            <a:off x="3748213" y="3023913"/>
            <a:ext cx="51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3748213" y="4096638"/>
            <a:ext cx="51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h-1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2980188" y="4096638"/>
            <a:ext cx="51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h-1</a:t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5448600" y="3233550"/>
            <a:ext cx="907500" cy="8631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</a:t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5105775" y="4236300"/>
            <a:ext cx="718800" cy="712800"/>
          </a:xfrm>
          <a:prstGeom prst="triangle">
            <a:avLst>
              <a:gd fmla="val 50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α</a:t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5929925" y="4236300"/>
            <a:ext cx="718800" cy="712800"/>
          </a:xfrm>
          <a:prstGeom prst="triangle">
            <a:avLst>
              <a:gd fmla="val 50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β</a:t>
            </a:r>
            <a:endParaRPr/>
          </a:p>
        </p:txBody>
      </p:sp>
      <p:cxnSp>
        <p:nvCxnSpPr>
          <p:cNvPr id="89" name="Google Shape;89;p15"/>
          <p:cNvCxnSpPr>
            <a:stCxn id="86" idx="4"/>
            <a:endCxn id="88" idx="0"/>
          </p:cNvCxnSpPr>
          <p:nvPr/>
        </p:nvCxnSpPr>
        <p:spPr>
          <a:xfrm>
            <a:off x="5902350" y="4096650"/>
            <a:ext cx="387000" cy="139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>
            <a:stCxn id="86" idx="4"/>
            <a:endCxn id="87" idx="0"/>
          </p:cNvCxnSpPr>
          <p:nvPr/>
        </p:nvCxnSpPr>
        <p:spPr>
          <a:xfrm flipH="1">
            <a:off x="5465250" y="4096650"/>
            <a:ext cx="437100" cy="1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5"/>
          <p:cNvSpPr txBox="1"/>
          <p:nvPr/>
        </p:nvSpPr>
        <p:spPr>
          <a:xfrm>
            <a:off x="6275800" y="3023925"/>
            <a:ext cx="51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6275800" y="4096650"/>
            <a:ext cx="51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h-1</a:t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5507775" y="4096650"/>
            <a:ext cx="51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h-2</a:t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735300" y="3696450"/>
            <a:ext cx="64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bf=-1</a:t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5640975" y="3696450"/>
            <a:ext cx="64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bf=1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3100275" y="3696450"/>
            <a:ext cx="64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bf=0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AVL Property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TreeNode in a balanced AVL Tree has </a:t>
            </a:r>
            <a:r>
              <a:rPr lang="en"/>
              <a:t>|balFactor| ≤ 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means each node’s left subtree can differ from its right subtree by at most 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makes an AVLTree’s height O(lgn). (h≈1.44lgn)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6430700" y="2130600"/>
            <a:ext cx="907500" cy="8631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5680700" y="3039413"/>
            <a:ext cx="907500" cy="8631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1</a:t>
            </a:r>
            <a:endParaRPr u="sng"/>
          </a:p>
        </p:txBody>
      </p:sp>
      <p:sp>
        <p:nvSpPr>
          <p:cNvPr id="105" name="Google Shape;105;p16"/>
          <p:cNvSpPr/>
          <p:nvPr/>
        </p:nvSpPr>
        <p:spPr>
          <a:xfrm>
            <a:off x="7156600" y="2993700"/>
            <a:ext cx="907500" cy="8631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4</a:t>
            </a:r>
            <a:endParaRPr u="sng"/>
          </a:p>
        </p:txBody>
      </p:sp>
      <p:sp>
        <p:nvSpPr>
          <p:cNvPr id="106" name="Google Shape;106;p16"/>
          <p:cNvSpPr/>
          <p:nvPr/>
        </p:nvSpPr>
        <p:spPr>
          <a:xfrm>
            <a:off x="6376550" y="4007200"/>
            <a:ext cx="907500" cy="8631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3</a:t>
            </a:r>
            <a:endParaRPr u="sng"/>
          </a:p>
        </p:txBody>
      </p:sp>
      <p:sp>
        <p:nvSpPr>
          <p:cNvPr id="107" name="Google Shape;107;p16"/>
          <p:cNvSpPr/>
          <p:nvPr/>
        </p:nvSpPr>
        <p:spPr>
          <a:xfrm>
            <a:off x="7992800" y="4007200"/>
            <a:ext cx="907500" cy="8631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5</a:t>
            </a:r>
            <a:endParaRPr u="sng"/>
          </a:p>
        </p:txBody>
      </p:sp>
      <p:sp>
        <p:nvSpPr>
          <p:cNvPr id="108" name="Google Shape;108;p16"/>
          <p:cNvSpPr txBox="1"/>
          <p:nvPr/>
        </p:nvSpPr>
        <p:spPr>
          <a:xfrm>
            <a:off x="7898725" y="2855475"/>
            <a:ext cx="51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7298100" y="1995275"/>
            <a:ext cx="51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8632500" y="3797825"/>
            <a:ext cx="51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111" name="Google Shape;111;p16"/>
          <p:cNvCxnSpPr>
            <a:stCxn id="103" idx="5"/>
            <a:endCxn id="105" idx="0"/>
          </p:cNvCxnSpPr>
          <p:nvPr/>
        </p:nvCxnSpPr>
        <p:spPr>
          <a:xfrm>
            <a:off x="7205300" y="2867302"/>
            <a:ext cx="405000" cy="12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6"/>
          <p:cNvCxnSpPr>
            <a:stCxn id="105" idx="5"/>
            <a:endCxn id="107" idx="0"/>
          </p:cNvCxnSpPr>
          <p:nvPr/>
        </p:nvCxnSpPr>
        <p:spPr>
          <a:xfrm>
            <a:off x="7931200" y="3730402"/>
            <a:ext cx="515400" cy="2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6"/>
          <p:cNvCxnSpPr>
            <a:stCxn id="106" idx="0"/>
            <a:endCxn id="105" idx="3"/>
          </p:cNvCxnSpPr>
          <p:nvPr/>
        </p:nvCxnSpPr>
        <p:spPr>
          <a:xfrm flipH="1" rot="10800000">
            <a:off x="6830300" y="3730300"/>
            <a:ext cx="459300" cy="2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6"/>
          <p:cNvCxnSpPr>
            <a:stCxn id="104" idx="0"/>
            <a:endCxn id="103" idx="3"/>
          </p:cNvCxnSpPr>
          <p:nvPr/>
        </p:nvCxnSpPr>
        <p:spPr>
          <a:xfrm flipH="1" rot="10800000">
            <a:off x="6134450" y="2867213"/>
            <a:ext cx="429300" cy="1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6"/>
          <p:cNvSpPr txBox="1"/>
          <p:nvPr/>
        </p:nvSpPr>
        <p:spPr>
          <a:xfrm>
            <a:off x="7098800" y="3856900"/>
            <a:ext cx="51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6405375" y="2855475"/>
            <a:ext cx="51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9940" l="833" r="0" t="14232"/>
          <a:stretch/>
        </p:blipFill>
        <p:spPr>
          <a:xfrm>
            <a:off x="2336125" y="290775"/>
            <a:ext cx="6807875" cy="3900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Unbalanced Case #1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0" y="652925"/>
            <a:ext cx="363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Left-Heavy Node with left child that is </a:t>
            </a:r>
            <a:r>
              <a:rPr lang="en" u="sng"/>
              <a:t>not</a:t>
            </a:r>
            <a:r>
              <a:rPr lang="en"/>
              <a:t> Right-Leaning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 b="0" l="0" r="0" t="10249"/>
          <a:stretch/>
        </p:blipFill>
        <p:spPr>
          <a:xfrm>
            <a:off x="2317900" y="373987"/>
            <a:ext cx="6826100" cy="4616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Unbalanced Case #2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0" y="663025"/>
            <a:ext cx="344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Left-Heavy Node with Right-Leaning left child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311700" y="9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Insert(500)</a:t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4085700" y="666800"/>
            <a:ext cx="972600" cy="94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500</a:t>
            </a:r>
            <a:endParaRPr u="sng"/>
          </a:p>
        </p:txBody>
      </p:sp>
      <p:sp>
        <p:nvSpPr>
          <p:cNvPr id="137" name="Google Shape;137;p19"/>
          <p:cNvSpPr txBox="1"/>
          <p:nvPr/>
        </p:nvSpPr>
        <p:spPr>
          <a:xfrm>
            <a:off x="4932950" y="631650"/>
            <a:ext cx="2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311700" y="9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Insert(250)</a:t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4085700" y="666800"/>
            <a:ext cx="972600" cy="94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500</a:t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3275600" y="1769825"/>
            <a:ext cx="972600" cy="94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25</a:t>
            </a:r>
            <a:r>
              <a:rPr lang="en" u="sng"/>
              <a:t>0</a:t>
            </a:r>
            <a:endParaRPr u="sng"/>
          </a:p>
        </p:txBody>
      </p:sp>
      <p:cxnSp>
        <p:nvCxnSpPr>
          <p:cNvPr id="145" name="Google Shape;145;p20"/>
          <p:cNvCxnSpPr>
            <a:stCxn id="144" idx="0"/>
            <a:endCxn id="143" idx="3"/>
          </p:cNvCxnSpPr>
          <p:nvPr/>
        </p:nvCxnSpPr>
        <p:spPr>
          <a:xfrm flipH="1" rot="10800000">
            <a:off x="3761900" y="1471325"/>
            <a:ext cx="466200" cy="298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0"/>
          <p:cNvSpPr txBox="1"/>
          <p:nvPr/>
        </p:nvSpPr>
        <p:spPr>
          <a:xfrm>
            <a:off x="4932950" y="631650"/>
            <a:ext cx="2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4085700" y="1676400"/>
            <a:ext cx="2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311700" y="9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Insert(100)</a:t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4085700" y="666800"/>
            <a:ext cx="972600" cy="94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500</a:t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3275600" y="1769825"/>
            <a:ext cx="972600" cy="94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250</a:t>
            </a:r>
            <a:endParaRPr/>
          </a:p>
        </p:txBody>
      </p:sp>
      <p:cxnSp>
        <p:nvCxnSpPr>
          <p:cNvPr id="155" name="Google Shape;155;p21"/>
          <p:cNvCxnSpPr>
            <a:stCxn id="154" idx="0"/>
            <a:endCxn id="153" idx="3"/>
          </p:cNvCxnSpPr>
          <p:nvPr/>
        </p:nvCxnSpPr>
        <p:spPr>
          <a:xfrm flipH="1" rot="10800000">
            <a:off x="3761900" y="1471325"/>
            <a:ext cx="466200" cy="2985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1"/>
          <p:cNvSpPr txBox="1"/>
          <p:nvPr/>
        </p:nvSpPr>
        <p:spPr>
          <a:xfrm>
            <a:off x="4932950" y="631650"/>
            <a:ext cx="2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4085700" y="1676400"/>
            <a:ext cx="2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2495550" y="2712425"/>
            <a:ext cx="972600" cy="94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100</a:t>
            </a:r>
            <a:endParaRPr u="sng"/>
          </a:p>
        </p:txBody>
      </p:sp>
      <p:sp>
        <p:nvSpPr>
          <p:cNvPr id="159" name="Google Shape;159;p21"/>
          <p:cNvSpPr txBox="1"/>
          <p:nvPr/>
        </p:nvSpPr>
        <p:spPr>
          <a:xfrm>
            <a:off x="3345750" y="2712425"/>
            <a:ext cx="2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160" name="Google Shape;160;p21"/>
          <p:cNvCxnSpPr>
            <a:stCxn id="154" idx="3"/>
            <a:endCxn id="158" idx="0"/>
          </p:cNvCxnSpPr>
          <p:nvPr/>
        </p:nvCxnSpPr>
        <p:spPr>
          <a:xfrm flipH="1">
            <a:off x="2981834" y="2574384"/>
            <a:ext cx="436200" cy="13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1"/>
          <p:cNvSpPr txBox="1"/>
          <p:nvPr/>
        </p:nvSpPr>
        <p:spPr>
          <a:xfrm>
            <a:off x="5000100" y="1471350"/>
            <a:ext cx="5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-1</a:t>
            </a:r>
            <a:endParaRPr/>
          </a:p>
        </p:txBody>
      </p:sp>
      <p:cxnSp>
        <p:nvCxnSpPr>
          <p:cNvPr id="162" name="Google Shape;162;p21"/>
          <p:cNvCxnSpPr/>
          <p:nvPr/>
        </p:nvCxnSpPr>
        <p:spPr>
          <a:xfrm>
            <a:off x="4915866" y="1471359"/>
            <a:ext cx="147300" cy="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1"/>
          <p:cNvSpPr txBox="1"/>
          <p:nvPr/>
        </p:nvSpPr>
        <p:spPr>
          <a:xfrm>
            <a:off x="3588475" y="106175"/>
            <a:ext cx="486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80000"/>
                </a:solidFill>
              </a:rPr>
              <a:t>Unbalanced Tree</a:t>
            </a:r>
            <a:endParaRPr sz="2000">
              <a:solidFill>
                <a:srgbClr val="980000"/>
              </a:solidFill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391025" y="721900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Unbalanced Case #1 (Left)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