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65" r:id="rId2"/>
    <p:sldId id="360" r:id="rId3"/>
    <p:sldId id="361" r:id="rId4"/>
    <p:sldId id="363" r:id="rId5"/>
    <p:sldId id="364" r:id="rId6"/>
    <p:sldId id="366" r:id="rId7"/>
    <p:sldId id="340" r:id="rId8"/>
    <p:sldId id="362" r:id="rId9"/>
    <p:sldId id="367" r:id="rId10"/>
    <p:sldId id="368" r:id="rId11"/>
    <p:sldId id="365" r:id="rId12"/>
    <p:sldId id="369" r:id="rId13"/>
    <p:sldId id="371" r:id="rId14"/>
    <p:sldId id="377" r:id="rId15"/>
    <p:sldId id="378" r:id="rId16"/>
    <p:sldId id="370" r:id="rId17"/>
    <p:sldId id="372" r:id="rId18"/>
    <p:sldId id="373" r:id="rId19"/>
    <p:sldId id="374" r:id="rId20"/>
    <p:sldId id="375" r:id="rId21"/>
    <p:sldId id="376" r:id="rId22"/>
    <p:sldId id="27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5CAC"/>
    <a:srgbClr val="FFFFFF"/>
    <a:srgbClr val="5C307D"/>
    <a:srgbClr val="E7E7E7"/>
    <a:srgbClr val="570BA3"/>
    <a:srgbClr val="5D1D91"/>
    <a:srgbClr val="4472C4"/>
    <a:srgbClr val="9C57B1"/>
    <a:srgbClr val="950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16" autoAdjust="0"/>
    <p:restoredTop sz="87768" autoAdjust="0"/>
  </p:normalViewPr>
  <p:slideViewPr>
    <p:cSldViewPr snapToGrid="0" showGuides="1">
      <p:cViewPr>
        <p:scale>
          <a:sx n="128" d="100"/>
          <a:sy n="128" d="100"/>
        </p:scale>
        <p:origin x="848" y="-12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2017/9/8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extLst>
      <p:ext uri="{BB962C8B-B14F-4D97-AF65-F5344CB8AC3E}">
        <p14:creationId xmlns:p14="http://schemas.microsoft.com/office/powerpoint/2010/main" val="13720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a:t>
            </a:fld>
            <a:endParaRPr lang="zh-CN" altLang="en-US"/>
          </a:p>
        </p:txBody>
      </p:sp>
    </p:spTree>
    <p:extLst>
      <p:ext uri="{BB962C8B-B14F-4D97-AF65-F5344CB8AC3E}">
        <p14:creationId xmlns:p14="http://schemas.microsoft.com/office/powerpoint/2010/main" val="244929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10</a:t>
            </a:fld>
            <a:endParaRPr lang="zh-CN" altLang="en-US"/>
          </a:p>
        </p:txBody>
      </p:sp>
    </p:spTree>
    <p:extLst>
      <p:ext uri="{BB962C8B-B14F-4D97-AF65-F5344CB8AC3E}">
        <p14:creationId xmlns:p14="http://schemas.microsoft.com/office/powerpoint/2010/main" val="527696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11</a:t>
            </a:fld>
            <a:endParaRPr lang="zh-CN" altLang="en-US"/>
          </a:p>
        </p:txBody>
      </p:sp>
    </p:spTree>
    <p:extLst>
      <p:ext uri="{BB962C8B-B14F-4D97-AF65-F5344CB8AC3E}">
        <p14:creationId xmlns:p14="http://schemas.microsoft.com/office/powerpoint/2010/main" val="864784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12</a:t>
            </a:fld>
            <a:endParaRPr lang="zh-CN" altLang="en-US"/>
          </a:p>
        </p:txBody>
      </p:sp>
    </p:spTree>
    <p:extLst>
      <p:ext uri="{BB962C8B-B14F-4D97-AF65-F5344CB8AC3E}">
        <p14:creationId xmlns:p14="http://schemas.microsoft.com/office/powerpoint/2010/main" val="76726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13</a:t>
            </a:fld>
            <a:endParaRPr lang="zh-CN" altLang="en-US"/>
          </a:p>
        </p:txBody>
      </p:sp>
    </p:spTree>
    <p:extLst>
      <p:ext uri="{BB962C8B-B14F-4D97-AF65-F5344CB8AC3E}">
        <p14:creationId xmlns:p14="http://schemas.microsoft.com/office/powerpoint/2010/main" val="698899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14</a:t>
            </a:fld>
            <a:endParaRPr lang="zh-CN" altLang="en-US"/>
          </a:p>
        </p:txBody>
      </p:sp>
    </p:spTree>
    <p:extLst>
      <p:ext uri="{BB962C8B-B14F-4D97-AF65-F5344CB8AC3E}">
        <p14:creationId xmlns:p14="http://schemas.microsoft.com/office/powerpoint/2010/main" val="191489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15</a:t>
            </a:fld>
            <a:endParaRPr lang="zh-CN" altLang="en-US"/>
          </a:p>
        </p:txBody>
      </p:sp>
    </p:spTree>
    <p:extLst>
      <p:ext uri="{BB962C8B-B14F-4D97-AF65-F5344CB8AC3E}">
        <p14:creationId xmlns:p14="http://schemas.microsoft.com/office/powerpoint/2010/main" val="1259833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16</a:t>
            </a:fld>
            <a:endParaRPr lang="zh-CN" altLang="en-US"/>
          </a:p>
        </p:txBody>
      </p:sp>
    </p:spTree>
    <p:extLst>
      <p:ext uri="{BB962C8B-B14F-4D97-AF65-F5344CB8AC3E}">
        <p14:creationId xmlns:p14="http://schemas.microsoft.com/office/powerpoint/2010/main" val="1427589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17</a:t>
            </a:fld>
            <a:endParaRPr lang="zh-CN" altLang="en-US"/>
          </a:p>
        </p:txBody>
      </p:sp>
    </p:spTree>
    <p:extLst>
      <p:ext uri="{BB962C8B-B14F-4D97-AF65-F5344CB8AC3E}">
        <p14:creationId xmlns:p14="http://schemas.microsoft.com/office/powerpoint/2010/main" val="1084141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18</a:t>
            </a:fld>
            <a:endParaRPr lang="zh-CN" altLang="en-US"/>
          </a:p>
        </p:txBody>
      </p:sp>
    </p:spTree>
    <p:extLst>
      <p:ext uri="{BB962C8B-B14F-4D97-AF65-F5344CB8AC3E}">
        <p14:creationId xmlns:p14="http://schemas.microsoft.com/office/powerpoint/2010/main" val="1077673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19</a:t>
            </a:fld>
            <a:endParaRPr lang="zh-CN" altLang="en-US"/>
          </a:p>
        </p:txBody>
      </p:sp>
    </p:spTree>
    <p:extLst>
      <p:ext uri="{BB962C8B-B14F-4D97-AF65-F5344CB8AC3E}">
        <p14:creationId xmlns:p14="http://schemas.microsoft.com/office/powerpoint/2010/main" val="21546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2</a:t>
            </a:fld>
            <a:endParaRPr lang="zh-CN" altLang="en-US"/>
          </a:p>
        </p:txBody>
      </p:sp>
    </p:spTree>
    <p:extLst>
      <p:ext uri="{BB962C8B-B14F-4D97-AF65-F5344CB8AC3E}">
        <p14:creationId xmlns:p14="http://schemas.microsoft.com/office/powerpoint/2010/main" val="1395050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20</a:t>
            </a:fld>
            <a:endParaRPr lang="zh-CN" altLang="en-US"/>
          </a:p>
        </p:txBody>
      </p:sp>
    </p:spTree>
    <p:extLst>
      <p:ext uri="{BB962C8B-B14F-4D97-AF65-F5344CB8AC3E}">
        <p14:creationId xmlns:p14="http://schemas.microsoft.com/office/powerpoint/2010/main" val="1814100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21</a:t>
            </a:fld>
            <a:endParaRPr lang="zh-CN" altLang="en-US"/>
          </a:p>
        </p:txBody>
      </p:sp>
    </p:spTree>
    <p:extLst>
      <p:ext uri="{BB962C8B-B14F-4D97-AF65-F5344CB8AC3E}">
        <p14:creationId xmlns:p14="http://schemas.microsoft.com/office/powerpoint/2010/main" val="11678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3</a:t>
            </a:fld>
            <a:endParaRPr lang="zh-CN" altLang="en-US"/>
          </a:p>
        </p:txBody>
      </p:sp>
    </p:spTree>
    <p:extLst>
      <p:ext uri="{BB962C8B-B14F-4D97-AF65-F5344CB8AC3E}">
        <p14:creationId xmlns:p14="http://schemas.microsoft.com/office/powerpoint/2010/main" val="29395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4</a:t>
            </a:fld>
            <a:endParaRPr lang="zh-CN" altLang="en-US"/>
          </a:p>
        </p:txBody>
      </p:sp>
    </p:spTree>
    <p:extLst>
      <p:ext uri="{BB962C8B-B14F-4D97-AF65-F5344CB8AC3E}">
        <p14:creationId xmlns:p14="http://schemas.microsoft.com/office/powerpoint/2010/main" val="67265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5</a:t>
            </a:fld>
            <a:endParaRPr lang="zh-CN" altLang="en-US"/>
          </a:p>
        </p:txBody>
      </p:sp>
    </p:spTree>
    <p:extLst>
      <p:ext uri="{BB962C8B-B14F-4D97-AF65-F5344CB8AC3E}">
        <p14:creationId xmlns:p14="http://schemas.microsoft.com/office/powerpoint/2010/main" val="674450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6</a:t>
            </a:fld>
            <a:endParaRPr lang="zh-CN" altLang="en-US"/>
          </a:p>
        </p:txBody>
      </p:sp>
    </p:spTree>
    <p:extLst>
      <p:ext uri="{BB962C8B-B14F-4D97-AF65-F5344CB8AC3E}">
        <p14:creationId xmlns:p14="http://schemas.microsoft.com/office/powerpoint/2010/main" val="585060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7</a:t>
            </a:fld>
            <a:endParaRPr lang="zh-CN" altLang="en-US"/>
          </a:p>
        </p:txBody>
      </p:sp>
    </p:spTree>
    <p:extLst>
      <p:ext uri="{BB962C8B-B14F-4D97-AF65-F5344CB8AC3E}">
        <p14:creationId xmlns:p14="http://schemas.microsoft.com/office/powerpoint/2010/main" val="1818674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8</a:t>
            </a:fld>
            <a:endParaRPr lang="zh-CN" altLang="en-US"/>
          </a:p>
        </p:txBody>
      </p:sp>
    </p:spTree>
    <p:extLst>
      <p:ext uri="{BB962C8B-B14F-4D97-AF65-F5344CB8AC3E}">
        <p14:creationId xmlns:p14="http://schemas.microsoft.com/office/powerpoint/2010/main" val="654060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2800" dirty="0"/>
              </a:p>
            </p:txBody>
          </p:sp>
        </mc:Choice>
        <mc:Fallback xmlns="">
          <p:sp>
            <p:nvSpPr>
              <p:cNvPr id="3" name="备注占位符 2"/>
              <p:cNvSpPr>
                <a:spLocks noGrp="1"/>
              </p:cNvSpPr>
              <p:nvPr>
                <p:ph type="body" idx="1"/>
              </p:nvPr>
            </p:nvSpPr>
            <p:spPr/>
            <p:txBody>
              <a:bodyPr/>
              <a:lstStyle/>
              <a:p>
                <a:r>
                  <a:rPr lang="zh-CN" altLang="en-US" sz="2800" dirty="0" smtClean="0"/>
                  <a:t>此图为重复博弈的博弈树。</a:t>
                </a:r>
                <a:endParaRPr lang="en-US" altLang="zh-CN" sz="2800" dirty="0" smtClean="0"/>
              </a:p>
              <a:p>
                <a:r>
                  <a:rPr lang="zh-CN" altLang="en-US" sz="2800" dirty="0" smtClean="0"/>
                  <a:t>本模型特殊点在于：在相位</a:t>
                </a:r>
                <a:r>
                  <a:rPr lang="en-US" altLang="zh-CN" sz="2800" dirty="0" smtClean="0"/>
                  <a:t>I</a:t>
                </a:r>
                <a:r>
                  <a:rPr lang="zh-CN" altLang="en-US" sz="2800" dirty="0" smtClean="0"/>
                  <a:t>、</a:t>
                </a:r>
                <a:r>
                  <a:rPr lang="en-US" altLang="zh-CN" sz="2800" dirty="0" smtClean="0"/>
                  <a:t>II</a:t>
                </a:r>
                <a:r>
                  <a:rPr lang="zh-CN" altLang="en-US" sz="2800" dirty="0" smtClean="0"/>
                  <a:t>讨价还价时，模型假设</a:t>
                </a:r>
                <a:r>
                  <a:rPr lang="zh-CN" altLang="en-US" sz="2800" dirty="0" smtClean="0"/>
                  <a:t>：</a:t>
                </a:r>
                <a:endParaRPr lang="en-US" altLang="zh-CN" sz="2800" dirty="0" smtClean="0"/>
              </a:p>
              <a:p>
                <a:r>
                  <a:rPr lang="zh-CN" altLang="en-US" sz="2800" dirty="0" smtClean="0"/>
                  <a:t>由于</a:t>
                </a:r>
                <a:r>
                  <a:rPr lang="zh-CN" altLang="en-US" sz="2800" dirty="0" smtClean="0"/>
                  <a:t>谈判的延误，使得总收益在变小，即在上一层博弈的收益的基础上乘以</a:t>
                </a:r>
                <a:r>
                  <a:rPr lang="en-US" altLang="zh-CN" sz="2800" b="0" i="0" smtClean="0">
                    <a:latin typeface="Cambria Math"/>
                  </a:rPr>
                  <a:t>𝛿</a:t>
                </a:r>
                <a:r>
                  <a:rPr lang="en-US" altLang="zh-CN" sz="2800" b="0" i="0" smtClean="0">
                    <a:latin typeface="Cambria Math" charset="0"/>
                  </a:rPr>
                  <a:t>_</a:t>
                </a:r>
                <a:r>
                  <a:rPr lang="en-US" altLang="zh-CN" sz="2800" b="0" i="0" smtClean="0">
                    <a:latin typeface="Cambria Math"/>
                  </a:rPr>
                  <a:t>1</a:t>
                </a:r>
                <a:r>
                  <a:rPr lang="zh-CN" altLang="en-US" sz="2800" dirty="0" smtClean="0"/>
                  <a:t>或</a:t>
                </a:r>
                <a:r>
                  <a:rPr lang="en-US" altLang="zh-CN" sz="2800" b="0" i="0" dirty="0" smtClean="0">
                    <a:latin typeface="Cambria Math"/>
                  </a:rPr>
                  <a:t>𝛿</a:t>
                </a:r>
                <a:r>
                  <a:rPr lang="en-US" altLang="zh-CN" sz="2800" b="0" i="0" dirty="0" smtClean="0">
                    <a:latin typeface="Cambria Math" charset="0"/>
                  </a:rPr>
                  <a:t>_</a:t>
                </a:r>
                <a:r>
                  <a:rPr lang="en-US" altLang="zh-CN" sz="2800" b="0" i="0" dirty="0" smtClean="0">
                    <a:latin typeface="Cambria Math"/>
                  </a:rPr>
                  <a:t>2</a:t>
                </a:r>
                <a:r>
                  <a:rPr lang="zh-CN" altLang="en-US" sz="2800" dirty="0" smtClean="0"/>
                  <a:t>倍</a:t>
                </a:r>
                <a:endParaRPr lang="en-US" altLang="zh-CN" sz="2800" dirty="0" smtClean="0"/>
              </a:p>
              <a:p>
                <a:endParaRPr lang="en-US" altLang="zh-CN" sz="2800" dirty="0" smtClean="0"/>
              </a:p>
              <a:p>
                <a:r>
                  <a:rPr lang="zh-CN" altLang="en-US" sz="2800" dirty="0" smtClean="0"/>
                  <a:t>本配时方案是定周期的，所以需要决定的是两个相位分配到的时间比例</a:t>
                </a:r>
                <a:endParaRPr lang="en-US" altLang="zh-CN" sz="2800" dirty="0" smtClean="0"/>
              </a:p>
              <a:p>
                <a:r>
                  <a:rPr lang="zh-CN" altLang="en-US" sz="2800" dirty="0" smtClean="0"/>
                  <a:t>利用</a:t>
                </a:r>
                <a:r>
                  <a:rPr lang="zh-CN" altLang="en-US" sz="2800" dirty="0" smtClean="0"/>
                  <a:t>：子博弈精炼纳什均衡、无穷博弈树的自相似性</a:t>
                </a:r>
                <a:endParaRPr lang="en-US" altLang="zh-CN" sz="2800" dirty="0" smtClean="0"/>
              </a:p>
              <a:p>
                <a:r>
                  <a:rPr lang="zh-CN" altLang="en-US" sz="2800" dirty="0" smtClean="0"/>
                  <a:t>可得到均衡解</a:t>
                </a:r>
                <a:endParaRPr lang="zh-CN" altLang="en-US" sz="2800" dirty="0"/>
              </a:p>
            </p:txBody>
          </p:sp>
        </mc:Fallback>
      </mc:AlternateContent>
      <p:sp>
        <p:nvSpPr>
          <p:cNvPr id="4" name="灯片编号占位符 3"/>
          <p:cNvSpPr>
            <a:spLocks noGrp="1"/>
          </p:cNvSpPr>
          <p:nvPr>
            <p:ph type="sldNum" sz="quarter" idx="10"/>
          </p:nvPr>
        </p:nvSpPr>
        <p:spPr/>
        <p:txBody>
          <a:bodyPr/>
          <a:lstStyle/>
          <a:p>
            <a:fld id="{2E16E15A-D7A9-4169-A7C2-BCB1B8BA29D0}" type="slidenum">
              <a:rPr lang="zh-CN" altLang="en-US" smtClean="0"/>
              <a:t>9</a:t>
            </a:fld>
            <a:endParaRPr lang="zh-CN" altLang="en-US"/>
          </a:p>
        </p:txBody>
      </p:sp>
    </p:spTree>
    <p:extLst>
      <p:ext uri="{BB962C8B-B14F-4D97-AF65-F5344CB8AC3E}">
        <p14:creationId xmlns:p14="http://schemas.microsoft.com/office/powerpoint/2010/main" val="155555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F286594-573C-4371-943C-16C4B86CE919}" type="datetime1">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4825161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BABF44-8FDA-4DC6-BD9E-7867B8046E85}" type="datetime1">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4830900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C5E15C-9DA3-4D0E-B0CA-C64280D28412}" type="datetime1">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4087146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5C0C32-4223-4FCF-BFBB-9AAE042BDE2F}" type="datetime1">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5792372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EA06AC-C701-4229-A467-4927DFA57F61}" type="datetime1">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81578125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08D7A1-5E0C-473B-A2CD-6F1C25E18AEB}" type="datetime1">
              <a:rPr lang="zh-CN" altLang="en-US" smtClean="0"/>
              <a:t>2017/9/8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20949617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AF78993-200A-43F5-A0F6-2E5BCDD5BFBC}" type="datetime1">
              <a:rPr lang="zh-CN" altLang="en-US" smtClean="0"/>
              <a:t>2017/9/8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3700374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D7E3DA1-3A7B-4974-ACEC-8DDD9A18CDBE}" type="datetime1">
              <a:rPr lang="zh-CN" altLang="en-US" smtClean="0"/>
              <a:t>2017/9/8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7624490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705718-EADE-4133-8620-04BD675B7EDB}" type="datetime1">
              <a:rPr lang="zh-CN" altLang="en-US" smtClean="0"/>
              <a:t>2017/9/8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3058648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62ECEA-8A51-497F-87E2-49683CB27294}" type="datetime1">
              <a:rPr lang="zh-CN" altLang="en-US" smtClean="0"/>
              <a:t>2017/9/8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86475343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EA6DC2D-623E-487C-B54A-1DE9A8380718}" type="datetime1">
              <a:rPr lang="zh-CN" altLang="en-US" smtClean="0"/>
              <a:t>2017/9/8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7791414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0" i="0">
                <a:solidFill>
                  <a:schemeClr val="tx1">
                    <a:tint val="75000"/>
                  </a:schemeClr>
                </a:solidFill>
                <a:latin typeface="HYRunYuan 55W" charset="-122"/>
                <a:ea typeface="HYRunYuan 55W" charset="-122"/>
                <a:cs typeface="HYRunYuan 55W" charset="-122"/>
              </a:defRPr>
            </a:lvl1pPr>
          </a:lstStyle>
          <a:p>
            <a:fld id="{90D8197E-497D-48BA-AAE6-45715AEF5B40}" type="datetime1">
              <a:rPr lang="zh-CN" altLang="en-US" smtClean="0"/>
              <a:pPr/>
              <a:t>2017/9/8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0" i="0">
                <a:solidFill>
                  <a:schemeClr val="tx1">
                    <a:tint val="75000"/>
                  </a:schemeClr>
                </a:solidFill>
                <a:latin typeface="HYRunYuan 55W" charset="-122"/>
                <a:ea typeface="HYRunYuan 55W" charset="-122"/>
                <a:cs typeface="HYRunYuan 55W" charset="-122"/>
              </a:defRPr>
            </a:lvl1pPr>
          </a:lstStyle>
          <a:p>
            <a:fld id="{1B217210-6342-4CBD-AECC-FD7487F24651}" type="slidenum">
              <a:rPr lang="zh-CN" altLang="en-US" smtClean="0"/>
              <a:pPr/>
              <a:t>‹#›</a:t>
            </a:fld>
            <a:endParaRPr lang="zh-CN" altLang="en-US"/>
          </a:p>
        </p:txBody>
      </p:sp>
    </p:spTree>
    <p:extLst>
      <p:ext uri="{BB962C8B-B14F-4D97-AF65-F5344CB8AC3E}">
        <p14:creationId xmlns:p14="http://schemas.microsoft.com/office/powerpoint/2010/main" val="337920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FZZhengHeiS-M-GB" charset="-122"/>
          <a:ea typeface="FZZhengHeiS-M-GB" charset="-122"/>
          <a:cs typeface="FZZhengHeiS-M-GB"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YRunYuan 55W" charset="-122"/>
          <a:ea typeface="HYRunYuan 55W" charset="-122"/>
          <a:cs typeface="HYRunYuan 55W"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YRunYuan 55W" charset="-122"/>
          <a:ea typeface="HYRunYuan 55W" charset="-122"/>
          <a:cs typeface="HYRunYuan 55W"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YRunYuan 55W" charset="-122"/>
          <a:ea typeface="HYRunYuan 55W" charset="-122"/>
          <a:cs typeface="HYRunYuan 55W"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YRunYuan 55W" charset="-122"/>
          <a:ea typeface="HYRunYuan 55W" charset="-122"/>
          <a:cs typeface="HYRunYuan 55W"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YRunYuan 55W" charset="-122"/>
          <a:ea typeface="HYRunYuan 55W" charset="-122"/>
          <a:cs typeface="HYRunYuan 55W"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6240672" y="4537799"/>
            <a:ext cx="2646878" cy="461665"/>
          </a:xfrm>
          <a:prstGeom prst="rect">
            <a:avLst/>
          </a:prstGeom>
          <a:noFill/>
        </p:spPr>
        <p:txBody>
          <a:bodyPr wrap="none" rtlCol="0">
            <a:spAutoFit/>
          </a:bodyPr>
          <a:lstStyle/>
          <a:p>
            <a:r>
              <a:rPr lang="zh-CN" altLang="en-US" sz="2400" smtClean="0">
                <a:solidFill>
                  <a:schemeClr val="tx1">
                    <a:lumMod val="75000"/>
                    <a:lumOff val="25000"/>
                  </a:schemeClr>
                </a:solidFill>
                <a:latin typeface="FZZhengHeiS-M-GB" charset="-122"/>
                <a:ea typeface="FZZhengHeiS-M-GB" charset="-122"/>
                <a:cs typeface="FZZhengHeiS-M-GB" charset="-122"/>
              </a:rPr>
              <a:t>电子技术课程设计</a:t>
            </a:r>
            <a:endParaRPr lang="zh-CN" altLang="en-US" sz="2400" dirty="0">
              <a:solidFill>
                <a:schemeClr val="tx1">
                  <a:lumMod val="75000"/>
                  <a:lumOff val="25000"/>
                </a:schemeClr>
              </a:solidFill>
              <a:latin typeface="FZZhengHeiS-M-GB" charset="-122"/>
              <a:ea typeface="FZZhengHeiS-M-GB" charset="-122"/>
              <a:cs typeface="FZZhengHeiS-M-GB" charset="-122"/>
            </a:endParaRPr>
          </a:p>
        </p:txBody>
      </p:sp>
      <p:cxnSp>
        <p:nvCxnSpPr>
          <p:cNvPr id="4" name="直接连接符 3"/>
          <p:cNvCxnSpPr/>
          <p:nvPr/>
        </p:nvCxnSpPr>
        <p:spPr>
          <a:xfrm flipV="1">
            <a:off x="6174463" y="4478883"/>
            <a:ext cx="2684173" cy="57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3458829" y="3881926"/>
            <a:ext cx="5519460" cy="584775"/>
          </a:xfrm>
          <a:prstGeom prst="rect">
            <a:avLst/>
          </a:prstGeom>
          <a:noFill/>
        </p:spPr>
        <p:txBody>
          <a:bodyPr wrap="none" rtlCol="0">
            <a:spAutoFit/>
          </a:bodyPr>
          <a:lstStyle/>
          <a:p>
            <a:pPr algn="r"/>
            <a:r>
              <a:rPr lang="zh-CN" altLang="en-US" sz="3200" dirty="0" smtClean="0">
                <a:solidFill>
                  <a:schemeClr val="tx1">
                    <a:lumMod val="75000"/>
                    <a:lumOff val="25000"/>
                  </a:schemeClr>
                </a:solidFill>
                <a:latin typeface="FZZhengHeiS-M-GB" charset="-122"/>
                <a:ea typeface="FZZhengHeiS-M-GB" charset="-122"/>
                <a:cs typeface="FZZhengHeiS-M-GB" charset="-122"/>
              </a:rPr>
              <a:t>一种智能配送系统的简易实现</a:t>
            </a:r>
            <a:endParaRPr lang="zh-CN" altLang="en-US" sz="3200" dirty="0">
              <a:solidFill>
                <a:schemeClr val="tx1">
                  <a:lumMod val="75000"/>
                  <a:lumOff val="25000"/>
                </a:schemeClr>
              </a:solidFill>
              <a:latin typeface="FZZhengHeiS-M-GB" charset="-122"/>
              <a:ea typeface="FZZhengHeiS-M-GB" charset="-122"/>
              <a:cs typeface="FZZhengHeiS-M-GB" charset="-122"/>
            </a:endParaRP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6867939" y="5194813"/>
            <a:ext cx="1979939" cy="1089529"/>
          </a:xfrm>
          <a:prstGeom prst="rect">
            <a:avLst/>
          </a:prstGeom>
          <a:noFill/>
        </p:spPr>
        <p:txBody>
          <a:bodyPr wrap="square" rtlCol="0">
            <a:spAutoFit/>
          </a:bodyPr>
          <a:lstStyle/>
          <a:p>
            <a:pPr algn="ctr">
              <a:lnSpc>
                <a:spcPct val="120000"/>
              </a:lnSpc>
            </a:pPr>
            <a:r>
              <a:rPr lang="zh-CN" altLang="en-US" dirty="0" smtClean="0">
                <a:solidFill>
                  <a:schemeClr val="tx1">
                    <a:lumMod val="75000"/>
                    <a:lumOff val="25000"/>
                  </a:schemeClr>
                </a:solidFill>
                <a:latin typeface="HYRunYuan 55W" charset="-122"/>
                <a:ea typeface="HYRunYuan 55W" charset="-122"/>
                <a:cs typeface="HYRunYuan 55W" charset="-122"/>
              </a:rPr>
              <a:t>自动化系</a:t>
            </a:r>
            <a:endParaRPr lang="en-US" altLang="zh-CN" dirty="0" smtClean="0">
              <a:solidFill>
                <a:schemeClr val="tx1">
                  <a:lumMod val="75000"/>
                  <a:lumOff val="25000"/>
                </a:schemeClr>
              </a:solidFill>
              <a:latin typeface="HYRunYuan 55W" charset="-122"/>
              <a:ea typeface="HYRunYuan 55W" charset="-122"/>
              <a:cs typeface="HYRunYuan 55W" charset="-122"/>
            </a:endParaRPr>
          </a:p>
          <a:p>
            <a:pPr algn="ctr">
              <a:lnSpc>
                <a:spcPct val="120000"/>
              </a:lnSpc>
            </a:pPr>
            <a:r>
              <a:rPr lang="zh-CN" altLang="en-US" dirty="0" smtClean="0">
                <a:solidFill>
                  <a:schemeClr val="tx1">
                    <a:lumMod val="75000"/>
                    <a:lumOff val="25000"/>
                  </a:schemeClr>
                </a:solidFill>
                <a:latin typeface="HYRunYuan 55W" charset="-122"/>
                <a:ea typeface="HYRunYuan 55W" charset="-122"/>
                <a:cs typeface="HYRunYuan 55W" charset="-122"/>
              </a:rPr>
              <a:t>祁文浩 康梓峰 </a:t>
            </a:r>
            <a:endParaRPr lang="en-US" altLang="zh-CN" dirty="0" smtClean="0">
              <a:solidFill>
                <a:schemeClr val="tx1">
                  <a:lumMod val="75000"/>
                  <a:lumOff val="25000"/>
                </a:schemeClr>
              </a:solidFill>
              <a:latin typeface="HYRunYuan 55W" charset="-122"/>
              <a:ea typeface="HYRunYuan 55W" charset="-122"/>
              <a:cs typeface="HYRunYuan 55W" charset="-122"/>
            </a:endParaRPr>
          </a:p>
          <a:p>
            <a:pPr algn="ctr">
              <a:lnSpc>
                <a:spcPct val="120000"/>
              </a:lnSpc>
            </a:pPr>
            <a:r>
              <a:rPr lang="en-US" altLang="zh-CN" dirty="0" smtClean="0">
                <a:solidFill>
                  <a:schemeClr val="tx1">
                    <a:lumMod val="75000"/>
                    <a:lumOff val="25000"/>
                  </a:schemeClr>
                </a:solidFill>
                <a:latin typeface="HYRunYuan 55W" charset="-122"/>
                <a:ea typeface="HYRunYuan 55W" charset="-122"/>
                <a:cs typeface="HYRunYuan 55W" charset="-122"/>
              </a:rPr>
              <a:t>2017-09-08</a:t>
            </a:r>
            <a:endParaRPr lang="zh-CN" altLang="en-US" dirty="0">
              <a:solidFill>
                <a:schemeClr val="tx1">
                  <a:lumMod val="75000"/>
                  <a:lumOff val="25000"/>
                </a:schemeClr>
              </a:solidFill>
              <a:latin typeface="HYRunYuan 55W" charset="-122"/>
              <a:ea typeface="HYRunYuan 55W" charset="-122"/>
              <a:cs typeface="HYRunYuan 55W" charset="-122"/>
            </a:endParaRPr>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6001525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57174" y="2243876"/>
            <a:ext cx="2937768"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颜色模块</a:t>
            </a:r>
            <a:r>
              <a:rPr lang="en-US" altLang="zh-CN" sz="2400" dirty="0" smtClean="0">
                <a:latin typeface="FZZhengHeiS-M-GB" charset="-122"/>
                <a:ea typeface="FZZhengHeiS-M-GB" charset="-122"/>
                <a:cs typeface="FZZhengHeiS-M-GB" charset="-122"/>
              </a:rPr>
              <a:t>LED</a:t>
            </a:r>
            <a:r>
              <a:rPr lang="zh-CN" altLang="en-US" sz="2400" dirty="0" smtClean="0">
                <a:latin typeface="FZZhengHeiS-M-GB" charset="-122"/>
                <a:ea typeface="FZZhengHeiS-M-GB" charset="-122"/>
                <a:cs typeface="FZZhengHeiS-M-GB" charset="-122"/>
              </a:rPr>
              <a:t>控制</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461415" y="3052350"/>
            <a:ext cx="4285871" cy="1354217"/>
          </a:xfrm>
          <a:prstGeom prst="rect">
            <a:avLst/>
          </a:prstGeom>
          <a:noFill/>
        </p:spPr>
        <p:txBody>
          <a:bodyPr wrap="square" rtlCol="0">
            <a:spAutoFit/>
          </a:bodyPr>
          <a:lstStyle/>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颜色模块上用来照亮物体的</a:t>
            </a:r>
            <a:r>
              <a:rPr lang="en-US" altLang="zh-CN" sz="2400" dirty="0" smtClean="0">
                <a:latin typeface="HYRunYuan 55W" charset="-122"/>
                <a:ea typeface="HYRunYuan 55W" charset="-122"/>
                <a:cs typeface="HYRunYuan 55W" charset="-122"/>
              </a:rPr>
              <a:t>LED</a:t>
            </a:r>
            <a:r>
              <a:rPr lang="zh-CN" altLang="en-US" sz="2400" dirty="0" smtClean="0">
                <a:latin typeface="HYRunYuan 55W" charset="-122"/>
                <a:ea typeface="HYRunYuan 55W" charset="-122"/>
                <a:cs typeface="HYRunYuan 55W" charset="-122"/>
              </a:rPr>
              <a:t>与模块的供电直接相连</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用一个复合管控制模块供电</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10</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812" y="2416456"/>
            <a:ext cx="3178037" cy="2531770"/>
          </a:xfrm>
          <a:prstGeom prst="rect">
            <a:avLst/>
          </a:prstGeom>
        </p:spPr>
      </p:pic>
    </p:spTree>
    <p:extLst>
      <p:ext uri="{BB962C8B-B14F-4D97-AF65-F5344CB8AC3E}">
        <p14:creationId xmlns:p14="http://schemas.microsoft.com/office/powerpoint/2010/main" val="157777448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174223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数码管显示</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851288" y="2400219"/>
            <a:ext cx="7239164" cy="3139321"/>
          </a:xfrm>
          <a:prstGeom prst="rect">
            <a:avLst/>
          </a:prstGeom>
          <a:noFill/>
        </p:spPr>
        <p:txBody>
          <a:bodyPr wrap="square" rtlCol="0">
            <a:spAutoFit/>
          </a:bodyPr>
          <a:lstStyle/>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显示内容不是数字</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将所有显示数据以</a:t>
            </a:r>
            <a:r>
              <a:rPr lang="en-US" altLang="zh-CN" sz="2400" dirty="0" smtClean="0">
                <a:latin typeface="HYRunYuan 55W" charset="-122"/>
                <a:ea typeface="HYRunYuan 55W" charset="-122"/>
                <a:cs typeface="HYRunYuan 55W" charset="-122"/>
              </a:rPr>
              <a:t>ROM</a:t>
            </a:r>
            <a:r>
              <a:rPr lang="zh-CN" altLang="en-US" sz="2400" dirty="0" smtClean="0">
                <a:latin typeface="HYRunYuan 55W" charset="-122"/>
                <a:ea typeface="HYRunYuan 55W" charset="-122"/>
                <a:cs typeface="HYRunYuan 55W" charset="-122"/>
              </a:rPr>
              <a:t>形式存在</a:t>
            </a:r>
            <a:r>
              <a:rPr lang="en-US" altLang="zh-CN" sz="2400" dirty="0" smtClean="0">
                <a:latin typeface="HYRunYuan 55W" charset="-122"/>
                <a:ea typeface="HYRunYuan 55W" charset="-122"/>
                <a:cs typeface="HYRunYuan 55W" charset="-122"/>
              </a:rPr>
              <a:t>FPGA</a:t>
            </a:r>
            <a:r>
              <a:rPr lang="zh-CN" altLang="en-US" sz="2400" dirty="0" smtClean="0">
                <a:latin typeface="HYRunYuan 55W" charset="-122"/>
                <a:ea typeface="HYRunYuan 55W" charset="-122"/>
                <a:cs typeface="HYRunYuan 55W" charset="-122"/>
              </a:rPr>
              <a:t>自带的</a:t>
            </a:r>
            <a:r>
              <a:rPr lang="en-US" altLang="zh-CN" sz="2400" dirty="0" smtClean="0">
                <a:latin typeface="HYRunYuan 55W" charset="-122"/>
                <a:ea typeface="HYRunYuan 55W" charset="-122"/>
                <a:cs typeface="HYRunYuan 55W" charset="-122"/>
              </a:rPr>
              <a:t>memory</a:t>
            </a:r>
            <a:r>
              <a:rPr lang="zh-CN" altLang="en-US" sz="2400" dirty="0" smtClean="0">
                <a:latin typeface="HYRunYuan 55W" charset="-122"/>
                <a:ea typeface="HYRunYuan 55W" charset="-122"/>
                <a:cs typeface="HYRunYuan 55W" charset="-122"/>
              </a:rPr>
              <a:t> </a:t>
            </a:r>
            <a:r>
              <a:rPr lang="en-US" altLang="zh-CN" sz="2400" dirty="0" smtClean="0">
                <a:latin typeface="HYRunYuan 55W" charset="-122"/>
                <a:ea typeface="HYRunYuan 55W" charset="-122"/>
                <a:cs typeface="HYRunYuan 55W" charset="-122"/>
              </a:rPr>
              <a:t>block</a:t>
            </a:r>
            <a:r>
              <a:rPr lang="zh-CN" altLang="en-US" sz="2400" dirty="0" smtClean="0">
                <a:latin typeface="HYRunYuan 55W" charset="-122"/>
                <a:ea typeface="HYRunYuan 55W" charset="-122"/>
                <a:cs typeface="HYRunYuan 55W" charset="-122"/>
              </a:rPr>
              <a:t>中</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数据区开头存储每种</a:t>
            </a:r>
            <a:r>
              <a:rPr lang="en-US" altLang="zh-CN" sz="2400" dirty="0" smtClean="0">
                <a:latin typeface="HYRunYuan 55W" charset="-122"/>
                <a:ea typeface="HYRunYuan 55W" charset="-122"/>
                <a:cs typeface="HYRunYuan 55W" charset="-122"/>
              </a:rPr>
              <a:t>mega</a:t>
            </a:r>
            <a:r>
              <a:rPr lang="zh-CN" altLang="en-US" sz="2400" dirty="0" smtClean="0">
                <a:latin typeface="HYRunYuan 55W" charset="-122"/>
                <a:ea typeface="HYRunYuan 55W" charset="-122"/>
                <a:cs typeface="HYRunYuan 55W" charset="-122"/>
              </a:rPr>
              <a:t>显示状态数据的起始地址</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每种</a:t>
            </a:r>
            <a:r>
              <a:rPr lang="en-US" altLang="zh-CN" sz="2400" dirty="0" smtClean="0">
                <a:latin typeface="HYRunYuan 55W" charset="-122"/>
                <a:ea typeface="HYRunYuan 55W" charset="-122"/>
                <a:cs typeface="HYRunYuan 55W" charset="-122"/>
              </a:rPr>
              <a:t>mega</a:t>
            </a:r>
            <a:r>
              <a:rPr lang="zh-CN" altLang="en-US" sz="2400" dirty="0" smtClean="0">
                <a:latin typeface="HYRunYuan 55W" charset="-122"/>
                <a:ea typeface="HYRunYuan 55W" charset="-122"/>
                <a:cs typeface="HYRunYuan 55W" charset="-122"/>
              </a:rPr>
              <a:t>显示</a:t>
            </a:r>
            <a:r>
              <a:rPr lang="zh-CN" altLang="en-US" sz="2400" dirty="0">
                <a:latin typeface="HYRunYuan 55W" charset="-122"/>
                <a:ea typeface="HYRunYuan 55W" charset="-122"/>
                <a:cs typeface="HYRunYuan 55W" charset="-122"/>
              </a:rPr>
              <a:t>状态数据的</a:t>
            </a:r>
            <a:r>
              <a:rPr lang="zh-CN" altLang="en-US" sz="2400" dirty="0" smtClean="0">
                <a:latin typeface="HYRunYuan 55W" charset="-122"/>
                <a:ea typeface="HYRunYuan 55W" charset="-122"/>
                <a:cs typeface="HYRunYuan 55W" charset="-122"/>
              </a:rPr>
              <a:t>起始单元存储该</a:t>
            </a:r>
            <a:r>
              <a:rPr lang="en-US" altLang="zh-CN" sz="2400" dirty="0" smtClean="0">
                <a:latin typeface="HYRunYuan 55W" charset="-122"/>
                <a:ea typeface="HYRunYuan 55W" charset="-122"/>
                <a:cs typeface="HYRunYuan 55W" charset="-122"/>
              </a:rPr>
              <a:t>mega</a:t>
            </a:r>
            <a:r>
              <a:rPr lang="zh-CN" altLang="en-US" sz="2400" dirty="0" smtClean="0">
                <a:latin typeface="HYRunYuan 55W" charset="-122"/>
                <a:ea typeface="HYRunYuan 55W" charset="-122"/>
                <a:cs typeface="HYRunYuan 55W" charset="-122"/>
              </a:rPr>
              <a:t>状态包含的</a:t>
            </a:r>
            <a:r>
              <a:rPr lang="en-US" altLang="zh-CN" sz="2400" dirty="0" smtClean="0">
                <a:latin typeface="HYRunYuan 55W" charset="-122"/>
                <a:ea typeface="HYRunYuan 55W" charset="-122"/>
                <a:cs typeface="HYRunYuan 55W" charset="-122"/>
              </a:rPr>
              <a:t>mini</a:t>
            </a:r>
            <a:r>
              <a:rPr lang="zh-CN" altLang="en-US" sz="2400" dirty="0" smtClean="0">
                <a:latin typeface="HYRunYuan 55W" charset="-122"/>
                <a:ea typeface="HYRunYuan 55W" charset="-122"/>
                <a:cs typeface="HYRunYuan 55W" charset="-122"/>
              </a:rPr>
              <a:t>状态数</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11</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62366510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12</a:t>
            </a:fld>
            <a:endParaRPr lang="zh-CN" altLang="en-US"/>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4" name="TextBox 3"/>
          <p:cNvSpPr txBox="1"/>
          <p:nvPr/>
        </p:nvSpPr>
        <p:spPr>
          <a:xfrm>
            <a:off x="3667533" y="3107481"/>
            <a:ext cx="1569660" cy="646331"/>
          </a:xfrm>
          <a:prstGeom prst="rect">
            <a:avLst/>
          </a:prstGeom>
          <a:noFill/>
        </p:spPr>
        <p:txBody>
          <a:bodyPr wrap="none" rtlCol="0">
            <a:spAutoFit/>
          </a:bodyPr>
          <a:lstStyle/>
          <a:p>
            <a:r>
              <a:rPr lang="zh-CN" altLang="en-US" sz="3600" dirty="0" smtClean="0">
                <a:latin typeface="FZZhengHeiS-M-GB" charset="-122"/>
                <a:ea typeface="FZZhengHeiS-M-GB" charset="-122"/>
                <a:cs typeface="FZZhengHeiS-M-GB" charset="-122"/>
              </a:rPr>
              <a:t>创新点</a:t>
            </a:r>
            <a:endParaRPr lang="en-US" sz="36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112210853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2100046"/>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创新点</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851288" y="2738149"/>
            <a:ext cx="7239164" cy="2031325"/>
          </a:xfrm>
          <a:prstGeom prst="rect">
            <a:avLst/>
          </a:prstGeom>
          <a:noFill/>
        </p:spPr>
        <p:txBody>
          <a:bodyPr wrap="square" rtlCol="0">
            <a:spAutoFit/>
          </a:bodyPr>
          <a:lstStyle/>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模拟真实配送情景</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完整系统实现</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颜色匹配</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掉头算法</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13</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69405825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14</a:t>
            </a:fld>
            <a:endParaRPr lang="zh-CN" altLang="en-US"/>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4" name="TextBox 3"/>
          <p:cNvSpPr txBox="1"/>
          <p:nvPr/>
        </p:nvSpPr>
        <p:spPr>
          <a:xfrm>
            <a:off x="3898365" y="3112100"/>
            <a:ext cx="1107996" cy="646331"/>
          </a:xfrm>
          <a:prstGeom prst="rect">
            <a:avLst/>
          </a:prstGeom>
          <a:noFill/>
        </p:spPr>
        <p:txBody>
          <a:bodyPr wrap="none" rtlCol="0">
            <a:spAutoFit/>
          </a:bodyPr>
          <a:lstStyle/>
          <a:p>
            <a:r>
              <a:rPr lang="zh-CN" altLang="en-US" sz="3600" dirty="0" smtClean="0">
                <a:latin typeface="FZZhengHeiS-M-GB" charset="-122"/>
                <a:ea typeface="FZZhengHeiS-M-GB" charset="-122"/>
                <a:cs typeface="FZZhengHeiS-M-GB" charset="-122"/>
              </a:rPr>
              <a:t>分工</a:t>
            </a:r>
            <a:endParaRPr lang="en-US" sz="36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80383239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75769" y="1645811"/>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康</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784796" y="2185610"/>
            <a:ext cx="3144242" cy="1554272"/>
          </a:xfrm>
          <a:prstGeom prst="rect">
            <a:avLst/>
          </a:prstGeom>
          <a:noFill/>
        </p:spPr>
        <p:txBody>
          <a:bodyPr wrap="square" rtlCol="0">
            <a:spAutoFit/>
          </a:bodyPr>
          <a:lstStyle/>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撰写预习报告</a:t>
            </a:r>
            <a:endParaRPr lang="en-US" altLang="zh-CN" sz="2000" dirty="0" smtClean="0">
              <a:latin typeface="HYRunYuan 55W" charset="-122"/>
              <a:ea typeface="HYRunYuan 55W" charset="-122"/>
              <a:cs typeface="HYRunYuan 55W" charset="-122"/>
            </a:endParaRPr>
          </a:p>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设计、制作</a:t>
            </a:r>
            <a:r>
              <a:rPr lang="en-US" altLang="zh-CN" sz="2000" dirty="0" smtClean="0">
                <a:latin typeface="HYRunYuan 55W" charset="-122"/>
                <a:ea typeface="HYRunYuan 55W" charset="-122"/>
                <a:cs typeface="HYRunYuan 55W" charset="-122"/>
              </a:rPr>
              <a:t>PCB</a:t>
            </a:r>
          </a:p>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印制场地图</a:t>
            </a:r>
            <a:endParaRPr lang="en-US" altLang="zh-CN" sz="2000" dirty="0" smtClean="0">
              <a:latin typeface="HYRunYuan 55W" charset="-122"/>
              <a:ea typeface="HYRunYuan 55W" charset="-122"/>
              <a:cs typeface="HYRunYuan 55W" charset="-122"/>
            </a:endParaRPr>
          </a:p>
          <a:p>
            <a:pPr marL="342900" indent="-342900">
              <a:spcAft>
                <a:spcPts val="600"/>
              </a:spcAft>
              <a:buFont typeface="Arial" charset="0"/>
              <a:buChar char="•"/>
            </a:pPr>
            <a:r>
              <a:rPr lang="zh-CN" altLang="en-US" sz="2000" dirty="0">
                <a:latin typeface="HYRunYuan 55W" charset="-122"/>
                <a:ea typeface="HYRunYuan 55W" charset="-122"/>
                <a:cs typeface="HYRunYuan 55W" charset="-122"/>
              </a:rPr>
              <a:t>拍摄、剪辑</a:t>
            </a:r>
            <a:r>
              <a:rPr lang="zh-CN" altLang="en-US" sz="2000" dirty="0" smtClean="0">
                <a:latin typeface="HYRunYuan 55W" charset="-122"/>
                <a:ea typeface="HYRunYuan 55W" charset="-122"/>
                <a:cs typeface="HYRunYuan 55W" charset="-122"/>
              </a:rPr>
              <a:t>视频</a:t>
            </a:r>
            <a:endParaRPr lang="en-US" altLang="zh-CN" sz="20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15</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11" name="TextBox 30"/>
          <p:cNvSpPr txBox="1"/>
          <p:nvPr/>
        </p:nvSpPr>
        <p:spPr>
          <a:xfrm>
            <a:off x="475769" y="3867711"/>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祁</a:t>
            </a:r>
            <a:endParaRPr lang="zh-CN" altLang="en-US" sz="2400" dirty="0">
              <a:latin typeface="FZZhengHeiS-M-GB" charset="-122"/>
              <a:ea typeface="FZZhengHeiS-M-GB" charset="-122"/>
              <a:cs typeface="FZZhengHeiS-M-GB" charset="-122"/>
            </a:endParaRPr>
          </a:p>
        </p:txBody>
      </p:sp>
      <p:sp>
        <p:nvSpPr>
          <p:cNvPr id="12" name="TextBox 11"/>
          <p:cNvSpPr txBox="1"/>
          <p:nvPr/>
        </p:nvSpPr>
        <p:spPr>
          <a:xfrm>
            <a:off x="784796" y="4290074"/>
            <a:ext cx="3677874" cy="1554272"/>
          </a:xfrm>
          <a:prstGeom prst="rect">
            <a:avLst/>
          </a:prstGeom>
          <a:noFill/>
        </p:spPr>
        <p:txBody>
          <a:bodyPr wrap="square" rtlCol="0">
            <a:spAutoFit/>
          </a:bodyPr>
          <a:lstStyle/>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采购物资</a:t>
            </a:r>
            <a:endParaRPr lang="en-US" altLang="zh-CN" sz="2000" dirty="0" smtClean="0">
              <a:latin typeface="HYRunYuan 55W" charset="-122"/>
              <a:ea typeface="HYRunYuan 55W" charset="-122"/>
              <a:cs typeface="HYRunYuan 55W" charset="-122"/>
            </a:endParaRPr>
          </a:p>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设计亚克力板框架、场地图</a:t>
            </a:r>
            <a:endParaRPr lang="en-US" altLang="zh-CN" sz="2000" dirty="0" smtClean="0">
              <a:latin typeface="HYRunYuan 55W" charset="-122"/>
              <a:ea typeface="HYRunYuan 55W" charset="-122"/>
              <a:cs typeface="HYRunYuan 55W" charset="-122"/>
            </a:endParaRPr>
          </a:p>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编写</a:t>
            </a:r>
            <a:r>
              <a:rPr lang="en-US" altLang="zh-CN" sz="2000" dirty="0" smtClean="0">
                <a:latin typeface="HYRunYuan 55W" charset="-122"/>
                <a:ea typeface="HYRunYuan 55W" charset="-122"/>
                <a:cs typeface="HYRunYuan 55W" charset="-122"/>
              </a:rPr>
              <a:t>FPGA</a:t>
            </a:r>
            <a:r>
              <a:rPr lang="zh-CN" altLang="en-US" sz="2000" dirty="0" smtClean="0">
                <a:latin typeface="HYRunYuan 55W" charset="-122"/>
                <a:ea typeface="HYRunYuan 55W" charset="-122"/>
                <a:cs typeface="HYRunYuan 55W" charset="-122"/>
              </a:rPr>
              <a:t>代码</a:t>
            </a:r>
            <a:endParaRPr lang="en-US" altLang="zh-CN" sz="2000" dirty="0" smtClean="0">
              <a:latin typeface="HYRunYuan 55W" charset="-122"/>
              <a:ea typeface="HYRunYuan 55W" charset="-122"/>
              <a:cs typeface="HYRunYuan 55W" charset="-122"/>
            </a:endParaRPr>
          </a:p>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安装车体</a:t>
            </a:r>
            <a:endParaRPr lang="zh-CN" altLang="en-US" sz="2000" dirty="0">
              <a:latin typeface="HYRunYuan 55W" charset="-122"/>
              <a:ea typeface="HYRunYuan 55W" charset="-122"/>
              <a:cs typeface="HYRunYuan 55W" charset="-122"/>
            </a:endParaRPr>
          </a:p>
        </p:txBody>
      </p:sp>
      <p:sp>
        <p:nvSpPr>
          <p:cNvPr id="13" name="TextBox 30"/>
          <p:cNvSpPr txBox="1"/>
          <p:nvPr/>
        </p:nvSpPr>
        <p:spPr>
          <a:xfrm>
            <a:off x="4302335" y="1645811"/>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共同完成</a:t>
            </a:r>
            <a:endParaRPr lang="zh-CN" altLang="en-US" sz="2400" dirty="0">
              <a:latin typeface="FZZhengHeiS-M-GB" charset="-122"/>
              <a:ea typeface="FZZhengHeiS-M-GB" charset="-122"/>
              <a:cs typeface="FZZhengHeiS-M-GB" charset="-122"/>
            </a:endParaRPr>
          </a:p>
        </p:txBody>
      </p:sp>
      <p:sp>
        <p:nvSpPr>
          <p:cNvPr id="14" name="TextBox 13"/>
          <p:cNvSpPr txBox="1"/>
          <p:nvPr/>
        </p:nvSpPr>
        <p:spPr>
          <a:xfrm>
            <a:off x="4559757" y="2187357"/>
            <a:ext cx="3144242" cy="1169551"/>
          </a:xfrm>
          <a:prstGeom prst="rect">
            <a:avLst/>
          </a:prstGeom>
          <a:noFill/>
        </p:spPr>
        <p:txBody>
          <a:bodyPr wrap="square" rtlCol="0">
            <a:spAutoFit/>
          </a:bodyPr>
          <a:lstStyle/>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方案设计</a:t>
            </a:r>
            <a:endParaRPr lang="en-US" altLang="zh-CN" sz="2000" dirty="0" smtClean="0">
              <a:latin typeface="HYRunYuan 55W" charset="-122"/>
              <a:ea typeface="HYRunYuan 55W" charset="-122"/>
              <a:cs typeface="HYRunYuan 55W" charset="-122"/>
            </a:endParaRPr>
          </a:p>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模块测试</a:t>
            </a:r>
            <a:endParaRPr lang="en-US" altLang="zh-CN" sz="2000" dirty="0" smtClean="0">
              <a:latin typeface="HYRunYuan 55W" charset="-122"/>
              <a:ea typeface="HYRunYuan 55W" charset="-122"/>
              <a:cs typeface="HYRunYuan 55W" charset="-122"/>
            </a:endParaRPr>
          </a:p>
          <a:p>
            <a:pPr marL="342900" indent="-342900">
              <a:spcAft>
                <a:spcPts val="600"/>
              </a:spcAft>
              <a:buFont typeface="Arial" charset="0"/>
              <a:buChar char="•"/>
            </a:pPr>
            <a:r>
              <a:rPr lang="zh-CN" altLang="en-US" sz="2000" dirty="0" smtClean="0">
                <a:latin typeface="HYRunYuan 55W" charset="-122"/>
                <a:ea typeface="HYRunYuan 55W" charset="-122"/>
                <a:cs typeface="HYRunYuan 55W" charset="-122"/>
              </a:rPr>
              <a:t>联合调试</a:t>
            </a:r>
            <a:endParaRPr lang="zh-CN" altLang="en-US" sz="2000" dirty="0">
              <a:latin typeface="HYRunYuan 55W" charset="-122"/>
              <a:ea typeface="HYRunYuan 55W" charset="-122"/>
              <a:cs typeface="HYRunYuan 55W" charset="-122"/>
            </a:endParaRPr>
          </a:p>
        </p:txBody>
      </p:sp>
    </p:spTree>
    <p:extLst>
      <p:ext uri="{BB962C8B-B14F-4D97-AF65-F5344CB8AC3E}">
        <p14:creationId xmlns:p14="http://schemas.microsoft.com/office/powerpoint/2010/main" val="201365232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12"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16</a:t>
            </a:fld>
            <a:endParaRPr lang="zh-CN" altLang="en-US"/>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4" name="TextBox 3"/>
          <p:cNvSpPr txBox="1"/>
          <p:nvPr/>
        </p:nvSpPr>
        <p:spPr>
          <a:xfrm>
            <a:off x="2631602" y="3157212"/>
            <a:ext cx="3877985" cy="646331"/>
          </a:xfrm>
          <a:prstGeom prst="rect">
            <a:avLst/>
          </a:prstGeom>
          <a:noFill/>
        </p:spPr>
        <p:txBody>
          <a:bodyPr wrap="none" rtlCol="0">
            <a:spAutoFit/>
          </a:bodyPr>
          <a:lstStyle/>
          <a:p>
            <a:r>
              <a:rPr lang="zh-CN" altLang="en-US" sz="3600" dirty="0">
                <a:latin typeface="FZZhengHeiS-M-GB" charset="-122"/>
                <a:ea typeface="FZZhengHeiS-M-GB" charset="-122"/>
                <a:cs typeface="FZZhengHeiS-M-GB" charset="-122"/>
              </a:rPr>
              <a:t>工作中遇到的问题</a:t>
            </a:r>
            <a:endParaRPr lang="en-US" sz="36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12417845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831692"/>
            <a:ext cx="2498133" cy="461665"/>
          </a:xfrm>
          <a:prstGeom prst="rect">
            <a:avLst/>
          </a:prstGeom>
          <a:noFill/>
          <a:ln>
            <a:noFill/>
          </a:ln>
        </p:spPr>
        <p:txBody>
          <a:bodyPr wrap="square" rtlCol="0">
            <a:spAutoFit/>
          </a:bodyPr>
          <a:lstStyle/>
          <a:p>
            <a:r>
              <a:rPr lang="zh-CN" altLang="en-US" sz="240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315978"/>
            <a:ext cx="7448451" cy="70788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小车在切换运行状态时，车上的所有灯可能突然全部熄灭</a:t>
            </a:r>
            <a:r>
              <a:rPr lang="zh-CN" altLang="en-US" sz="2000" dirty="0" smtClean="0">
                <a:latin typeface="HYRunYuan 55W" charset="-122"/>
                <a:ea typeface="HYRunYuan 55W" charset="-122"/>
                <a:cs typeface="HYRunYuan 55W" charset="-122"/>
              </a:rPr>
              <a:t>，但</a:t>
            </a:r>
            <a:r>
              <a:rPr lang="zh-CN" altLang="en-US" sz="2000" dirty="0">
                <a:latin typeface="HYRunYuan 55W" charset="-122"/>
                <a:ea typeface="HYRunYuan 55W" charset="-122"/>
                <a:cs typeface="HYRunYuan 55W" charset="-122"/>
              </a:rPr>
              <a:t>有时舵机和电机还能继续运转</a:t>
            </a: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17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304377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528058"/>
            <a:ext cx="7448451" cy="1015663"/>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芯片的引脚与</a:t>
            </a:r>
            <a:r>
              <a:rPr lang="en-US" altLang="zh-CN" sz="2000" dirty="0">
                <a:latin typeface="HYRunYuan 55W" charset="-122"/>
                <a:ea typeface="HYRunYuan 55W" charset="-122"/>
                <a:cs typeface="HYRunYuan 55W" charset="-122"/>
              </a:rPr>
              <a:t>PCB</a:t>
            </a:r>
            <a:r>
              <a:rPr lang="zh-CN" altLang="en-US" sz="2000" dirty="0">
                <a:latin typeface="HYRunYuan 55W" charset="-122"/>
                <a:ea typeface="HYRunYuan 55W" charset="-122"/>
                <a:cs typeface="HYRunYuan 55W" charset="-122"/>
              </a:rPr>
              <a:t>接触不良，刚开始以为是芯片与转接座的贴片式焊接存在虚焊，后来发现其实是焊在转接座上的排针与焊在</a:t>
            </a:r>
            <a:r>
              <a:rPr lang="en-US" altLang="zh-CN" sz="2000" dirty="0">
                <a:latin typeface="HYRunYuan 55W" charset="-122"/>
                <a:ea typeface="HYRunYuan 55W" charset="-122"/>
                <a:cs typeface="HYRunYuan 55W" charset="-122"/>
              </a:rPr>
              <a:t>PCB</a:t>
            </a:r>
            <a:r>
              <a:rPr lang="zh-CN" altLang="en-US" sz="2000" dirty="0">
                <a:latin typeface="HYRunYuan 55W" charset="-122"/>
                <a:ea typeface="HYRunYuan 55W" charset="-122"/>
                <a:cs typeface="HYRunYuan 55W" charset="-122"/>
              </a:rPr>
              <a:t>上的排针座之间接触不良 </a:t>
            </a:r>
          </a:p>
        </p:txBody>
      </p:sp>
      <p:sp>
        <p:nvSpPr>
          <p:cNvPr id="29" name="TextBox 30"/>
          <p:cNvSpPr txBox="1"/>
          <p:nvPr/>
        </p:nvSpPr>
        <p:spPr>
          <a:xfrm>
            <a:off x="535403" y="4591316"/>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5074808"/>
            <a:ext cx="7448451" cy="70788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将</a:t>
            </a:r>
            <a:r>
              <a:rPr lang="en-US" altLang="zh-CN" sz="2000" dirty="0">
                <a:latin typeface="HYRunYuan 55W" charset="-122"/>
                <a:ea typeface="HYRunYuan 55W" charset="-122"/>
                <a:cs typeface="HYRunYuan 55W" charset="-122"/>
              </a:rPr>
              <a:t>PCB</a:t>
            </a:r>
            <a:r>
              <a:rPr lang="zh-CN" altLang="en-US" sz="2000" dirty="0">
                <a:latin typeface="HYRunYuan 55W" charset="-122"/>
                <a:ea typeface="HYRunYuan 55W" charset="-122"/>
                <a:cs typeface="HYRunYuan 55W" charset="-122"/>
              </a:rPr>
              <a:t>上的排针座拆除，将焊在芯片转接座上的排针直接焊在</a:t>
            </a:r>
            <a:r>
              <a:rPr lang="en-US" altLang="zh-CN" sz="2000" dirty="0">
                <a:latin typeface="HYRunYuan 55W" charset="-122"/>
                <a:ea typeface="HYRunYuan 55W" charset="-122"/>
                <a:cs typeface="HYRunYuan 55W" charset="-122"/>
              </a:rPr>
              <a:t>PCB</a:t>
            </a:r>
            <a:r>
              <a:rPr lang="zh-CN" altLang="en-US" sz="2000" dirty="0">
                <a:latin typeface="HYRunYuan 55W" charset="-122"/>
                <a:ea typeface="HYRunYuan 55W" charset="-122"/>
                <a:cs typeface="HYRunYuan 55W" charset="-122"/>
              </a:rPr>
              <a:t>上</a:t>
            </a:r>
          </a:p>
        </p:txBody>
      </p:sp>
    </p:spTree>
    <p:extLst>
      <p:ext uri="{BB962C8B-B14F-4D97-AF65-F5344CB8AC3E}">
        <p14:creationId xmlns:p14="http://schemas.microsoft.com/office/powerpoint/2010/main" val="88272155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83169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315978"/>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掉头逻辑在某些情况下不能按预期工作</a:t>
            </a: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18</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277541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259704"/>
            <a:ext cx="7448451" cy="1015663"/>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由于我们仅有</a:t>
            </a:r>
            <a:r>
              <a:rPr lang="en-US" altLang="zh-CN" sz="2000" dirty="0">
                <a:latin typeface="HYRunYuan 55W" charset="-122"/>
                <a:ea typeface="HYRunYuan 55W" charset="-122"/>
                <a:cs typeface="HYRunYuan 55W" charset="-122"/>
              </a:rPr>
              <a:t>4</a:t>
            </a:r>
            <a:r>
              <a:rPr lang="zh-CN" altLang="en-US" sz="2000" dirty="0">
                <a:latin typeface="HYRunYuan 55W" charset="-122"/>
                <a:ea typeface="HYRunYuan 55W" charset="-122"/>
                <a:cs typeface="HYRunYuan 55W" charset="-122"/>
              </a:rPr>
              <a:t>个红外传感器，电机还是开环控制，小车实际运行过程中红外传感器的信号会出现很多种不同的情况，难以考虑周全</a:t>
            </a:r>
          </a:p>
        </p:txBody>
      </p:sp>
      <p:sp>
        <p:nvSpPr>
          <p:cNvPr id="29" name="TextBox 30"/>
          <p:cNvSpPr txBox="1"/>
          <p:nvPr/>
        </p:nvSpPr>
        <p:spPr>
          <a:xfrm>
            <a:off x="535403" y="432645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4806454"/>
            <a:ext cx="7448451" cy="70788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由于我们需要在场地设计的特殊程度和算法复杂度之间寻求一个平衡，所以我们选择在不改变代码整体架构的基础上进行修补</a:t>
            </a:r>
          </a:p>
        </p:txBody>
      </p:sp>
    </p:spTree>
    <p:extLst>
      <p:ext uri="{BB962C8B-B14F-4D97-AF65-F5344CB8AC3E}">
        <p14:creationId xmlns:p14="http://schemas.microsoft.com/office/powerpoint/2010/main" val="74932598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83169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315978"/>
            <a:ext cx="7448451" cy="707886"/>
          </a:xfrm>
          <a:prstGeom prst="rect">
            <a:avLst/>
          </a:prstGeom>
          <a:noFill/>
        </p:spPr>
        <p:txBody>
          <a:bodyPr wrap="square" rtlCol="0">
            <a:spAutoFit/>
          </a:bodyPr>
          <a:lstStyle/>
          <a:p>
            <a:pPr>
              <a:spcAft>
                <a:spcPts val="1200"/>
              </a:spcAft>
            </a:pPr>
            <a:r>
              <a:rPr lang="zh-CN" altLang="en-US" sz="2000" dirty="0" smtClean="0">
                <a:latin typeface="HYRunYuan 55W" charset="-122"/>
                <a:ea typeface="HYRunYuan 55W" charset="-122"/>
                <a:cs typeface="HYRunYuan 55W" charset="-122"/>
              </a:rPr>
              <a:t>红外对管在</a:t>
            </a:r>
            <a:r>
              <a:rPr lang="zh-CN" altLang="en-US" sz="2000" dirty="0">
                <a:latin typeface="HYRunYuan 55W" charset="-122"/>
                <a:ea typeface="HYRunYuan 55W" charset="-122"/>
                <a:cs typeface="HYRunYuan 55W" charset="-122"/>
              </a:rPr>
              <a:t>黑色与白色区域之间切换一次时，数字逻辑误以为切换了很多次</a:t>
            </a: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19</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3023895"/>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508181"/>
            <a:ext cx="7448451" cy="70788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用示波器观察红外模块的输出信号，发现在高低电平之间切换时抖动非常厉害</a:t>
            </a:r>
          </a:p>
        </p:txBody>
      </p:sp>
      <p:sp>
        <p:nvSpPr>
          <p:cNvPr id="29" name="TextBox 30"/>
          <p:cNvSpPr txBox="1"/>
          <p:nvPr/>
        </p:nvSpPr>
        <p:spPr>
          <a:xfrm>
            <a:off x="535403" y="4260740"/>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4740742"/>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在数字逻辑中增加防抖模块</a:t>
            </a:r>
          </a:p>
        </p:txBody>
      </p:sp>
    </p:spTree>
    <p:extLst>
      <p:ext uri="{BB962C8B-B14F-4D97-AF65-F5344CB8AC3E}">
        <p14:creationId xmlns:p14="http://schemas.microsoft.com/office/powerpoint/2010/main" val="167895225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2</a:t>
            </a:fld>
            <a:endParaRPr lang="zh-CN" altLang="en-US"/>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4" name="TextBox 3"/>
          <p:cNvSpPr txBox="1"/>
          <p:nvPr/>
        </p:nvSpPr>
        <p:spPr>
          <a:xfrm>
            <a:off x="3122755" y="3347841"/>
            <a:ext cx="2954655" cy="646331"/>
          </a:xfrm>
          <a:prstGeom prst="rect">
            <a:avLst/>
          </a:prstGeom>
          <a:noFill/>
        </p:spPr>
        <p:txBody>
          <a:bodyPr wrap="none" rtlCol="0">
            <a:spAutoFit/>
          </a:bodyPr>
          <a:lstStyle/>
          <a:p>
            <a:r>
              <a:rPr lang="zh-CN" altLang="en-US" sz="3600" dirty="0" smtClean="0">
                <a:latin typeface="FZZhengHeiS-M-GB" charset="-122"/>
                <a:ea typeface="FZZhengHeiS-M-GB" charset="-122"/>
                <a:cs typeface="FZZhengHeiS-M-GB" charset="-122"/>
              </a:rPr>
              <a:t>功能介绍视频</a:t>
            </a:r>
            <a:endParaRPr lang="en-US" sz="36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131755214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83169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315978"/>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颜色模块的电子开关无法工作，</a:t>
            </a:r>
            <a:r>
              <a:rPr lang="en-US" altLang="zh-CN" sz="2000" dirty="0">
                <a:latin typeface="HYRunYuan 55W" charset="-122"/>
                <a:ea typeface="HYRunYuan 55W" charset="-122"/>
                <a:cs typeface="HYRunYuan 55W" charset="-122"/>
              </a:rPr>
              <a:t>LED</a:t>
            </a:r>
            <a:r>
              <a:rPr lang="zh-CN" altLang="en-US" sz="2000" dirty="0">
                <a:latin typeface="HYRunYuan 55W" charset="-122"/>
                <a:ea typeface="HYRunYuan 55W" charset="-122"/>
                <a:cs typeface="HYRunYuan 55W" charset="-122"/>
              </a:rPr>
              <a:t>始终点亮</a:t>
            </a: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20</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275554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239828"/>
            <a:ext cx="7448451" cy="1631216"/>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发现在断开电子开关时，只要给模块的颜色选择端</a:t>
            </a:r>
            <a:r>
              <a:rPr lang="en-US" altLang="zh-CN" sz="2000" dirty="0">
                <a:latin typeface="HYRunYuan 55W" charset="-122"/>
                <a:ea typeface="HYRunYuan 55W" charset="-122"/>
                <a:cs typeface="HYRunYuan 55W" charset="-122"/>
              </a:rPr>
              <a:t>S2</a:t>
            </a:r>
            <a:r>
              <a:rPr lang="zh-CN" altLang="en-US" sz="2000" dirty="0">
                <a:latin typeface="HYRunYuan 55W" charset="-122"/>
                <a:ea typeface="HYRunYuan 55W" charset="-122"/>
                <a:cs typeface="HYRunYuan 55W" charset="-122"/>
              </a:rPr>
              <a:t>或</a:t>
            </a:r>
            <a:r>
              <a:rPr lang="en-US" altLang="zh-CN" sz="2000" dirty="0">
                <a:latin typeface="HYRunYuan 55W" charset="-122"/>
                <a:ea typeface="HYRunYuan 55W" charset="-122"/>
                <a:cs typeface="HYRunYuan 55W" charset="-122"/>
              </a:rPr>
              <a:t>S3</a:t>
            </a:r>
            <a:r>
              <a:rPr lang="zh-CN" altLang="en-US" sz="2000" dirty="0">
                <a:latin typeface="HYRunYuan 55W" charset="-122"/>
                <a:ea typeface="HYRunYuan 55W" charset="-122"/>
                <a:cs typeface="HYRunYuan 55W" charset="-122"/>
              </a:rPr>
              <a:t>输入低电平，模块的</a:t>
            </a:r>
            <a:r>
              <a:rPr lang="en-US" altLang="zh-CN" sz="2000" dirty="0">
                <a:latin typeface="HYRunYuan 55W" charset="-122"/>
                <a:ea typeface="HYRunYuan 55W" charset="-122"/>
                <a:cs typeface="HYRunYuan 55W" charset="-122"/>
              </a:rPr>
              <a:t>GND</a:t>
            </a:r>
            <a:r>
              <a:rPr lang="zh-CN" altLang="en-US" sz="2000" dirty="0">
                <a:latin typeface="HYRunYuan 55W" charset="-122"/>
                <a:ea typeface="HYRunYuan 55W" charset="-122"/>
                <a:cs typeface="HYRunYuan 55W" charset="-122"/>
              </a:rPr>
              <a:t>就会被拉至</a:t>
            </a:r>
            <a:r>
              <a:rPr lang="en-US" altLang="zh-CN" sz="2000" dirty="0">
                <a:latin typeface="HYRunYuan 55W" charset="-122"/>
                <a:ea typeface="HYRunYuan 55W" charset="-122"/>
                <a:cs typeface="HYRunYuan 55W" charset="-122"/>
              </a:rPr>
              <a:t>1.2V</a:t>
            </a:r>
            <a:r>
              <a:rPr lang="zh-CN" altLang="en-US" sz="2000" dirty="0">
                <a:latin typeface="HYRunYuan 55W" charset="-122"/>
                <a:ea typeface="HYRunYuan 55W" charset="-122"/>
                <a:cs typeface="HYRunYuan 55W" charset="-122"/>
              </a:rPr>
              <a:t>左右，若将</a:t>
            </a:r>
            <a:r>
              <a:rPr lang="en-US" altLang="zh-CN" sz="2000" dirty="0">
                <a:latin typeface="HYRunYuan 55W" charset="-122"/>
                <a:ea typeface="HYRunYuan 55W" charset="-122"/>
                <a:cs typeface="HYRunYuan 55W" charset="-122"/>
              </a:rPr>
              <a:t>S2</a:t>
            </a:r>
            <a:r>
              <a:rPr lang="zh-CN" altLang="en-US" sz="2000" dirty="0">
                <a:latin typeface="HYRunYuan 55W" charset="-122"/>
                <a:ea typeface="HYRunYuan 55W" charset="-122"/>
                <a:cs typeface="HYRunYuan 55W" charset="-122"/>
              </a:rPr>
              <a:t>和</a:t>
            </a:r>
            <a:r>
              <a:rPr lang="en-US" altLang="zh-CN" sz="2000" dirty="0">
                <a:latin typeface="HYRunYuan 55W" charset="-122"/>
                <a:ea typeface="HYRunYuan 55W" charset="-122"/>
                <a:cs typeface="HYRunYuan 55W" charset="-122"/>
              </a:rPr>
              <a:t>S3</a:t>
            </a:r>
            <a:r>
              <a:rPr lang="zh-CN" altLang="en-US" sz="2000" dirty="0">
                <a:latin typeface="HYRunYuan 55W" charset="-122"/>
                <a:ea typeface="HYRunYuan 55W" charset="-122"/>
                <a:cs typeface="HYRunYuan 55W" charset="-122"/>
              </a:rPr>
              <a:t>悬空或接至高电平，模块的</a:t>
            </a:r>
            <a:r>
              <a:rPr lang="en-US" altLang="zh-CN" sz="2000" dirty="0">
                <a:latin typeface="HYRunYuan 55W" charset="-122"/>
                <a:ea typeface="HYRunYuan 55W" charset="-122"/>
                <a:cs typeface="HYRunYuan 55W" charset="-122"/>
              </a:rPr>
              <a:t>GND</a:t>
            </a:r>
            <a:r>
              <a:rPr lang="zh-CN" altLang="en-US" sz="2000" dirty="0">
                <a:latin typeface="HYRunYuan 55W" charset="-122"/>
                <a:ea typeface="HYRunYuan 55W" charset="-122"/>
                <a:cs typeface="HYRunYuan 55W" charset="-122"/>
              </a:rPr>
              <a:t>就接近</a:t>
            </a:r>
            <a:r>
              <a:rPr lang="en-US" altLang="zh-CN" sz="2000" dirty="0">
                <a:latin typeface="HYRunYuan 55W" charset="-122"/>
                <a:ea typeface="HYRunYuan 55W" charset="-122"/>
                <a:cs typeface="HYRunYuan 55W" charset="-122"/>
              </a:rPr>
              <a:t>VCC</a:t>
            </a:r>
            <a:r>
              <a:rPr lang="zh-CN" altLang="en-US" sz="2000" dirty="0">
                <a:latin typeface="HYRunYuan 55W" charset="-122"/>
                <a:ea typeface="HYRunYuan 55W" charset="-122"/>
                <a:cs typeface="HYRunYuan 55W" charset="-122"/>
              </a:rPr>
              <a:t>，考虑到可能是颜色传感器芯片对输入端有负电平保护，当输入电平低于</a:t>
            </a:r>
            <a:r>
              <a:rPr lang="en-US" altLang="zh-CN" sz="2000" dirty="0">
                <a:latin typeface="HYRunYuan 55W" charset="-122"/>
                <a:ea typeface="HYRunYuan 55W" charset="-122"/>
                <a:cs typeface="HYRunYuan 55W" charset="-122"/>
              </a:rPr>
              <a:t>GND</a:t>
            </a:r>
            <a:r>
              <a:rPr lang="zh-CN" altLang="en-US" sz="2000" dirty="0">
                <a:latin typeface="HYRunYuan 55W" charset="-122"/>
                <a:ea typeface="HYRunYuan 55W" charset="-122"/>
                <a:cs typeface="HYRunYuan 55W" charset="-122"/>
              </a:rPr>
              <a:t>太多时，</a:t>
            </a:r>
            <a:r>
              <a:rPr lang="en-US" altLang="zh-CN" sz="2000" dirty="0">
                <a:latin typeface="HYRunYuan 55W" charset="-122"/>
                <a:ea typeface="HYRunYuan 55W" charset="-122"/>
                <a:cs typeface="HYRunYuan 55W" charset="-122"/>
              </a:rPr>
              <a:t>GND</a:t>
            </a:r>
            <a:r>
              <a:rPr lang="zh-CN" altLang="en-US" sz="2000" dirty="0">
                <a:latin typeface="HYRunYuan 55W" charset="-122"/>
                <a:ea typeface="HYRunYuan 55W" charset="-122"/>
                <a:cs typeface="HYRunYuan 55W" charset="-122"/>
              </a:rPr>
              <a:t>就会被拉低</a:t>
            </a:r>
          </a:p>
        </p:txBody>
      </p:sp>
      <p:sp>
        <p:nvSpPr>
          <p:cNvPr id="29" name="TextBox 30"/>
          <p:cNvSpPr txBox="1"/>
          <p:nvPr/>
        </p:nvSpPr>
        <p:spPr>
          <a:xfrm>
            <a:off x="535403" y="4906786"/>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5386788"/>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在希望</a:t>
            </a:r>
            <a:r>
              <a:rPr lang="en-US" altLang="zh-CN" sz="2000" dirty="0">
                <a:latin typeface="HYRunYuan 55W" charset="-122"/>
                <a:ea typeface="HYRunYuan 55W" charset="-122"/>
                <a:cs typeface="HYRunYuan 55W" charset="-122"/>
              </a:rPr>
              <a:t>LED</a:t>
            </a:r>
            <a:r>
              <a:rPr lang="zh-CN" altLang="en-US" sz="2000" dirty="0">
                <a:latin typeface="HYRunYuan 55W" charset="-122"/>
                <a:ea typeface="HYRunYuan 55W" charset="-122"/>
                <a:cs typeface="HYRunYuan 55W" charset="-122"/>
              </a:rPr>
              <a:t>熄灭时始终给</a:t>
            </a:r>
            <a:r>
              <a:rPr lang="en-US" altLang="zh-CN" sz="2000" dirty="0">
                <a:latin typeface="HYRunYuan 55W" charset="-122"/>
                <a:ea typeface="HYRunYuan 55W" charset="-122"/>
                <a:cs typeface="HYRunYuan 55W" charset="-122"/>
              </a:rPr>
              <a:t>S2</a:t>
            </a:r>
            <a:r>
              <a:rPr lang="zh-CN" altLang="en-US" sz="2000" dirty="0">
                <a:latin typeface="HYRunYuan 55W" charset="-122"/>
                <a:ea typeface="HYRunYuan 55W" charset="-122"/>
                <a:cs typeface="HYRunYuan 55W" charset="-122"/>
              </a:rPr>
              <a:t>和</a:t>
            </a:r>
            <a:r>
              <a:rPr lang="en-US" altLang="zh-CN" sz="2000" dirty="0">
                <a:latin typeface="HYRunYuan 55W" charset="-122"/>
                <a:ea typeface="HYRunYuan 55W" charset="-122"/>
                <a:cs typeface="HYRunYuan 55W" charset="-122"/>
              </a:rPr>
              <a:t>S3</a:t>
            </a:r>
            <a:r>
              <a:rPr lang="zh-CN" altLang="en-US" sz="2000" dirty="0">
                <a:latin typeface="HYRunYuan 55W" charset="-122"/>
                <a:ea typeface="HYRunYuan 55W" charset="-122"/>
                <a:cs typeface="HYRunYuan 55W" charset="-122"/>
              </a:rPr>
              <a:t>输入高电平</a:t>
            </a:r>
          </a:p>
        </p:txBody>
      </p:sp>
    </p:spTree>
    <p:extLst>
      <p:ext uri="{BB962C8B-B14F-4D97-AF65-F5344CB8AC3E}">
        <p14:creationId xmlns:p14="http://schemas.microsoft.com/office/powerpoint/2010/main" val="99571646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535404" y="1712424"/>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问题</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4" y="2196710"/>
            <a:ext cx="7448451" cy="400110"/>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颜色模块检测距离过短</a:t>
            </a: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21</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26" name="TextBox 30"/>
          <p:cNvSpPr txBox="1"/>
          <p:nvPr/>
        </p:nvSpPr>
        <p:spPr>
          <a:xfrm>
            <a:off x="535404" y="2636274"/>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原因</a:t>
            </a:r>
            <a:endParaRPr lang="zh-CN" altLang="en-US" sz="2400" dirty="0">
              <a:latin typeface="FZZhengHeiS-M-GB" charset="-122"/>
              <a:ea typeface="FZZhengHeiS-M-GB" charset="-122"/>
              <a:cs typeface="FZZhengHeiS-M-GB" charset="-122"/>
            </a:endParaRPr>
          </a:p>
        </p:txBody>
      </p:sp>
      <p:sp>
        <p:nvSpPr>
          <p:cNvPr id="28" name="TextBox 27"/>
          <p:cNvSpPr txBox="1"/>
          <p:nvPr/>
        </p:nvSpPr>
        <p:spPr>
          <a:xfrm>
            <a:off x="940174" y="3120560"/>
            <a:ext cx="7448451" cy="1323439"/>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由于颜色模块利用自带的</a:t>
            </a:r>
            <a:r>
              <a:rPr lang="en-US" altLang="zh-CN" sz="2000" dirty="0">
                <a:latin typeface="HYRunYuan 55W" charset="-122"/>
                <a:ea typeface="HYRunYuan 55W" charset="-122"/>
                <a:cs typeface="HYRunYuan 55W" charset="-122"/>
              </a:rPr>
              <a:t>LED</a:t>
            </a:r>
            <a:r>
              <a:rPr lang="zh-CN" altLang="en-US" sz="2000" dirty="0">
                <a:latin typeface="HYRunYuan 55W" charset="-122"/>
                <a:ea typeface="HYRunYuan 55W" charset="-122"/>
                <a:cs typeface="HYRunYuan 55W" charset="-122"/>
              </a:rPr>
              <a:t>照亮物体，检测反射光，当物体稍微离远时，颜色传感器接收到的光强迅速下降，红绿蓝三种颜色对应的输出频率区分度迅速减小，以至于无法准确判断物体的颜色。此问题对于路标的颜色检测尤为明显</a:t>
            </a:r>
          </a:p>
        </p:txBody>
      </p:sp>
      <p:sp>
        <p:nvSpPr>
          <p:cNvPr id="29" name="TextBox 30"/>
          <p:cNvSpPr txBox="1"/>
          <p:nvPr/>
        </p:nvSpPr>
        <p:spPr>
          <a:xfrm>
            <a:off x="535403" y="4459525"/>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解决方法</a:t>
            </a:r>
            <a:endParaRPr lang="zh-CN" altLang="en-US" sz="2400" dirty="0">
              <a:latin typeface="FZZhengHeiS-M-GB" charset="-122"/>
              <a:ea typeface="FZZhengHeiS-M-GB" charset="-122"/>
              <a:cs typeface="FZZhengHeiS-M-GB" charset="-122"/>
            </a:endParaRPr>
          </a:p>
        </p:txBody>
      </p:sp>
      <p:sp>
        <p:nvSpPr>
          <p:cNvPr id="30" name="TextBox 29"/>
          <p:cNvSpPr txBox="1"/>
          <p:nvPr/>
        </p:nvSpPr>
        <p:spPr>
          <a:xfrm>
            <a:off x="940174" y="4939527"/>
            <a:ext cx="7448451" cy="1015663"/>
          </a:xfrm>
          <a:prstGeom prst="rect">
            <a:avLst/>
          </a:prstGeom>
          <a:noFill/>
        </p:spPr>
        <p:txBody>
          <a:bodyPr wrap="square" rtlCol="0">
            <a:spAutoFit/>
          </a:bodyPr>
          <a:lstStyle/>
          <a:p>
            <a:pPr>
              <a:spcAft>
                <a:spcPts val="1200"/>
              </a:spcAft>
            </a:pPr>
            <a:r>
              <a:rPr lang="zh-CN" altLang="en-US" sz="2000" dirty="0">
                <a:latin typeface="HYRunYuan 55W" charset="-122"/>
                <a:ea typeface="HYRunYuan 55W" charset="-122"/>
                <a:cs typeface="HYRunYuan 55W" charset="-122"/>
              </a:rPr>
              <a:t>考虑到凡是成像设备都有带有透镜的镜头，我们在检测路标的颜色模块上加装了一个玻璃半球，使反射光汇聚，加大颜色传感器处的光强，使可检测距离有所增加</a:t>
            </a:r>
          </a:p>
        </p:txBody>
      </p:sp>
    </p:spTree>
    <p:extLst>
      <p:ext uri="{BB962C8B-B14F-4D97-AF65-F5344CB8AC3E}">
        <p14:creationId xmlns:p14="http://schemas.microsoft.com/office/powerpoint/2010/main" val="208871493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358843" y="4712923"/>
            <a:ext cx="5087193" cy="1950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2638092" y="3881926"/>
            <a:ext cx="6340197" cy="830997"/>
          </a:xfrm>
          <a:prstGeom prst="rect">
            <a:avLst/>
          </a:prstGeom>
          <a:noFill/>
        </p:spPr>
        <p:txBody>
          <a:bodyPr wrap="none" rtlCol="0">
            <a:spAutoFit/>
          </a:bodyPr>
          <a:lstStyle/>
          <a:p>
            <a:pPr algn="r"/>
            <a:r>
              <a:rPr lang="zh-CN" altLang="en-US" sz="4800" dirty="0" smtClean="0">
                <a:solidFill>
                  <a:schemeClr val="tx1">
                    <a:lumMod val="75000"/>
                    <a:lumOff val="25000"/>
                  </a:schemeClr>
                </a:solidFill>
                <a:latin typeface="FZZhengHeiS-M-GB" charset="-122"/>
                <a:ea typeface="FZZhengHeiS-M-GB" charset="-122"/>
                <a:cs typeface="FZZhengHeiS-M-GB" charset="-122"/>
              </a:rPr>
              <a:t>谢谢！敬请批评指正！</a:t>
            </a:r>
            <a:endParaRPr lang="zh-CN" altLang="en-US" sz="4800" dirty="0">
              <a:solidFill>
                <a:schemeClr val="tx1">
                  <a:lumMod val="75000"/>
                  <a:lumOff val="25000"/>
                </a:schemeClr>
              </a:solidFill>
              <a:latin typeface="FZZhengHeiS-M-GB" charset="-122"/>
              <a:ea typeface="FZZhengHeiS-M-GB" charset="-122"/>
              <a:cs typeface="FZZhengHeiS-M-GB" charset="-122"/>
            </a:endParaRP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1B217210-6342-4CBD-AECC-FD7487F24651}" type="slidenum">
              <a:rPr lang="zh-CN" altLang="en-US" smtClean="0"/>
              <a:t>22</a:t>
            </a:fld>
            <a:endParaRPr lang="zh-CN" altLang="en-US"/>
          </a:p>
        </p:txBody>
      </p:sp>
      <p:sp>
        <p:nvSpPr>
          <p:cNvPr id="13" name="TextBox 5"/>
          <p:cNvSpPr txBox="1"/>
          <p:nvPr/>
        </p:nvSpPr>
        <p:spPr>
          <a:xfrm>
            <a:off x="3662739" y="4928161"/>
            <a:ext cx="4852611" cy="523220"/>
          </a:xfrm>
          <a:prstGeom prst="rect">
            <a:avLst/>
          </a:prstGeom>
          <a:noFill/>
        </p:spPr>
        <p:txBody>
          <a:bodyPr wrap="none" rtlCol="0">
            <a:spAutoFit/>
          </a:bodyPr>
          <a:lstStyle/>
          <a:p>
            <a:pPr algn="r"/>
            <a:r>
              <a:rPr lang="zh-CN" altLang="en-US" sz="2800" dirty="0" smtClean="0">
                <a:latin typeface="FZZhengHeiS-M-GB" charset="-122"/>
                <a:ea typeface="FZZhengHeiS-M-GB" charset="-122"/>
                <a:cs typeface="FZZhengHeiS-M-GB" charset="-122"/>
              </a:rPr>
              <a:t>一</a:t>
            </a:r>
            <a:r>
              <a:rPr lang="zh-CN" altLang="en-US" sz="2800" dirty="0">
                <a:latin typeface="FZZhengHeiS-M-GB" charset="-122"/>
                <a:ea typeface="FZZhengHeiS-M-GB" charset="-122"/>
                <a:cs typeface="FZZhengHeiS-M-GB" charset="-122"/>
              </a:rPr>
              <a:t>种智能配送系统的简易</a:t>
            </a:r>
            <a:r>
              <a:rPr lang="zh-CN" altLang="en-US" sz="2800" dirty="0" smtClean="0">
                <a:latin typeface="FZZhengHeiS-M-GB" charset="-122"/>
                <a:ea typeface="FZZhengHeiS-M-GB" charset="-122"/>
                <a:cs typeface="FZZhengHeiS-M-GB" charset="-122"/>
              </a:rPr>
              <a:t>实现</a:t>
            </a:r>
            <a:endParaRPr lang="zh-CN" altLang="en-US" sz="28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3579874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3</a:t>
            </a:fld>
            <a:endParaRPr lang="zh-CN" altLang="en-US"/>
          </a:p>
        </p:txBody>
      </p:sp>
      <p:sp>
        <p:nvSpPr>
          <p:cNvPr id="46"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066" y="1592434"/>
            <a:ext cx="3898468" cy="4576514"/>
          </a:xfrm>
          <a:prstGeom prst="rect">
            <a:avLst/>
          </a:prstGeom>
        </p:spPr>
      </p:pic>
      <p:sp>
        <p:nvSpPr>
          <p:cNvPr id="29" name="TextBox 28"/>
          <p:cNvSpPr txBox="1"/>
          <p:nvPr/>
        </p:nvSpPr>
        <p:spPr>
          <a:xfrm>
            <a:off x="1294233" y="3357471"/>
            <a:ext cx="1980029" cy="523220"/>
          </a:xfrm>
          <a:prstGeom prst="rect">
            <a:avLst/>
          </a:prstGeom>
          <a:noFill/>
        </p:spPr>
        <p:txBody>
          <a:bodyPr wrap="none" rtlCol="0">
            <a:spAutoFit/>
          </a:bodyPr>
          <a:lstStyle/>
          <a:p>
            <a:r>
              <a:rPr lang="zh-CN" altLang="en-US" sz="2800" smtClean="0">
                <a:latin typeface="FZZhengHeiS-M-GB" charset="-122"/>
                <a:ea typeface="FZZhengHeiS-M-GB" charset="-122"/>
                <a:cs typeface="FZZhengHeiS-M-GB" charset="-122"/>
              </a:rPr>
              <a:t>实际场地图</a:t>
            </a:r>
            <a:endParaRPr lang="en-US" sz="2800" dirty="0">
              <a:latin typeface="FZZhengHeiS-M-GB" charset="-122"/>
              <a:ea typeface="FZZhengHeiS-M-GB" charset="-122"/>
              <a:cs typeface="FZZhengHeiS-M-GB" charset="-122"/>
            </a:endParaRPr>
          </a:p>
        </p:txBody>
      </p:sp>
      <p:sp>
        <p:nvSpPr>
          <p:cNvPr id="11" name="TextBox 10"/>
          <p:cNvSpPr txBox="1"/>
          <p:nvPr/>
        </p:nvSpPr>
        <p:spPr>
          <a:xfrm>
            <a:off x="3372784" y="5366717"/>
            <a:ext cx="646331" cy="369332"/>
          </a:xfrm>
          <a:prstGeom prst="rect">
            <a:avLst/>
          </a:prstGeom>
          <a:noFill/>
        </p:spPr>
        <p:txBody>
          <a:bodyPr wrap="none" rtlCol="0">
            <a:spAutoFit/>
          </a:bodyPr>
          <a:lstStyle/>
          <a:p>
            <a:r>
              <a:rPr lang="zh-CN" altLang="en-US" dirty="0" smtClean="0">
                <a:latin typeface="HYRunYuan 55W" charset="-122"/>
                <a:ea typeface="HYRunYuan 55W" charset="-122"/>
                <a:cs typeface="HYRunYuan 55W" charset="-122"/>
              </a:rPr>
              <a:t>起点</a:t>
            </a:r>
            <a:endParaRPr lang="en-US" dirty="0">
              <a:latin typeface="HYRunYuan 55W" charset="-122"/>
              <a:ea typeface="HYRunYuan 55W" charset="-122"/>
              <a:cs typeface="HYRunYuan 55W" charset="-122"/>
            </a:endParaRPr>
          </a:p>
        </p:txBody>
      </p:sp>
      <p:cxnSp>
        <p:nvCxnSpPr>
          <p:cNvPr id="13" name="Straight Arrow Connector 12"/>
          <p:cNvCxnSpPr>
            <a:stCxn id="11" idx="3"/>
          </p:cNvCxnSpPr>
          <p:nvPr/>
        </p:nvCxnSpPr>
        <p:spPr>
          <a:xfrm>
            <a:off x="4019115" y="5551383"/>
            <a:ext cx="841120" cy="0"/>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0751" y="2333992"/>
            <a:ext cx="646331" cy="369332"/>
          </a:xfrm>
          <a:prstGeom prst="rect">
            <a:avLst/>
          </a:prstGeom>
          <a:noFill/>
        </p:spPr>
        <p:txBody>
          <a:bodyPr wrap="none" rtlCol="0">
            <a:spAutoFit/>
          </a:bodyPr>
          <a:lstStyle/>
          <a:p>
            <a:r>
              <a:rPr lang="zh-CN" altLang="en-US" dirty="0" smtClean="0">
                <a:latin typeface="HYRunYuan 55W" charset="-122"/>
                <a:ea typeface="HYRunYuan 55W" charset="-122"/>
                <a:cs typeface="HYRunYuan 55W" charset="-122"/>
              </a:rPr>
              <a:t>终点</a:t>
            </a:r>
            <a:endParaRPr lang="en-US" dirty="0">
              <a:latin typeface="HYRunYuan 55W" charset="-122"/>
              <a:ea typeface="HYRunYuan 55W" charset="-122"/>
              <a:cs typeface="HYRunYuan 55W" charset="-122"/>
            </a:endParaRPr>
          </a:p>
        </p:txBody>
      </p:sp>
      <p:cxnSp>
        <p:nvCxnSpPr>
          <p:cNvPr id="36" name="Straight Arrow Connector 35"/>
          <p:cNvCxnSpPr>
            <a:stCxn id="35" idx="1"/>
          </p:cNvCxnSpPr>
          <p:nvPr/>
        </p:nvCxnSpPr>
        <p:spPr>
          <a:xfrm flipH="1">
            <a:off x="7315200" y="2518658"/>
            <a:ext cx="565551" cy="0"/>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4189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4</a:t>
            </a:fld>
            <a:endParaRPr lang="zh-CN" altLang="en-US" dirty="0"/>
          </a:p>
        </p:txBody>
      </p:sp>
      <p:cxnSp>
        <p:nvCxnSpPr>
          <p:cNvPr id="47"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
        <p:nvSpPr>
          <p:cNvPr id="4" name="TextBox 3"/>
          <p:cNvSpPr txBox="1"/>
          <p:nvPr/>
        </p:nvSpPr>
        <p:spPr>
          <a:xfrm>
            <a:off x="2661090" y="3338137"/>
            <a:ext cx="3877985" cy="646331"/>
          </a:xfrm>
          <a:prstGeom prst="rect">
            <a:avLst/>
          </a:prstGeom>
          <a:noFill/>
        </p:spPr>
        <p:txBody>
          <a:bodyPr wrap="none" rtlCol="0">
            <a:spAutoFit/>
          </a:bodyPr>
          <a:lstStyle/>
          <a:p>
            <a:r>
              <a:rPr lang="zh-CN" altLang="en-US" sz="3600" smtClean="0">
                <a:latin typeface="FZZhengHeiS-M-GB" charset="-122"/>
                <a:ea typeface="FZZhengHeiS-M-GB" charset="-122"/>
                <a:cs typeface="FZZhengHeiS-M-GB" charset="-122"/>
              </a:rPr>
              <a:t>功能实现方法描述</a:t>
            </a:r>
            <a:endParaRPr lang="en-US" sz="3600" dirty="0">
              <a:latin typeface="FZZhengHeiS-M-GB" charset="-122"/>
              <a:ea typeface="FZZhengHeiS-M-GB" charset="-122"/>
              <a:cs typeface="FZZhengHeiS-M-GB" charset="-122"/>
            </a:endParaRPr>
          </a:p>
        </p:txBody>
      </p:sp>
    </p:spTree>
    <p:extLst>
      <p:ext uri="{BB962C8B-B14F-4D97-AF65-F5344CB8AC3E}">
        <p14:creationId xmlns:p14="http://schemas.microsoft.com/office/powerpoint/2010/main" val="141806664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30"/>
          <p:cNvSpPr txBox="1"/>
          <p:nvPr/>
        </p:nvSpPr>
        <p:spPr>
          <a:xfrm>
            <a:off x="461415" y="1692542"/>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电源管理</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461416" y="2251443"/>
            <a:ext cx="4170219" cy="2708434"/>
          </a:xfrm>
          <a:prstGeom prst="rect">
            <a:avLst/>
          </a:prstGeom>
          <a:noFill/>
        </p:spPr>
        <p:txBody>
          <a:bodyPr wrap="square" rtlCol="0">
            <a:spAutoFit/>
          </a:bodyPr>
          <a:lstStyle/>
          <a:p>
            <a:pPr marL="342900" indent="-342900">
              <a:spcAft>
                <a:spcPts val="1200"/>
              </a:spcAft>
              <a:buFont typeface="Arial" charset="0"/>
              <a:buChar char="•"/>
            </a:pPr>
            <a:r>
              <a:rPr lang="en-US" altLang="zh-CN" sz="2000" dirty="0" smtClean="0">
                <a:latin typeface="HYRunYuan 55W" charset="-122"/>
                <a:ea typeface="HYRunYuan 55W" charset="-122"/>
                <a:cs typeface="HYRunYuan 55W" charset="-122"/>
              </a:rPr>
              <a:t>5×5cm</a:t>
            </a:r>
            <a:r>
              <a:rPr lang="zh-CN" altLang="en-US" sz="2000" dirty="0" smtClean="0">
                <a:latin typeface="HYRunYuan 55W" charset="-122"/>
                <a:ea typeface="HYRunYuan 55W" charset="-122"/>
                <a:cs typeface="HYRunYuan 55W" charset="-122"/>
              </a:rPr>
              <a:t> </a:t>
            </a:r>
            <a:r>
              <a:rPr lang="en-US" altLang="zh-CN" sz="2000" dirty="0" smtClean="0">
                <a:latin typeface="HYRunYuan 55W" charset="-122"/>
                <a:ea typeface="HYRunYuan 55W" charset="-122"/>
                <a:cs typeface="HYRunYuan 55W" charset="-122"/>
              </a:rPr>
              <a:t>PCB</a:t>
            </a:r>
          </a:p>
          <a:p>
            <a:pPr marL="342900" indent="-342900">
              <a:spcAft>
                <a:spcPts val="1200"/>
              </a:spcAft>
              <a:buFont typeface="Arial" charset="0"/>
              <a:buChar char="•"/>
            </a:pPr>
            <a:r>
              <a:rPr lang="zh-CN" altLang="en-US" sz="2000" dirty="0" smtClean="0">
                <a:latin typeface="HYRunYuan 55W" charset="-122"/>
                <a:ea typeface="HYRunYuan 55W" charset="-122"/>
                <a:cs typeface="HYRunYuan 55W" charset="-122"/>
              </a:rPr>
              <a:t>以</a:t>
            </a:r>
            <a:r>
              <a:rPr lang="en-US" altLang="zh-CN" sz="2000" dirty="0" smtClean="0">
                <a:latin typeface="HYRunYuan 55W" charset="-122"/>
                <a:ea typeface="HYRunYuan 55W" charset="-122"/>
                <a:cs typeface="HYRunYuan 55W" charset="-122"/>
              </a:rPr>
              <a:t>TPS54160</a:t>
            </a:r>
            <a:r>
              <a:rPr lang="zh-CN" altLang="en-US" sz="2000" dirty="0" smtClean="0">
                <a:latin typeface="HYRunYuan 55W" charset="-122"/>
                <a:ea typeface="HYRunYuan 55W" charset="-122"/>
                <a:cs typeface="HYRunYuan 55W" charset="-122"/>
              </a:rPr>
              <a:t>为核心的开关型稳压电路</a:t>
            </a:r>
            <a:endParaRPr lang="en-US" altLang="zh-CN" sz="2000" dirty="0">
              <a:latin typeface="HYRunYuan 55W" charset="-122"/>
              <a:ea typeface="HYRunYuan 55W" charset="-122"/>
              <a:cs typeface="HYRunYuan 55W" charset="-122"/>
            </a:endParaRPr>
          </a:p>
          <a:p>
            <a:pPr marL="342900" indent="-342900">
              <a:spcAft>
                <a:spcPts val="1200"/>
              </a:spcAft>
              <a:buFont typeface="Arial" charset="0"/>
              <a:buChar char="•"/>
            </a:pPr>
            <a:r>
              <a:rPr lang="en-US" altLang="zh-CN" sz="2000" dirty="0" smtClean="0">
                <a:latin typeface="HYRunYuan 55W" charset="-122"/>
                <a:ea typeface="HYRunYuan 55W" charset="-122"/>
                <a:cs typeface="HYRunYuan 55W" charset="-122"/>
              </a:rPr>
              <a:t>7.2V</a:t>
            </a:r>
            <a:r>
              <a:rPr lang="zh-CN" altLang="en-US" sz="2000" dirty="0" smtClean="0">
                <a:latin typeface="HYRunYuan 55W" charset="-122"/>
                <a:ea typeface="HYRunYuan 55W" charset="-122"/>
                <a:cs typeface="HYRunYuan 55W" charset="-122"/>
              </a:rPr>
              <a:t>转</a:t>
            </a:r>
            <a:r>
              <a:rPr lang="en-US" altLang="zh-CN" sz="2000" dirty="0" smtClean="0">
                <a:latin typeface="HYRunYuan 55W" charset="-122"/>
                <a:ea typeface="HYRunYuan 55W" charset="-122"/>
                <a:cs typeface="HYRunYuan 55W" charset="-122"/>
              </a:rPr>
              <a:t>5V</a:t>
            </a:r>
            <a:r>
              <a:rPr lang="zh-CN" altLang="en-US" sz="2000" dirty="0" smtClean="0">
                <a:latin typeface="HYRunYuan 55W" charset="-122"/>
                <a:ea typeface="HYRunYuan 55W" charset="-122"/>
                <a:cs typeface="HYRunYuan 55W" charset="-122"/>
              </a:rPr>
              <a:t>，给</a:t>
            </a:r>
            <a:r>
              <a:rPr lang="en-US" altLang="zh-CN" sz="2000" dirty="0" smtClean="0">
                <a:latin typeface="HYRunYuan 55W" charset="-122"/>
                <a:ea typeface="HYRunYuan 55W" charset="-122"/>
                <a:cs typeface="HYRunYuan 55W" charset="-122"/>
              </a:rPr>
              <a:t>FPGA</a:t>
            </a:r>
            <a:r>
              <a:rPr lang="zh-CN" altLang="en-US" sz="2000" dirty="0" smtClean="0">
                <a:latin typeface="HYRunYuan 55W" charset="-122"/>
                <a:ea typeface="HYRunYuan 55W" charset="-122"/>
                <a:cs typeface="HYRunYuan 55W" charset="-122"/>
              </a:rPr>
              <a:t>实验板供电，其他模块供电从实验板上引出</a:t>
            </a:r>
            <a:endParaRPr lang="en-US" altLang="zh-CN" sz="20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000" dirty="0" smtClean="0">
                <a:latin typeface="HYRunYuan 55W" charset="-122"/>
                <a:ea typeface="HYRunYuan 55W" charset="-122"/>
                <a:cs typeface="HYRunYuan 55W" charset="-122"/>
              </a:rPr>
              <a:t>电池一路</a:t>
            </a:r>
            <a:r>
              <a:rPr lang="en-US" altLang="zh-CN" sz="2000" dirty="0" smtClean="0">
                <a:latin typeface="HYRunYuan 55W" charset="-122"/>
                <a:ea typeface="HYRunYuan 55W" charset="-122"/>
                <a:cs typeface="HYRunYuan 55W" charset="-122"/>
              </a:rPr>
              <a:t>7.2V</a:t>
            </a:r>
            <a:r>
              <a:rPr lang="zh-CN" altLang="en-US" sz="2000" dirty="0" smtClean="0">
                <a:latin typeface="HYRunYuan 55W" charset="-122"/>
                <a:ea typeface="HYRunYuan 55W" charset="-122"/>
                <a:cs typeface="HYRunYuan 55W" charset="-122"/>
              </a:rPr>
              <a:t>通过电源管理</a:t>
            </a:r>
            <a:r>
              <a:rPr lang="en-US" altLang="zh-CN" sz="2000" dirty="0" smtClean="0">
                <a:latin typeface="HYRunYuan 55W" charset="-122"/>
                <a:ea typeface="HYRunYuan 55W" charset="-122"/>
                <a:cs typeface="HYRunYuan 55W" charset="-122"/>
              </a:rPr>
              <a:t>PCB</a:t>
            </a:r>
            <a:r>
              <a:rPr lang="zh-CN" altLang="en-US" sz="2000" dirty="0" smtClean="0">
                <a:latin typeface="HYRunYuan 55W" charset="-122"/>
                <a:ea typeface="HYRunYuan 55W" charset="-122"/>
                <a:cs typeface="HYRunYuan 55W" charset="-122"/>
              </a:rPr>
              <a:t>接至电机驱动模块</a:t>
            </a:r>
            <a:endParaRPr lang="en-US" altLang="zh-CN" sz="2000" dirty="0" smtClean="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a:t>5</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283" y="1923374"/>
            <a:ext cx="3733746" cy="3772264"/>
          </a:xfrm>
          <a:prstGeom prst="rect">
            <a:avLst/>
          </a:prstGeom>
        </p:spPr>
      </p:pic>
    </p:spTree>
    <p:extLst>
      <p:ext uri="{BB962C8B-B14F-4D97-AF65-F5344CB8AC3E}">
        <p14:creationId xmlns:p14="http://schemas.microsoft.com/office/powerpoint/2010/main" val="24677011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398605" y="1593124"/>
            <a:ext cx="2498133" cy="461665"/>
          </a:xfrm>
          <a:prstGeom prst="rect">
            <a:avLst/>
          </a:prstGeom>
          <a:noFill/>
          <a:ln>
            <a:noFill/>
          </a:ln>
        </p:spPr>
        <p:txBody>
          <a:bodyPr wrap="square" rtlCol="0">
            <a:spAutoFit/>
          </a:bodyPr>
          <a:lstStyle/>
          <a:p>
            <a:r>
              <a:rPr lang="zh-CN" altLang="en-US" sz="2400" smtClean="0">
                <a:latin typeface="FZZhengHeiS-M-GB" charset="-122"/>
                <a:ea typeface="FZZhengHeiS-M-GB" charset="-122"/>
                <a:cs typeface="FZZhengHeiS-M-GB" charset="-122"/>
              </a:rPr>
              <a:t>数字系统框图</a:t>
            </a:r>
            <a:endParaRPr lang="zh-CN" altLang="en-US" sz="2400" dirty="0">
              <a:latin typeface="FZZhengHeiS-M-GB" charset="-122"/>
              <a:ea typeface="FZZhengHeiS-M-GB" charset="-122"/>
              <a:cs typeface="FZZhengHeiS-M-GB"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a:t>6</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80" y="2136236"/>
            <a:ext cx="7646570" cy="3838933"/>
          </a:xfrm>
          <a:prstGeom prst="rect">
            <a:avLst/>
          </a:prstGeom>
        </p:spPr>
      </p:pic>
    </p:spTree>
    <p:extLst>
      <p:ext uri="{BB962C8B-B14F-4D97-AF65-F5344CB8AC3E}">
        <p14:creationId xmlns:p14="http://schemas.microsoft.com/office/powerpoint/2010/main" val="79848934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208016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寻迹</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1212591" y="3138575"/>
            <a:ext cx="6368303" cy="461665"/>
          </a:xfrm>
          <a:prstGeom prst="rect">
            <a:avLst/>
          </a:prstGeom>
          <a:noFill/>
        </p:spPr>
        <p:txBody>
          <a:bodyPr wrap="square" rtlCol="0">
            <a:spAutoFit/>
          </a:bodyPr>
          <a:lstStyle/>
          <a:p>
            <a:r>
              <a:rPr lang="zh-CN" altLang="en-US" sz="2400" dirty="0" smtClean="0">
                <a:latin typeface="HYRunYuan 55W" charset="-122"/>
                <a:ea typeface="HYRunYuan 55W" charset="-122"/>
                <a:cs typeface="HYRunYuan 55W" charset="-122"/>
              </a:rPr>
              <a:t>利用车头两组红外对管进行双轨寻迹</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smtClean="0"/>
              <a:t>7</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38489145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208016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掉头</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851288" y="2738149"/>
            <a:ext cx="7239164" cy="2400657"/>
          </a:xfrm>
          <a:prstGeom prst="rect">
            <a:avLst/>
          </a:prstGeom>
          <a:noFill/>
        </p:spPr>
        <p:txBody>
          <a:bodyPr wrap="square" rtlCol="0">
            <a:spAutoFit/>
          </a:bodyPr>
          <a:lstStyle/>
          <a:p>
            <a:pPr marL="342900" indent="-342900">
              <a:spcAft>
                <a:spcPts val="1200"/>
              </a:spcAft>
              <a:buFont typeface="Arial" charset="0"/>
              <a:buChar char="•"/>
            </a:pPr>
            <a:r>
              <a:rPr lang="zh-CN" altLang="en-US" sz="2400" dirty="0">
                <a:latin typeface="HYRunYuan 55W" charset="-122"/>
                <a:ea typeface="HYRunYuan 55W" charset="-122"/>
                <a:cs typeface="HYRunYuan 55W" charset="-122"/>
              </a:rPr>
              <a:t>左转前进</a:t>
            </a:r>
            <a:r>
              <a:rPr lang="zh-CN" altLang="en-US" sz="2400" dirty="0" smtClean="0">
                <a:latin typeface="HYRunYuan 55W" charset="-122"/>
                <a:ea typeface="HYRunYuan 55W" charset="-122"/>
                <a:cs typeface="HYRunYuan 55W" charset="-122"/>
              </a:rPr>
              <a:t>与右转后退两种状态</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使后轮前侧两组红外对管保持在白色区域内</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当这两组红外对管中任意一组碰到黑色边线时切换状态</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车头红外对管辅助判断掉头结束</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a:t>8</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54481652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3777849" y="18970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30"/>
          <p:cNvSpPr txBox="1"/>
          <p:nvPr/>
        </p:nvSpPr>
        <p:spPr>
          <a:xfrm>
            <a:off x="461415" y="2080168"/>
            <a:ext cx="2498133" cy="461665"/>
          </a:xfrm>
          <a:prstGeom prst="rect">
            <a:avLst/>
          </a:prstGeom>
          <a:noFill/>
          <a:ln>
            <a:noFill/>
          </a:ln>
        </p:spPr>
        <p:txBody>
          <a:bodyPr wrap="square" rtlCol="0">
            <a:spAutoFit/>
          </a:bodyPr>
          <a:lstStyle/>
          <a:p>
            <a:r>
              <a:rPr lang="zh-CN" altLang="en-US" sz="2400" dirty="0" smtClean="0">
                <a:latin typeface="FZZhengHeiS-M-GB" charset="-122"/>
                <a:ea typeface="FZZhengHeiS-M-GB" charset="-122"/>
                <a:cs typeface="FZZhengHeiS-M-GB" charset="-122"/>
              </a:rPr>
              <a:t>刹车</a:t>
            </a:r>
            <a:endParaRPr lang="zh-CN" altLang="en-US" sz="2400" dirty="0">
              <a:latin typeface="FZZhengHeiS-M-GB" charset="-122"/>
              <a:ea typeface="FZZhengHeiS-M-GB" charset="-122"/>
              <a:cs typeface="FZZhengHeiS-M-GB" charset="-122"/>
            </a:endParaRPr>
          </a:p>
        </p:txBody>
      </p:sp>
      <p:sp>
        <p:nvSpPr>
          <p:cNvPr id="58" name="TextBox 57"/>
          <p:cNvSpPr txBox="1"/>
          <p:nvPr/>
        </p:nvSpPr>
        <p:spPr>
          <a:xfrm>
            <a:off x="940175" y="2959329"/>
            <a:ext cx="7239164" cy="1354217"/>
          </a:xfrm>
          <a:prstGeom prst="rect">
            <a:avLst/>
          </a:prstGeom>
          <a:noFill/>
        </p:spPr>
        <p:txBody>
          <a:bodyPr wrap="square" rtlCol="0">
            <a:spAutoFit/>
          </a:bodyPr>
          <a:lstStyle/>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我们的小车电机空转阻力较小，需要在成功匹配路牌和到达路的尽头时刹车以防止冲出太远</a:t>
            </a:r>
            <a:endParaRPr lang="en-US" altLang="zh-CN" sz="2400" dirty="0" smtClean="0">
              <a:latin typeface="HYRunYuan 55W" charset="-122"/>
              <a:ea typeface="HYRunYuan 55W" charset="-122"/>
              <a:cs typeface="HYRunYuan 55W" charset="-122"/>
            </a:endParaRPr>
          </a:p>
          <a:p>
            <a:pPr marL="342900" indent="-342900">
              <a:spcAft>
                <a:spcPts val="1200"/>
              </a:spcAft>
              <a:buFont typeface="Arial" charset="0"/>
              <a:buChar char="•"/>
            </a:pPr>
            <a:r>
              <a:rPr lang="zh-CN" altLang="en-US" sz="2400" dirty="0" smtClean="0">
                <a:latin typeface="HYRunYuan 55W" charset="-122"/>
                <a:ea typeface="HYRunYuan 55W" charset="-122"/>
                <a:cs typeface="HYRunYuan 55W" charset="-122"/>
              </a:rPr>
              <a:t>使电机以较高占空比倒转</a:t>
            </a:r>
            <a:r>
              <a:rPr lang="en-US" altLang="zh-CN" sz="2400" dirty="0" smtClean="0">
                <a:latin typeface="HYRunYuan 55W" charset="-122"/>
                <a:ea typeface="HYRunYuan 55W" charset="-122"/>
                <a:cs typeface="HYRunYuan 55W" charset="-122"/>
              </a:rPr>
              <a:t>0.5s</a:t>
            </a:r>
            <a:endParaRPr lang="zh-CN" altLang="en-US" sz="2400" dirty="0">
              <a:latin typeface="HYRunYuan 55W" charset="-122"/>
              <a:ea typeface="HYRunYuan 55W" charset="-122"/>
              <a:cs typeface="HYRunYuan 55W" charset="-122"/>
            </a:endParaRPr>
          </a:p>
        </p:txBody>
      </p:sp>
      <p:sp>
        <p:nvSpPr>
          <p:cNvPr id="78" name="矩形 77"/>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6"/>
          <p:cNvSpPr>
            <a:spLocks noGrp="1"/>
          </p:cNvSpPr>
          <p:nvPr>
            <p:ph type="sldNum" sz="quarter" idx="12"/>
          </p:nvPr>
        </p:nvSpPr>
        <p:spPr>
          <a:xfrm>
            <a:off x="6457950" y="6356351"/>
            <a:ext cx="2057400" cy="365125"/>
          </a:xfrm>
        </p:spPr>
        <p:txBody>
          <a:bodyPr/>
          <a:lstStyle/>
          <a:p>
            <a:r>
              <a:rPr lang="en-US" altLang="zh-CN" dirty="0"/>
              <a:t>9</a:t>
            </a:r>
            <a:endParaRPr lang="zh-CN" altLang="en-US" dirty="0"/>
          </a:p>
        </p:txBody>
      </p:sp>
      <p:sp>
        <p:nvSpPr>
          <p:cNvPr id="34" name="TextBox 5"/>
          <p:cNvSpPr txBox="1"/>
          <p:nvPr/>
        </p:nvSpPr>
        <p:spPr>
          <a:xfrm>
            <a:off x="2026058" y="375495"/>
            <a:ext cx="4852611" cy="523220"/>
          </a:xfrm>
          <a:prstGeom prst="rect">
            <a:avLst/>
          </a:prstGeom>
          <a:noFill/>
        </p:spPr>
        <p:txBody>
          <a:bodyPr wrap="none" rtlCol="0">
            <a:spAutoFit/>
          </a:bodyPr>
          <a:lstStyle/>
          <a:p>
            <a:pPr algn="r"/>
            <a:r>
              <a:rPr lang="zh-CN" altLang="en-US" sz="2800" dirty="0" smtClean="0">
                <a:solidFill>
                  <a:srgbClr val="7030A0"/>
                </a:solidFill>
                <a:latin typeface="FZZhengHeiS-M-GB" charset="-122"/>
                <a:ea typeface="FZZhengHeiS-M-GB" charset="-122"/>
                <a:cs typeface="FZZhengHeiS-M-GB" charset="-122"/>
              </a:rPr>
              <a:t>一</a:t>
            </a:r>
            <a:r>
              <a:rPr lang="zh-CN" altLang="en-US" sz="2800" dirty="0">
                <a:solidFill>
                  <a:srgbClr val="7030A0"/>
                </a:solidFill>
                <a:latin typeface="FZZhengHeiS-M-GB" charset="-122"/>
                <a:ea typeface="FZZhengHeiS-M-GB" charset="-122"/>
                <a:cs typeface="FZZhengHeiS-M-GB" charset="-122"/>
              </a:rPr>
              <a:t>种智能配送系统的简易</a:t>
            </a:r>
            <a:r>
              <a:rPr lang="zh-CN" altLang="en-US" sz="2800" dirty="0" smtClean="0">
                <a:solidFill>
                  <a:srgbClr val="7030A0"/>
                </a:solidFill>
                <a:latin typeface="FZZhengHeiS-M-GB" charset="-122"/>
                <a:ea typeface="FZZhengHeiS-M-GB" charset="-122"/>
                <a:cs typeface="FZZhengHeiS-M-GB" charset="-122"/>
              </a:rPr>
              <a:t>实现</a:t>
            </a:r>
            <a:endParaRPr lang="zh-CN" altLang="en-US" sz="2800" dirty="0">
              <a:solidFill>
                <a:srgbClr val="7030A0"/>
              </a:solidFill>
              <a:latin typeface="FZZhengHeiS-M-GB" charset="-122"/>
              <a:ea typeface="FZZhengHeiS-M-GB" charset="-122"/>
              <a:cs typeface="FZZhengHeiS-M-GB" charset="-122"/>
            </a:endParaRPr>
          </a:p>
        </p:txBody>
      </p:sp>
    </p:spTree>
    <p:extLst>
      <p:ext uri="{BB962C8B-B14F-4D97-AF65-F5344CB8AC3E}">
        <p14:creationId xmlns:p14="http://schemas.microsoft.com/office/powerpoint/2010/main" val="199143738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3257</TotalTime>
  <Words>958</Words>
  <Application>Microsoft Macintosh PowerPoint</Application>
  <PresentationFormat>On-screen Show (4:3)</PresentationFormat>
  <Paragraphs>150</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FZZhengHeiS-M-GB</vt:lpstr>
      <vt:lpstr>HYRunYuan 55W</vt:lpstr>
      <vt:lpstr>宋体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jameswhqi@gmail.com</cp:lastModifiedBy>
  <cp:revision>271</cp:revision>
  <dcterms:created xsi:type="dcterms:W3CDTF">2014-08-08T13:32:37Z</dcterms:created>
  <dcterms:modified xsi:type="dcterms:W3CDTF">2017-09-08T02:05:39Z</dcterms:modified>
</cp:coreProperties>
</file>