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65" r:id="rId2"/>
    <p:sldId id="339" r:id="rId3"/>
    <p:sldId id="360" r:id="rId4"/>
    <p:sldId id="361" r:id="rId5"/>
    <p:sldId id="363" r:id="rId6"/>
    <p:sldId id="364" r:id="rId7"/>
    <p:sldId id="366" r:id="rId8"/>
    <p:sldId id="340" r:id="rId9"/>
    <p:sldId id="362" r:id="rId10"/>
    <p:sldId id="367" r:id="rId11"/>
    <p:sldId id="368" r:id="rId12"/>
    <p:sldId id="365" r:id="rId13"/>
    <p:sldId id="369" r:id="rId14"/>
    <p:sldId id="371" r:id="rId15"/>
    <p:sldId id="370" r:id="rId16"/>
    <p:sldId id="372" r:id="rId17"/>
    <p:sldId id="373" r:id="rId18"/>
    <p:sldId id="374" r:id="rId19"/>
    <p:sldId id="375" r:id="rId20"/>
    <p:sldId id="376" r:id="rId21"/>
    <p:sldId id="377" r:id="rId22"/>
    <p:sldId id="27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5CAC"/>
    <a:srgbClr val="FFFFFF"/>
    <a:srgbClr val="5C307D"/>
    <a:srgbClr val="E7E7E7"/>
    <a:srgbClr val="570BA3"/>
    <a:srgbClr val="5D1D91"/>
    <a:srgbClr val="4472C4"/>
    <a:srgbClr val="9C57B1"/>
    <a:srgbClr val="950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2" autoAdjust="0"/>
    <p:restoredTop sz="87777" autoAdjust="0"/>
  </p:normalViewPr>
  <p:slideViewPr>
    <p:cSldViewPr snapToGrid="0" showGuides="1">
      <p:cViewPr>
        <p:scale>
          <a:sx n="128" d="100"/>
          <a:sy n="128" d="100"/>
        </p:scale>
        <p:origin x="1688"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一种智能配送系统的简易实现</a:t>
            </a:r>
          </a:p>
        </p:txBody>
      </p:sp>
      <p:sp>
        <p:nvSpPr>
          <p:cNvPr id="4" name="灯片编号占位符 3"/>
          <p:cNvSpPr>
            <a:spLocks noGrp="1"/>
          </p:cNvSpPr>
          <p:nvPr>
            <p:ph type="sldNum" sz="quarter" idx="10"/>
          </p:nvPr>
        </p:nvSpPr>
        <p:spPr/>
        <p:txBody>
          <a:bodyPr/>
          <a:lstStyle/>
          <a:p>
            <a:fld id="{2E16E15A-D7A9-4169-A7C2-BCB1B8BA29D0}" type="slidenum">
              <a:rPr lang="zh-CN" altLang="en-US" smtClean="0"/>
              <a:t>1</a:t>
            </a:fld>
            <a:endParaRPr lang="zh-CN" altLang="en-US"/>
          </a:p>
        </p:txBody>
      </p:sp>
    </p:spTree>
    <p:extLst>
      <p:ext uri="{BB962C8B-B14F-4D97-AF65-F5344CB8AC3E}">
        <p14:creationId xmlns:p14="http://schemas.microsoft.com/office/powerpoint/2010/main" val="244929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155555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527696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864784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电机驱动和电源管理部分的</a:t>
            </a:r>
            <a:r>
              <a:rPr lang="en-US" altLang="zh-CN" sz="2800" dirty="0" smtClean="0"/>
              <a:t>BTS7960</a:t>
            </a:r>
            <a:r>
              <a:rPr lang="zh-CN" altLang="en-US" sz="2800" dirty="0" smtClean="0"/>
              <a:t>模块、</a:t>
            </a:r>
            <a:r>
              <a:rPr lang="en-US" altLang="zh-CN" sz="2800" dirty="0" smtClean="0"/>
              <a:t>TPS54160</a:t>
            </a:r>
            <a:r>
              <a:rPr lang="zh-CN" altLang="en-US" sz="2800" dirty="0" smtClean="0"/>
              <a:t>芯片未在表格中列出</a:t>
            </a: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76726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698899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电机驱动和电源管理部分的</a:t>
            </a:r>
            <a:r>
              <a:rPr lang="en-US" altLang="zh-CN" sz="2800" dirty="0" smtClean="0"/>
              <a:t>BTS7960</a:t>
            </a:r>
            <a:r>
              <a:rPr lang="zh-CN" altLang="en-US" sz="2800" dirty="0" smtClean="0"/>
              <a:t>模块、</a:t>
            </a:r>
            <a:r>
              <a:rPr lang="en-US" altLang="zh-CN" sz="2800" dirty="0" smtClean="0"/>
              <a:t>TPS54160</a:t>
            </a:r>
            <a:r>
              <a:rPr lang="zh-CN" altLang="en-US" sz="2800" dirty="0" smtClean="0"/>
              <a:t>芯片未在表格中列出</a:t>
            </a: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15</a:t>
            </a:fld>
            <a:endParaRPr lang="zh-CN" altLang="en-US"/>
          </a:p>
        </p:txBody>
      </p:sp>
    </p:spTree>
    <p:extLst>
      <p:ext uri="{BB962C8B-B14F-4D97-AF65-F5344CB8AC3E}">
        <p14:creationId xmlns:p14="http://schemas.microsoft.com/office/powerpoint/2010/main" val="142758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16</a:t>
            </a:fld>
            <a:endParaRPr lang="zh-CN" altLang="en-US"/>
          </a:p>
        </p:txBody>
      </p:sp>
    </p:spTree>
    <p:extLst>
      <p:ext uri="{BB962C8B-B14F-4D97-AF65-F5344CB8AC3E}">
        <p14:creationId xmlns:p14="http://schemas.microsoft.com/office/powerpoint/2010/main" val="1084141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17</a:t>
            </a:fld>
            <a:endParaRPr lang="zh-CN" altLang="en-US"/>
          </a:p>
        </p:txBody>
      </p:sp>
    </p:spTree>
    <p:extLst>
      <p:ext uri="{BB962C8B-B14F-4D97-AF65-F5344CB8AC3E}">
        <p14:creationId xmlns:p14="http://schemas.microsoft.com/office/powerpoint/2010/main" val="1077673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18</a:t>
            </a:fld>
            <a:endParaRPr lang="zh-CN" altLang="en-US"/>
          </a:p>
        </p:txBody>
      </p:sp>
    </p:spTree>
    <p:extLst>
      <p:ext uri="{BB962C8B-B14F-4D97-AF65-F5344CB8AC3E}">
        <p14:creationId xmlns:p14="http://schemas.microsoft.com/office/powerpoint/2010/main" val="215461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19</a:t>
            </a:fld>
            <a:endParaRPr lang="zh-CN" altLang="en-US"/>
          </a:p>
        </p:txBody>
      </p:sp>
    </p:spTree>
    <p:extLst>
      <p:ext uri="{BB962C8B-B14F-4D97-AF65-F5344CB8AC3E}">
        <p14:creationId xmlns:p14="http://schemas.microsoft.com/office/powerpoint/2010/main" val="181410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功能列表见下页</a:t>
            </a: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2</a:t>
            </a:fld>
            <a:endParaRPr lang="zh-CN" altLang="en-US"/>
          </a:p>
        </p:txBody>
      </p:sp>
    </p:spTree>
    <p:extLst>
      <p:ext uri="{BB962C8B-B14F-4D97-AF65-F5344CB8AC3E}">
        <p14:creationId xmlns:p14="http://schemas.microsoft.com/office/powerpoint/2010/main" val="4241319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20</a:t>
            </a:fld>
            <a:endParaRPr lang="zh-CN" altLang="en-US"/>
          </a:p>
        </p:txBody>
      </p:sp>
    </p:spTree>
    <p:extLst>
      <p:ext uri="{BB962C8B-B14F-4D97-AF65-F5344CB8AC3E}">
        <p14:creationId xmlns:p14="http://schemas.microsoft.com/office/powerpoint/2010/main" val="116785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21</a:t>
            </a:fld>
            <a:endParaRPr lang="zh-CN" altLang="en-US"/>
          </a:p>
        </p:txBody>
      </p:sp>
    </p:spTree>
    <p:extLst>
      <p:ext uri="{BB962C8B-B14F-4D97-AF65-F5344CB8AC3E}">
        <p14:creationId xmlns:p14="http://schemas.microsoft.com/office/powerpoint/2010/main" val="21827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电机驱动和电源管理部分的</a:t>
            </a:r>
            <a:r>
              <a:rPr lang="en-US" altLang="zh-CN" sz="2800" dirty="0" smtClean="0"/>
              <a:t>BTS7960</a:t>
            </a:r>
            <a:r>
              <a:rPr lang="zh-CN" altLang="en-US" sz="2800" dirty="0" smtClean="0"/>
              <a:t>模块、</a:t>
            </a:r>
            <a:r>
              <a:rPr lang="en-US" altLang="zh-CN" sz="2800" dirty="0" smtClean="0"/>
              <a:t>TPS54160</a:t>
            </a:r>
            <a:r>
              <a:rPr lang="zh-CN" altLang="en-US" sz="2800" dirty="0" smtClean="0"/>
              <a:t>芯片未在表格中列出</a:t>
            </a: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139505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功能列表见下页</a:t>
            </a: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29395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电机驱动和电源管理部分的</a:t>
            </a:r>
            <a:r>
              <a:rPr lang="en-US" altLang="zh-CN" sz="2800" dirty="0" smtClean="0"/>
              <a:t>BTS7960</a:t>
            </a:r>
            <a:r>
              <a:rPr lang="zh-CN" altLang="en-US" sz="2800" dirty="0" smtClean="0"/>
              <a:t>模块、</a:t>
            </a:r>
            <a:r>
              <a:rPr lang="en-US" altLang="zh-CN" sz="2800" dirty="0" smtClean="0"/>
              <a:t>TPS54160</a:t>
            </a:r>
            <a:r>
              <a:rPr lang="zh-CN" altLang="en-US" sz="2800" dirty="0" smtClean="0"/>
              <a:t>芯片未在表格中列出</a:t>
            </a: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67265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67445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58506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1818674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2800" dirty="0" smtClean="0"/>
                  <a:t>FPGA</a:t>
                </a:r>
                <a:r>
                  <a:rPr lang="zh-CN" altLang="en-US" sz="2800" dirty="0" smtClean="0"/>
                  <a:t>中的寻迹算法将采用“遇边则转”的方式，即左传感器检测到边界时向右转，右传感器检测到边界时向左转。</a:t>
                </a:r>
              </a:p>
              <a:p>
                <a:r>
                  <a:rPr lang="zh-CN" altLang="en-US" sz="2800" dirty="0" smtClean="0"/>
                  <a:t>预计该方案将造成小车以曲线型路径前进的结果，我们认为可通过如下方式适当减缓，使小车接近于直线前进：若左方（或右方）两个传感器都检测到黑线，说明偏离轨道程度较大，舵机便控制前方车轮向右（或左）转一大角度，如图</a:t>
                </a:r>
                <a:r>
                  <a:rPr lang="en-US" altLang="zh-CN" sz="2800" dirty="0" smtClean="0"/>
                  <a:t>(a)</a:t>
                </a:r>
                <a:r>
                  <a:rPr lang="zh-CN" altLang="en-US" sz="2800" dirty="0" smtClean="0"/>
                  <a:t>所示；若只有最左（或右）方传感器检测到黑线，说明偏离轨道程度不大，舵机便控制前方车轮向右（或左）转一小角度，如图</a:t>
                </a:r>
                <a:r>
                  <a:rPr lang="en-US" altLang="zh-CN" sz="2800" dirty="0" smtClean="0"/>
                  <a:t>(b)</a:t>
                </a:r>
                <a:r>
                  <a:rPr lang="zh-CN" altLang="en-US" sz="2800" dirty="0" smtClean="0"/>
                  <a:t>所示；：</a:t>
                </a:r>
              </a:p>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65406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286594-573C-4371-943C-16C4B86CE919}" type="datetime1">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4825161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BABF44-8FDA-4DC6-BD9E-7867B8046E85}" type="datetime1">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483090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C5E15C-9DA3-4D0E-B0CA-C64280D28412}" type="datetime1">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408714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5C0C32-4223-4FCF-BFBB-9AAE042BDE2F}" type="datetime1">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5792372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EA06AC-C701-4229-A467-4927DFA57F61}" type="datetime1">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81578125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08D7A1-5E0C-473B-A2CD-6F1C25E18AEB}" type="datetime1">
              <a:rPr lang="zh-CN" altLang="en-US" smtClean="0"/>
              <a:t>2017/9/7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20949617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AF78993-200A-43F5-A0F6-2E5BCDD5BFBC}" type="datetime1">
              <a:rPr lang="zh-CN" altLang="en-US" smtClean="0"/>
              <a:t>2017/9/7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3700374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7E3DA1-3A7B-4974-ACEC-8DDD9A18CDBE}" type="datetime1">
              <a:rPr lang="zh-CN" altLang="en-US" smtClean="0"/>
              <a:t>2017/9/7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762449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705718-EADE-4133-8620-04BD675B7EDB}" type="datetime1">
              <a:rPr lang="zh-CN" altLang="en-US" smtClean="0"/>
              <a:t>2017/9/7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305864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62ECEA-8A51-497F-87E2-49683CB27294}" type="datetime1">
              <a:rPr lang="zh-CN" altLang="en-US" smtClean="0"/>
              <a:t>2017/9/7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86475343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A6DC2D-623E-487C-B54A-1DE9A8380718}" type="datetime1">
              <a:rPr lang="zh-CN" altLang="en-US" smtClean="0"/>
              <a:t>2017/9/7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7791414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latin typeface="HYRunYuan 55W" charset="-122"/>
                <a:ea typeface="HYRunYuan 55W" charset="-122"/>
                <a:cs typeface="HYRunYuan 55W" charset="-122"/>
              </a:defRPr>
            </a:lvl1pPr>
          </a:lstStyle>
          <a:p>
            <a:fld id="{90D8197E-497D-48BA-AAE6-45715AEF5B40}" type="datetime1">
              <a:rPr lang="zh-CN" altLang="en-US" smtClean="0"/>
              <a:pPr/>
              <a:t>2017/9/7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chemeClr val="tx1">
                    <a:tint val="75000"/>
                  </a:schemeClr>
                </a:solidFill>
                <a:latin typeface="HYRunYuan 55W" charset="-122"/>
                <a:ea typeface="HYRunYuan 55W" charset="-122"/>
                <a:cs typeface="HYRunYuan 55W" charset="-122"/>
              </a:defRPr>
            </a:lvl1pPr>
          </a:lstStyle>
          <a:p>
            <a:fld id="{1B217210-6342-4CBD-AECC-FD7487F24651}" type="slidenum">
              <a:rPr lang="zh-CN" altLang="en-US" smtClean="0"/>
              <a:pPr/>
              <a:t>‹#›</a:t>
            </a:fld>
            <a:endParaRPr lang="zh-CN" altLang="en-US"/>
          </a:p>
        </p:txBody>
      </p:sp>
    </p:spTree>
    <p:extLst>
      <p:ext uri="{BB962C8B-B14F-4D97-AF65-F5344CB8AC3E}">
        <p14:creationId xmlns:p14="http://schemas.microsoft.com/office/powerpoint/2010/main" val="337920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FZZhengHeiS-M-GB" charset="-122"/>
          <a:ea typeface="FZZhengHeiS-M-GB" charset="-122"/>
          <a:cs typeface="FZZhengHeiS-M-GB"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YRunYuan 55W" charset="-122"/>
          <a:ea typeface="HYRunYuan 55W" charset="-122"/>
          <a:cs typeface="HYRunYuan 55W"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YRunYuan 55W" charset="-122"/>
          <a:ea typeface="HYRunYuan 55W" charset="-122"/>
          <a:cs typeface="HYRunYuan 55W"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YRunYuan 55W" charset="-122"/>
          <a:ea typeface="HYRunYuan 55W" charset="-122"/>
          <a:cs typeface="HYRunYuan 55W"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YRunYuan 55W" charset="-122"/>
          <a:ea typeface="HYRunYuan 55W" charset="-122"/>
          <a:cs typeface="HYRunYuan 55W"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YRunYuan 55W" charset="-122"/>
          <a:ea typeface="HYRunYuan 55W" charset="-122"/>
          <a:cs typeface="HYRunYuan 55W"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6240672" y="4537799"/>
            <a:ext cx="2646878" cy="461665"/>
          </a:xfrm>
          <a:prstGeom prst="rect">
            <a:avLst/>
          </a:prstGeom>
          <a:noFill/>
        </p:spPr>
        <p:txBody>
          <a:bodyPr wrap="none" rtlCol="0">
            <a:spAutoFit/>
          </a:bodyPr>
          <a:lstStyle/>
          <a:p>
            <a:r>
              <a:rPr lang="zh-CN" altLang="en-US" sz="2400" smtClean="0">
                <a:solidFill>
                  <a:schemeClr val="tx1">
                    <a:lumMod val="75000"/>
                    <a:lumOff val="25000"/>
                  </a:schemeClr>
                </a:solidFill>
                <a:latin typeface="FZZhengHeiS-M-GB" charset="-122"/>
                <a:ea typeface="FZZhengHeiS-M-GB" charset="-122"/>
                <a:cs typeface="FZZhengHeiS-M-GB" charset="-122"/>
              </a:rPr>
              <a:t>电子技术课程设计</a:t>
            </a:r>
            <a:endParaRPr lang="zh-CN" altLang="en-US" sz="2400" dirty="0">
              <a:solidFill>
                <a:schemeClr val="tx1">
                  <a:lumMod val="75000"/>
                  <a:lumOff val="25000"/>
                </a:schemeClr>
              </a:solidFill>
              <a:latin typeface="FZZhengHeiS-M-GB" charset="-122"/>
              <a:ea typeface="FZZhengHeiS-M-GB" charset="-122"/>
              <a:cs typeface="FZZhengHeiS-M-GB" charset="-122"/>
            </a:endParaRPr>
          </a:p>
        </p:txBody>
      </p:sp>
      <p:cxnSp>
        <p:nvCxnSpPr>
          <p:cNvPr id="4" name="直接连接符 3"/>
          <p:cNvCxnSpPr/>
          <p:nvPr/>
        </p:nvCxnSpPr>
        <p:spPr>
          <a:xfrm flipV="1">
            <a:off x="6174463" y="4478883"/>
            <a:ext cx="2684173" cy="57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3458829" y="3881926"/>
            <a:ext cx="5519460" cy="584775"/>
          </a:xfrm>
          <a:prstGeom prst="rect">
            <a:avLst/>
          </a:prstGeom>
          <a:noFill/>
        </p:spPr>
        <p:txBody>
          <a:bodyPr wrap="none" rtlCol="0">
            <a:spAutoFit/>
          </a:bodyPr>
          <a:lstStyle/>
          <a:p>
            <a:pPr algn="r"/>
            <a:r>
              <a:rPr lang="zh-CN" altLang="en-US" sz="3200" dirty="0" smtClean="0">
                <a:solidFill>
                  <a:schemeClr val="tx1">
                    <a:lumMod val="75000"/>
                    <a:lumOff val="25000"/>
                  </a:schemeClr>
                </a:solidFill>
                <a:latin typeface="FZZhengHeiS-M-GB" charset="-122"/>
                <a:ea typeface="FZZhengHeiS-M-GB" charset="-122"/>
                <a:cs typeface="FZZhengHeiS-M-GB" charset="-122"/>
              </a:rPr>
              <a:t>一种智能配送系统的简易实现</a:t>
            </a:r>
            <a:endParaRPr lang="zh-CN" altLang="en-US" sz="3200" dirty="0">
              <a:solidFill>
                <a:schemeClr val="tx1">
                  <a:lumMod val="75000"/>
                  <a:lumOff val="25000"/>
                </a:schemeClr>
              </a:solidFill>
              <a:latin typeface="FZZhengHeiS-M-GB" charset="-122"/>
              <a:ea typeface="FZZhengHeiS-M-GB" charset="-122"/>
              <a:cs typeface="FZZhengHeiS-M-GB"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6867939" y="5194813"/>
            <a:ext cx="1979939" cy="1089529"/>
          </a:xfrm>
          <a:prstGeom prst="rect">
            <a:avLst/>
          </a:prstGeom>
          <a:noFill/>
        </p:spPr>
        <p:txBody>
          <a:bodyPr wrap="square" rtlCol="0">
            <a:spAutoFit/>
          </a:bodyPr>
          <a:lstStyle/>
          <a:p>
            <a:pPr algn="ctr">
              <a:lnSpc>
                <a:spcPct val="120000"/>
              </a:lnSpc>
            </a:pPr>
            <a:r>
              <a:rPr lang="zh-CN" altLang="en-US" dirty="0" smtClean="0">
                <a:solidFill>
                  <a:schemeClr val="tx1">
                    <a:lumMod val="75000"/>
                    <a:lumOff val="25000"/>
                  </a:schemeClr>
                </a:solidFill>
                <a:latin typeface="HYRunYuan 55W" charset="-122"/>
                <a:ea typeface="HYRunYuan 55W" charset="-122"/>
                <a:cs typeface="HYRunYuan 55W" charset="-122"/>
              </a:rPr>
              <a:t>自动化系</a:t>
            </a:r>
            <a:endParaRPr lang="en-US" altLang="zh-CN" dirty="0" smtClean="0">
              <a:solidFill>
                <a:schemeClr val="tx1">
                  <a:lumMod val="75000"/>
                  <a:lumOff val="25000"/>
                </a:schemeClr>
              </a:solidFill>
              <a:latin typeface="HYRunYuan 55W" charset="-122"/>
              <a:ea typeface="HYRunYuan 55W" charset="-122"/>
              <a:cs typeface="HYRunYuan 55W" charset="-122"/>
            </a:endParaRPr>
          </a:p>
          <a:p>
            <a:pPr algn="ctr">
              <a:lnSpc>
                <a:spcPct val="120000"/>
              </a:lnSpc>
            </a:pPr>
            <a:r>
              <a:rPr lang="zh-CN" altLang="en-US" dirty="0" smtClean="0">
                <a:solidFill>
                  <a:schemeClr val="tx1">
                    <a:lumMod val="75000"/>
                    <a:lumOff val="25000"/>
                  </a:schemeClr>
                </a:solidFill>
                <a:latin typeface="HYRunYuan 55W" charset="-122"/>
                <a:ea typeface="HYRunYuan 55W" charset="-122"/>
                <a:cs typeface="HYRunYuan 55W" charset="-122"/>
              </a:rPr>
              <a:t>祁文浩 康梓峰 </a:t>
            </a:r>
            <a:endParaRPr lang="en-US" altLang="zh-CN" dirty="0" smtClean="0">
              <a:solidFill>
                <a:schemeClr val="tx1">
                  <a:lumMod val="75000"/>
                  <a:lumOff val="25000"/>
                </a:schemeClr>
              </a:solidFill>
              <a:latin typeface="HYRunYuan 55W" charset="-122"/>
              <a:ea typeface="HYRunYuan 55W" charset="-122"/>
              <a:cs typeface="HYRunYuan 55W" charset="-122"/>
            </a:endParaRPr>
          </a:p>
          <a:p>
            <a:pPr algn="ctr">
              <a:lnSpc>
                <a:spcPct val="120000"/>
              </a:lnSpc>
            </a:pPr>
            <a:r>
              <a:rPr lang="en-US" altLang="zh-CN" dirty="0" smtClean="0">
                <a:solidFill>
                  <a:schemeClr val="tx1">
                    <a:lumMod val="75000"/>
                    <a:lumOff val="25000"/>
                  </a:schemeClr>
                </a:solidFill>
                <a:latin typeface="HYRunYuan 55W" charset="-122"/>
                <a:ea typeface="HYRunYuan 55W" charset="-122"/>
                <a:cs typeface="HYRunYuan 55W" charset="-122"/>
              </a:rPr>
              <a:t>2017-09-08</a:t>
            </a:r>
            <a:endParaRPr lang="zh-CN" altLang="en-US" dirty="0">
              <a:solidFill>
                <a:schemeClr val="tx1">
                  <a:lumMod val="75000"/>
                  <a:lumOff val="25000"/>
                </a:schemeClr>
              </a:solidFill>
              <a:latin typeface="HYRunYuan 55W" charset="-122"/>
              <a:ea typeface="HYRunYuan 55W" charset="-122"/>
              <a:cs typeface="HYRunYuan 55W" charset="-122"/>
            </a:endParaRPr>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6001525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208016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刹车</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5" y="2959329"/>
            <a:ext cx="7239164" cy="1354217"/>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我们的小车电机空转阻力较小，需要在成功匹配路牌和到达路的尽头时刹车以防止冲出太远</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使电机以较高占空比倒转</a:t>
            </a:r>
            <a:r>
              <a:rPr lang="en-US" altLang="zh-CN" sz="2400" dirty="0" smtClean="0">
                <a:latin typeface="HYRunYuan 55W" charset="-122"/>
                <a:ea typeface="HYRunYuan 55W" charset="-122"/>
                <a:cs typeface="HYRunYuan 55W" charset="-122"/>
              </a:rPr>
              <a:t>0.5s</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9914373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2080168"/>
            <a:ext cx="2937768"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颜色模块</a:t>
            </a:r>
            <a:r>
              <a:rPr lang="en-US" altLang="zh-CN" sz="2400" dirty="0" smtClean="0">
                <a:latin typeface="FZZhengHeiS-M-GB" charset="-122"/>
                <a:ea typeface="FZZhengHeiS-M-GB" charset="-122"/>
                <a:cs typeface="FZZhengHeiS-M-GB" charset="-122"/>
              </a:rPr>
              <a:t>LED</a:t>
            </a:r>
            <a:r>
              <a:rPr lang="zh-CN" altLang="en-US" sz="2400" dirty="0" smtClean="0">
                <a:latin typeface="FZZhengHeiS-M-GB" charset="-122"/>
                <a:ea typeface="FZZhengHeiS-M-GB" charset="-122"/>
                <a:cs typeface="FZZhengHeiS-M-GB" charset="-122"/>
              </a:rPr>
              <a:t>控制</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832781" y="2959329"/>
            <a:ext cx="7239164" cy="1354217"/>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颜色模块上用来照亮物体的</a:t>
            </a:r>
            <a:r>
              <a:rPr lang="en-US" altLang="zh-CN" sz="2400" dirty="0" smtClean="0">
                <a:latin typeface="HYRunYuan 55W" charset="-122"/>
                <a:ea typeface="HYRunYuan 55W" charset="-122"/>
                <a:cs typeface="HYRunYuan 55W" charset="-122"/>
              </a:rPr>
              <a:t>LED</a:t>
            </a:r>
            <a:r>
              <a:rPr lang="zh-CN" altLang="en-US" sz="2400" dirty="0" smtClean="0">
                <a:latin typeface="HYRunYuan 55W" charset="-122"/>
                <a:ea typeface="HYRunYuan 55W" charset="-122"/>
                <a:cs typeface="HYRunYuan 55W" charset="-122"/>
              </a:rPr>
              <a:t>与模块的供电直接相连</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用一个复合管控制模块供电</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57777448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174223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数码管显示</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851288" y="2400219"/>
            <a:ext cx="7239164" cy="3139321"/>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显示内容不是数字</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将所有显示数据以</a:t>
            </a:r>
            <a:r>
              <a:rPr lang="en-US" altLang="zh-CN" sz="2400" dirty="0" smtClean="0">
                <a:latin typeface="HYRunYuan 55W" charset="-122"/>
                <a:ea typeface="HYRunYuan 55W" charset="-122"/>
                <a:cs typeface="HYRunYuan 55W" charset="-122"/>
              </a:rPr>
              <a:t>ROM</a:t>
            </a:r>
            <a:r>
              <a:rPr lang="zh-CN" altLang="en-US" sz="2400" dirty="0" smtClean="0">
                <a:latin typeface="HYRunYuan 55W" charset="-122"/>
                <a:ea typeface="HYRunYuan 55W" charset="-122"/>
                <a:cs typeface="HYRunYuan 55W" charset="-122"/>
              </a:rPr>
              <a:t>形式存在</a:t>
            </a:r>
            <a:r>
              <a:rPr lang="en-US" altLang="zh-CN" sz="2400" dirty="0" smtClean="0">
                <a:latin typeface="HYRunYuan 55W" charset="-122"/>
                <a:ea typeface="HYRunYuan 55W" charset="-122"/>
                <a:cs typeface="HYRunYuan 55W" charset="-122"/>
              </a:rPr>
              <a:t>FPGA</a:t>
            </a:r>
            <a:r>
              <a:rPr lang="zh-CN" altLang="en-US" sz="2400" dirty="0" smtClean="0">
                <a:latin typeface="HYRunYuan 55W" charset="-122"/>
                <a:ea typeface="HYRunYuan 55W" charset="-122"/>
                <a:cs typeface="HYRunYuan 55W" charset="-122"/>
              </a:rPr>
              <a:t>自带的</a:t>
            </a:r>
            <a:r>
              <a:rPr lang="en-US" altLang="zh-CN" sz="2400" dirty="0" smtClean="0">
                <a:latin typeface="HYRunYuan 55W" charset="-122"/>
                <a:ea typeface="HYRunYuan 55W" charset="-122"/>
                <a:cs typeface="HYRunYuan 55W" charset="-122"/>
              </a:rPr>
              <a:t>memory</a:t>
            </a:r>
            <a:r>
              <a:rPr lang="zh-CN" altLang="en-US" sz="2400" dirty="0" smtClean="0">
                <a:latin typeface="HYRunYuan 55W" charset="-122"/>
                <a:ea typeface="HYRunYuan 55W" charset="-122"/>
                <a:cs typeface="HYRunYuan 55W" charset="-122"/>
              </a:rPr>
              <a:t> </a:t>
            </a:r>
            <a:r>
              <a:rPr lang="en-US" altLang="zh-CN" sz="2400" dirty="0" smtClean="0">
                <a:latin typeface="HYRunYuan 55W" charset="-122"/>
                <a:ea typeface="HYRunYuan 55W" charset="-122"/>
                <a:cs typeface="HYRunYuan 55W" charset="-122"/>
              </a:rPr>
              <a:t>block</a:t>
            </a:r>
            <a:r>
              <a:rPr lang="zh-CN" altLang="en-US" sz="2400" dirty="0" smtClean="0">
                <a:latin typeface="HYRunYuan 55W" charset="-122"/>
                <a:ea typeface="HYRunYuan 55W" charset="-122"/>
                <a:cs typeface="HYRunYuan 55W" charset="-122"/>
              </a:rPr>
              <a:t>中</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数据区开头存储每种</a:t>
            </a:r>
            <a:r>
              <a:rPr lang="en-US" altLang="zh-CN" sz="2400" dirty="0" smtClean="0">
                <a:latin typeface="HYRunYuan 55W" charset="-122"/>
                <a:ea typeface="HYRunYuan 55W" charset="-122"/>
                <a:cs typeface="HYRunYuan 55W" charset="-122"/>
              </a:rPr>
              <a:t>mega</a:t>
            </a:r>
            <a:r>
              <a:rPr lang="zh-CN" altLang="en-US" sz="2400" dirty="0" smtClean="0">
                <a:latin typeface="HYRunYuan 55W" charset="-122"/>
                <a:ea typeface="HYRunYuan 55W" charset="-122"/>
                <a:cs typeface="HYRunYuan 55W" charset="-122"/>
              </a:rPr>
              <a:t>显示状态</a:t>
            </a:r>
            <a:r>
              <a:rPr lang="zh-CN" altLang="en-US" sz="2400" dirty="0" smtClean="0">
                <a:latin typeface="HYRunYuan 55W" charset="-122"/>
                <a:ea typeface="HYRunYuan 55W" charset="-122"/>
                <a:cs typeface="HYRunYuan 55W" charset="-122"/>
              </a:rPr>
              <a:t>数据的起始地址</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每种</a:t>
            </a:r>
            <a:r>
              <a:rPr lang="en-US" altLang="zh-CN" sz="2400" dirty="0" smtClean="0">
                <a:latin typeface="HYRunYuan 55W" charset="-122"/>
                <a:ea typeface="HYRunYuan 55W" charset="-122"/>
                <a:cs typeface="HYRunYuan 55W" charset="-122"/>
              </a:rPr>
              <a:t>mega</a:t>
            </a:r>
            <a:r>
              <a:rPr lang="zh-CN" altLang="en-US" sz="2400" dirty="0" smtClean="0">
                <a:latin typeface="HYRunYuan 55W" charset="-122"/>
                <a:ea typeface="HYRunYuan 55W" charset="-122"/>
                <a:cs typeface="HYRunYuan 55W" charset="-122"/>
              </a:rPr>
              <a:t>显示</a:t>
            </a:r>
            <a:r>
              <a:rPr lang="zh-CN" altLang="en-US" sz="2400" dirty="0">
                <a:latin typeface="HYRunYuan 55W" charset="-122"/>
                <a:ea typeface="HYRunYuan 55W" charset="-122"/>
                <a:cs typeface="HYRunYuan 55W" charset="-122"/>
              </a:rPr>
              <a:t>状态数据的</a:t>
            </a:r>
            <a:r>
              <a:rPr lang="zh-CN" altLang="en-US" sz="2400" dirty="0" smtClean="0">
                <a:latin typeface="HYRunYuan 55W" charset="-122"/>
                <a:ea typeface="HYRunYuan 55W" charset="-122"/>
                <a:cs typeface="HYRunYuan 55W" charset="-122"/>
              </a:rPr>
              <a:t>起始单元存储该</a:t>
            </a:r>
            <a:r>
              <a:rPr lang="en-US" altLang="zh-CN" sz="2400" dirty="0" smtClean="0">
                <a:latin typeface="HYRunYuan 55W" charset="-122"/>
                <a:ea typeface="HYRunYuan 55W" charset="-122"/>
                <a:cs typeface="HYRunYuan 55W" charset="-122"/>
              </a:rPr>
              <a:t>mega</a:t>
            </a:r>
            <a:r>
              <a:rPr lang="zh-CN" altLang="en-US" sz="2400" dirty="0" smtClean="0">
                <a:latin typeface="HYRunYuan 55W" charset="-122"/>
                <a:ea typeface="HYRunYuan 55W" charset="-122"/>
                <a:cs typeface="HYRunYuan 55W" charset="-122"/>
              </a:rPr>
              <a:t>状态包含的</a:t>
            </a:r>
            <a:r>
              <a:rPr lang="en-US" altLang="zh-CN" sz="2400" dirty="0" smtClean="0">
                <a:latin typeface="HYRunYuan 55W" charset="-122"/>
                <a:ea typeface="HYRunYuan 55W" charset="-122"/>
                <a:cs typeface="HYRunYuan 55W" charset="-122"/>
              </a:rPr>
              <a:t>mini</a:t>
            </a:r>
            <a:r>
              <a:rPr lang="zh-CN" altLang="en-US" sz="2400" dirty="0" smtClean="0">
                <a:latin typeface="HYRunYuan 55W" charset="-122"/>
                <a:ea typeface="HYRunYuan 55W" charset="-122"/>
                <a:cs typeface="HYRunYuan 55W" charset="-122"/>
              </a:rPr>
              <a:t>状态数</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62366510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13</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3667533" y="3107481"/>
            <a:ext cx="1569660" cy="646331"/>
          </a:xfrm>
          <a:prstGeom prst="rect">
            <a:avLst/>
          </a:prstGeom>
          <a:noFill/>
        </p:spPr>
        <p:txBody>
          <a:bodyPr wrap="none" rtlCol="0">
            <a:spAutoFit/>
          </a:bodyPr>
          <a:lstStyle/>
          <a:p>
            <a:r>
              <a:rPr lang="zh-CN" altLang="en-US" sz="3600" dirty="0" smtClean="0">
                <a:latin typeface="FZZhengHeiS-M-GB" charset="-122"/>
                <a:ea typeface="FZZhengHeiS-M-GB" charset="-122"/>
                <a:cs typeface="FZZhengHeiS-M-GB" charset="-122"/>
              </a:rPr>
              <a:t>创新点</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12210853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2100046"/>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创新点</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851288" y="2738149"/>
            <a:ext cx="7239164" cy="2031325"/>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模拟真实配送情景</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完整系统实现</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颜色匹配</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掉头算法</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69405825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15</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2631602" y="3157212"/>
            <a:ext cx="3877985" cy="646331"/>
          </a:xfrm>
          <a:prstGeom prst="rect">
            <a:avLst/>
          </a:prstGeom>
          <a:noFill/>
        </p:spPr>
        <p:txBody>
          <a:bodyPr wrap="none" rtlCol="0">
            <a:spAutoFit/>
          </a:bodyPr>
          <a:lstStyle/>
          <a:p>
            <a:r>
              <a:rPr lang="zh-CN" altLang="en-US" sz="3600" dirty="0">
                <a:latin typeface="FZZhengHeiS-M-GB" charset="-122"/>
                <a:ea typeface="FZZhengHeiS-M-GB" charset="-122"/>
                <a:cs typeface="FZZhengHeiS-M-GB" charset="-122"/>
              </a:rPr>
              <a:t>工作中遇到的问题</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2417845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小车在切换运行状态时，车上的所有灯可能突然全部熄灭</a:t>
            </a:r>
            <a:r>
              <a:rPr lang="zh-CN" altLang="en-US" sz="2000" dirty="0" smtClean="0">
                <a:latin typeface="HYRunYuan 55W" charset="-122"/>
                <a:ea typeface="HYRunYuan 55W" charset="-122"/>
                <a:cs typeface="HYRunYuan 55W" charset="-122"/>
              </a:rPr>
              <a:t>，但</a:t>
            </a:r>
            <a:r>
              <a:rPr lang="zh-CN" altLang="en-US" sz="2000" dirty="0">
                <a:latin typeface="HYRunYuan 55W" charset="-122"/>
                <a:ea typeface="HYRunYuan 55W" charset="-122"/>
                <a:cs typeface="HYRunYuan 55W" charset="-122"/>
              </a:rPr>
              <a:t>有时舵机和电机还能继续运转</a:t>
            </a:r>
            <a:endParaRPr lang="zh-CN" altLang="en-US" sz="20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304377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528058"/>
            <a:ext cx="7448451" cy="1015663"/>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芯片的引脚与</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接触不良，刚开始以为是芯片与转接座的贴片式焊接存在虚焊，后来发现其实是焊在转接座上的排针与焊在</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上的排针座之间接触不良 </a:t>
            </a:r>
            <a:endParaRPr lang="zh-CN" altLang="en-US" sz="2000" dirty="0">
              <a:latin typeface="HYRunYuan 55W" charset="-122"/>
              <a:ea typeface="HYRunYuan 55W" charset="-122"/>
              <a:cs typeface="HYRunYuan 55W" charset="-122"/>
            </a:endParaRPr>
          </a:p>
        </p:txBody>
      </p:sp>
      <p:sp>
        <p:nvSpPr>
          <p:cNvPr id="29" name="TextBox 30"/>
          <p:cNvSpPr txBox="1"/>
          <p:nvPr/>
        </p:nvSpPr>
        <p:spPr>
          <a:xfrm>
            <a:off x="535403" y="4591316"/>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5074808"/>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将</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上的排针座拆除，将焊在芯片转接座上的排针直接焊在</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上</a:t>
            </a:r>
            <a:endParaRPr lang="zh-CN" altLang="en-US" sz="2000" dirty="0">
              <a:latin typeface="HYRunYuan 55W" charset="-122"/>
              <a:ea typeface="HYRunYuan 55W" charset="-122"/>
              <a:cs typeface="HYRunYuan 55W" charset="-122"/>
            </a:endParaRPr>
          </a:p>
        </p:txBody>
      </p:sp>
    </p:spTree>
    <p:extLst>
      <p:ext uri="{BB962C8B-B14F-4D97-AF65-F5344CB8AC3E}">
        <p14:creationId xmlns:p14="http://schemas.microsoft.com/office/powerpoint/2010/main" val="88272155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掉头逻辑在某些情况下不能按预期工作</a:t>
            </a:r>
            <a:endParaRPr lang="zh-CN" altLang="en-US" sz="20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277541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259704"/>
            <a:ext cx="7448451" cy="1015663"/>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由于我们仅有</a:t>
            </a:r>
            <a:r>
              <a:rPr lang="en-US" altLang="zh-CN" sz="2000" dirty="0">
                <a:latin typeface="HYRunYuan 55W" charset="-122"/>
                <a:ea typeface="HYRunYuan 55W" charset="-122"/>
                <a:cs typeface="HYRunYuan 55W" charset="-122"/>
              </a:rPr>
              <a:t>4</a:t>
            </a:r>
            <a:r>
              <a:rPr lang="zh-CN" altLang="en-US" sz="2000" dirty="0">
                <a:latin typeface="HYRunYuan 55W" charset="-122"/>
                <a:ea typeface="HYRunYuan 55W" charset="-122"/>
                <a:cs typeface="HYRunYuan 55W" charset="-122"/>
              </a:rPr>
              <a:t>个红外传感器，电机还是开环控制，小车实际运行过程中红外传感器的信号会出现很多种不同的情况，难以考虑周全</a:t>
            </a:r>
            <a:endParaRPr lang="zh-CN" altLang="en-US" sz="2000" dirty="0">
              <a:latin typeface="HYRunYuan 55W" charset="-122"/>
              <a:ea typeface="HYRunYuan 55W" charset="-122"/>
              <a:cs typeface="HYRunYuan 55W" charset="-122"/>
            </a:endParaRPr>
          </a:p>
        </p:txBody>
      </p:sp>
      <p:sp>
        <p:nvSpPr>
          <p:cNvPr id="29" name="TextBox 30"/>
          <p:cNvSpPr txBox="1"/>
          <p:nvPr/>
        </p:nvSpPr>
        <p:spPr>
          <a:xfrm>
            <a:off x="535403" y="432645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4806454"/>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由于我们需要在场地设计的特殊程度和算法复杂度之间寻求一个平衡，所以我们选择在不改变代码整体架构的基础上进行修补</a:t>
            </a:r>
            <a:endParaRPr lang="zh-CN" altLang="en-US" sz="2000" dirty="0">
              <a:latin typeface="HYRunYuan 55W" charset="-122"/>
              <a:ea typeface="HYRunYuan 55W" charset="-122"/>
              <a:cs typeface="HYRunYuan 55W" charset="-122"/>
            </a:endParaRPr>
          </a:p>
        </p:txBody>
      </p:sp>
    </p:spTree>
    <p:extLst>
      <p:ext uri="{BB962C8B-B14F-4D97-AF65-F5344CB8AC3E}">
        <p14:creationId xmlns:p14="http://schemas.microsoft.com/office/powerpoint/2010/main" val="74932598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707886"/>
          </a:xfrm>
          <a:prstGeom prst="rect">
            <a:avLst/>
          </a:prstGeom>
          <a:noFill/>
        </p:spPr>
        <p:txBody>
          <a:bodyPr wrap="square" rtlCol="0">
            <a:spAutoFit/>
          </a:bodyPr>
          <a:lstStyle/>
          <a:p>
            <a:pPr>
              <a:spcAft>
                <a:spcPts val="1200"/>
              </a:spcAft>
            </a:pPr>
            <a:r>
              <a:rPr lang="zh-CN" altLang="en-US" sz="2000" dirty="0" smtClean="0">
                <a:latin typeface="HYRunYuan 55W" charset="-122"/>
                <a:ea typeface="HYRunYuan 55W" charset="-122"/>
                <a:cs typeface="HYRunYuan 55W" charset="-122"/>
              </a:rPr>
              <a:t>红外对管在</a:t>
            </a:r>
            <a:r>
              <a:rPr lang="zh-CN" altLang="en-US" sz="2000" dirty="0">
                <a:latin typeface="HYRunYuan 55W" charset="-122"/>
                <a:ea typeface="HYRunYuan 55W" charset="-122"/>
                <a:cs typeface="HYRunYuan 55W" charset="-122"/>
              </a:rPr>
              <a:t>黑色与白色区域之间切换一次时，数字逻辑误以为切换了很多次</a:t>
            </a:r>
            <a:endParaRPr lang="zh-CN" altLang="en-US" sz="20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3023895"/>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508181"/>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用示波器观察红外模块的输出信号，发现在高低电平之间切换时抖动非常厉害</a:t>
            </a:r>
            <a:endParaRPr lang="zh-CN" altLang="en-US" sz="2000" dirty="0">
              <a:latin typeface="HYRunYuan 55W" charset="-122"/>
              <a:ea typeface="HYRunYuan 55W" charset="-122"/>
              <a:cs typeface="HYRunYuan 55W" charset="-122"/>
            </a:endParaRPr>
          </a:p>
        </p:txBody>
      </p:sp>
      <p:sp>
        <p:nvSpPr>
          <p:cNvPr id="29" name="TextBox 30"/>
          <p:cNvSpPr txBox="1"/>
          <p:nvPr/>
        </p:nvSpPr>
        <p:spPr>
          <a:xfrm>
            <a:off x="535403" y="4260740"/>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4740742"/>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在数字逻辑中增加防抖模块</a:t>
            </a:r>
            <a:endParaRPr lang="zh-CN" altLang="en-US" sz="2000" dirty="0">
              <a:latin typeface="HYRunYuan 55W" charset="-122"/>
              <a:ea typeface="HYRunYuan 55W" charset="-122"/>
              <a:cs typeface="HYRunYuan 55W" charset="-122"/>
            </a:endParaRPr>
          </a:p>
        </p:txBody>
      </p:sp>
    </p:spTree>
    <p:extLst>
      <p:ext uri="{BB962C8B-B14F-4D97-AF65-F5344CB8AC3E}">
        <p14:creationId xmlns:p14="http://schemas.microsoft.com/office/powerpoint/2010/main" val="167895225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颜色模块的电子开关无法工作，</a:t>
            </a:r>
            <a:r>
              <a:rPr lang="en-US" altLang="zh-CN" sz="2000" dirty="0">
                <a:latin typeface="HYRunYuan 55W" charset="-122"/>
                <a:ea typeface="HYRunYuan 55W" charset="-122"/>
                <a:cs typeface="HYRunYuan 55W" charset="-122"/>
              </a:rPr>
              <a:t>LED</a:t>
            </a:r>
            <a:r>
              <a:rPr lang="zh-CN" altLang="en-US" sz="2000" dirty="0">
                <a:latin typeface="HYRunYuan 55W" charset="-122"/>
                <a:ea typeface="HYRunYuan 55W" charset="-122"/>
                <a:cs typeface="HYRunYuan 55W" charset="-122"/>
              </a:rPr>
              <a:t>始终点亮</a:t>
            </a:r>
            <a:endParaRPr lang="zh-CN" altLang="en-US" sz="20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275554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239828"/>
            <a:ext cx="7448451" cy="163121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发现在断开电子开关时，只要给模块的颜色选择端</a:t>
            </a:r>
            <a:r>
              <a:rPr lang="en-US" altLang="zh-CN" sz="2000" dirty="0">
                <a:latin typeface="HYRunYuan 55W" charset="-122"/>
                <a:ea typeface="HYRunYuan 55W" charset="-122"/>
                <a:cs typeface="HYRunYuan 55W" charset="-122"/>
              </a:rPr>
              <a:t>S2</a:t>
            </a:r>
            <a:r>
              <a:rPr lang="zh-CN" altLang="en-US" sz="2000" dirty="0">
                <a:latin typeface="HYRunYuan 55W" charset="-122"/>
                <a:ea typeface="HYRunYuan 55W" charset="-122"/>
                <a:cs typeface="HYRunYuan 55W" charset="-122"/>
              </a:rPr>
              <a:t>或</a:t>
            </a:r>
            <a:r>
              <a:rPr lang="en-US" altLang="zh-CN" sz="2000" dirty="0">
                <a:latin typeface="HYRunYuan 55W" charset="-122"/>
                <a:ea typeface="HYRunYuan 55W" charset="-122"/>
                <a:cs typeface="HYRunYuan 55W" charset="-122"/>
              </a:rPr>
              <a:t>S3</a:t>
            </a:r>
            <a:r>
              <a:rPr lang="zh-CN" altLang="en-US" sz="2000" dirty="0">
                <a:latin typeface="HYRunYuan 55W" charset="-122"/>
                <a:ea typeface="HYRunYuan 55W" charset="-122"/>
                <a:cs typeface="HYRunYuan 55W" charset="-122"/>
              </a:rPr>
              <a:t>输入低电平，模块的</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就会被拉至</a:t>
            </a:r>
            <a:r>
              <a:rPr lang="en-US" altLang="zh-CN" sz="2000" dirty="0">
                <a:latin typeface="HYRunYuan 55W" charset="-122"/>
                <a:ea typeface="HYRunYuan 55W" charset="-122"/>
                <a:cs typeface="HYRunYuan 55W" charset="-122"/>
              </a:rPr>
              <a:t>1.2V</a:t>
            </a:r>
            <a:r>
              <a:rPr lang="zh-CN" altLang="en-US" sz="2000" dirty="0">
                <a:latin typeface="HYRunYuan 55W" charset="-122"/>
                <a:ea typeface="HYRunYuan 55W" charset="-122"/>
                <a:cs typeface="HYRunYuan 55W" charset="-122"/>
              </a:rPr>
              <a:t>左右，若将</a:t>
            </a:r>
            <a:r>
              <a:rPr lang="en-US" altLang="zh-CN" sz="2000" dirty="0">
                <a:latin typeface="HYRunYuan 55W" charset="-122"/>
                <a:ea typeface="HYRunYuan 55W" charset="-122"/>
                <a:cs typeface="HYRunYuan 55W" charset="-122"/>
              </a:rPr>
              <a:t>S2</a:t>
            </a:r>
            <a:r>
              <a:rPr lang="zh-CN" altLang="en-US" sz="2000" dirty="0">
                <a:latin typeface="HYRunYuan 55W" charset="-122"/>
                <a:ea typeface="HYRunYuan 55W" charset="-122"/>
                <a:cs typeface="HYRunYuan 55W" charset="-122"/>
              </a:rPr>
              <a:t>和</a:t>
            </a:r>
            <a:r>
              <a:rPr lang="en-US" altLang="zh-CN" sz="2000" dirty="0">
                <a:latin typeface="HYRunYuan 55W" charset="-122"/>
                <a:ea typeface="HYRunYuan 55W" charset="-122"/>
                <a:cs typeface="HYRunYuan 55W" charset="-122"/>
              </a:rPr>
              <a:t>S3</a:t>
            </a:r>
            <a:r>
              <a:rPr lang="zh-CN" altLang="en-US" sz="2000" dirty="0">
                <a:latin typeface="HYRunYuan 55W" charset="-122"/>
                <a:ea typeface="HYRunYuan 55W" charset="-122"/>
                <a:cs typeface="HYRunYuan 55W" charset="-122"/>
              </a:rPr>
              <a:t>悬空或接至高电平，模块的</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就接近</a:t>
            </a:r>
            <a:r>
              <a:rPr lang="en-US" altLang="zh-CN" sz="2000" dirty="0">
                <a:latin typeface="HYRunYuan 55W" charset="-122"/>
                <a:ea typeface="HYRunYuan 55W" charset="-122"/>
                <a:cs typeface="HYRunYuan 55W" charset="-122"/>
              </a:rPr>
              <a:t>VCC</a:t>
            </a:r>
            <a:r>
              <a:rPr lang="zh-CN" altLang="en-US" sz="2000" dirty="0">
                <a:latin typeface="HYRunYuan 55W" charset="-122"/>
                <a:ea typeface="HYRunYuan 55W" charset="-122"/>
                <a:cs typeface="HYRunYuan 55W" charset="-122"/>
              </a:rPr>
              <a:t>，考虑到可能是颜色传感器芯片对输入端有负电平保护，当输入电平低于</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太多时，</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就会被拉低</a:t>
            </a:r>
            <a:endParaRPr lang="zh-CN" altLang="en-US" sz="2000" dirty="0">
              <a:latin typeface="HYRunYuan 55W" charset="-122"/>
              <a:ea typeface="HYRunYuan 55W" charset="-122"/>
              <a:cs typeface="HYRunYuan 55W" charset="-122"/>
            </a:endParaRPr>
          </a:p>
        </p:txBody>
      </p:sp>
      <p:sp>
        <p:nvSpPr>
          <p:cNvPr id="29" name="TextBox 30"/>
          <p:cNvSpPr txBox="1"/>
          <p:nvPr/>
        </p:nvSpPr>
        <p:spPr>
          <a:xfrm>
            <a:off x="535403" y="4906786"/>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5386788"/>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在希望</a:t>
            </a:r>
            <a:r>
              <a:rPr lang="en-US" altLang="zh-CN" sz="2000" dirty="0">
                <a:latin typeface="HYRunYuan 55W" charset="-122"/>
                <a:ea typeface="HYRunYuan 55W" charset="-122"/>
                <a:cs typeface="HYRunYuan 55W" charset="-122"/>
              </a:rPr>
              <a:t>LED</a:t>
            </a:r>
            <a:r>
              <a:rPr lang="zh-CN" altLang="en-US" sz="2000" dirty="0">
                <a:latin typeface="HYRunYuan 55W" charset="-122"/>
                <a:ea typeface="HYRunYuan 55W" charset="-122"/>
                <a:cs typeface="HYRunYuan 55W" charset="-122"/>
              </a:rPr>
              <a:t>熄灭时始终给</a:t>
            </a:r>
            <a:r>
              <a:rPr lang="en-US" altLang="zh-CN" sz="2000" dirty="0">
                <a:latin typeface="HYRunYuan 55W" charset="-122"/>
                <a:ea typeface="HYRunYuan 55W" charset="-122"/>
                <a:cs typeface="HYRunYuan 55W" charset="-122"/>
              </a:rPr>
              <a:t>S2</a:t>
            </a:r>
            <a:r>
              <a:rPr lang="zh-CN" altLang="en-US" sz="2000" dirty="0">
                <a:latin typeface="HYRunYuan 55W" charset="-122"/>
                <a:ea typeface="HYRunYuan 55W" charset="-122"/>
                <a:cs typeface="HYRunYuan 55W" charset="-122"/>
              </a:rPr>
              <a:t>和</a:t>
            </a:r>
            <a:r>
              <a:rPr lang="en-US" altLang="zh-CN" sz="2000" dirty="0">
                <a:latin typeface="HYRunYuan 55W" charset="-122"/>
                <a:ea typeface="HYRunYuan 55W" charset="-122"/>
                <a:cs typeface="HYRunYuan 55W" charset="-122"/>
              </a:rPr>
              <a:t>S3</a:t>
            </a:r>
            <a:r>
              <a:rPr lang="zh-CN" altLang="en-US" sz="2000" dirty="0">
                <a:latin typeface="HYRunYuan 55W" charset="-122"/>
                <a:ea typeface="HYRunYuan 55W" charset="-122"/>
                <a:cs typeface="HYRunYuan 55W" charset="-122"/>
              </a:rPr>
              <a:t>输入高电平</a:t>
            </a:r>
            <a:endParaRPr lang="zh-CN" altLang="en-US" sz="2000" dirty="0">
              <a:latin typeface="HYRunYuan 55W" charset="-122"/>
              <a:ea typeface="HYRunYuan 55W" charset="-122"/>
              <a:cs typeface="HYRunYuan 55W" charset="-122"/>
            </a:endParaRPr>
          </a:p>
        </p:txBody>
      </p:sp>
    </p:spTree>
    <p:extLst>
      <p:ext uri="{BB962C8B-B14F-4D97-AF65-F5344CB8AC3E}">
        <p14:creationId xmlns:p14="http://schemas.microsoft.com/office/powerpoint/2010/main" val="99571646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2</a:t>
            </a:fld>
            <a:endParaRPr lang="zh-CN" altLang="en-US"/>
          </a:p>
        </p:txBody>
      </p:sp>
      <p:sp>
        <p:nvSpPr>
          <p:cNvPr id="46"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27070" y="2356288"/>
            <a:ext cx="3293182" cy="3046988"/>
          </a:xfrm>
          <a:prstGeom prst="rect">
            <a:avLst/>
          </a:prstGeom>
          <a:noFill/>
        </p:spPr>
        <p:txBody>
          <a:bodyPr wrap="square" rtlCol="0">
            <a:spAutoFit/>
          </a:bodyPr>
          <a:lstStyle/>
          <a:p>
            <a:r>
              <a:rPr kumimoji="1" lang="zh-CN" altLang="en-US" sz="2400" dirty="0">
                <a:latin typeface="HYRunYuan 55W" charset="-122"/>
                <a:ea typeface="HYRunYuan 55W" charset="-122"/>
                <a:cs typeface="HYRunYuan 55W" charset="-122"/>
              </a:rPr>
              <a:t>本课题旨在用电子技术实现简化的</a:t>
            </a:r>
            <a:r>
              <a:rPr kumimoji="1" lang="zh-CN" altLang="en-US" sz="2400" dirty="0" smtClean="0">
                <a:latin typeface="HYRunYuan 55W" charset="-122"/>
                <a:ea typeface="HYRunYuan 55W" charset="-122"/>
                <a:cs typeface="HYRunYuan 55W" charset="-122"/>
              </a:rPr>
              <a:t>智能配送效果</a:t>
            </a:r>
            <a:r>
              <a:rPr kumimoji="1" lang="zh-CN" altLang="en-US" sz="2400" dirty="0">
                <a:latin typeface="HYRunYuan 55W" charset="-122"/>
                <a:ea typeface="HYRunYuan 55W" charset="-122"/>
                <a:cs typeface="HYRunYuan 55W" charset="-122"/>
              </a:rPr>
              <a:t>。</a:t>
            </a:r>
            <a:r>
              <a:rPr kumimoji="1" lang="zh-CN" altLang="en-US" sz="2400" dirty="0" smtClean="0">
                <a:latin typeface="HYRunYuan 55W" charset="-122"/>
                <a:ea typeface="HYRunYuan 55W" charset="-122"/>
                <a:cs typeface="HYRunYuan 55W" charset="-122"/>
              </a:rPr>
              <a:t>在小车</a:t>
            </a:r>
            <a:r>
              <a:rPr kumimoji="1" lang="zh-CN" altLang="en-US" sz="2400" dirty="0">
                <a:latin typeface="HYRunYuan 55W" charset="-122"/>
                <a:ea typeface="HYRunYuan 55W" charset="-122"/>
                <a:cs typeface="HYRunYuan 55W" charset="-122"/>
              </a:rPr>
              <a:t>车模上搭建数模混合的电子电路系统，在小车上装载亚克力板制成的货物，并</a:t>
            </a:r>
            <a:r>
              <a:rPr kumimoji="1" lang="zh-CN" altLang="en-US" sz="2400" dirty="0" smtClean="0">
                <a:latin typeface="HYRunYuan 55W" charset="-122"/>
                <a:ea typeface="HYRunYuan 55W" charset="-122"/>
                <a:cs typeface="HYRunYuan 55W" charset="-122"/>
              </a:rPr>
              <a:t>实现特定的功能，以实现一定程度的配送智能化。</a:t>
            </a:r>
            <a:endParaRPr kumimoji="1" lang="zh-CN" altLang="en-US" sz="2400" dirty="0">
              <a:latin typeface="HYRunYuan 55W" charset="-122"/>
              <a:ea typeface="HYRunYuan 55W" charset="-122"/>
              <a:cs typeface="HYRunYuan 55W" charset="-122"/>
            </a:endParaRPr>
          </a:p>
        </p:txBody>
      </p:sp>
      <p:pic>
        <p:nvPicPr>
          <p:cNvPr id="92" name="图片 91"/>
          <p:cNvPicPr/>
          <p:nvPr/>
        </p:nvPicPr>
        <p:blipFill>
          <a:blip r:embed="rId3"/>
          <a:stretch>
            <a:fillRect/>
          </a:stretch>
        </p:blipFill>
        <p:spPr>
          <a:xfrm>
            <a:off x="4261944" y="2081488"/>
            <a:ext cx="3932010" cy="3552619"/>
          </a:xfrm>
          <a:prstGeom prst="rect">
            <a:avLst/>
          </a:prstGeom>
        </p:spPr>
      </p:pic>
      <p:sp>
        <p:nvSpPr>
          <p:cNvPr id="8" name="下箭头 7"/>
          <p:cNvSpPr/>
          <p:nvPr/>
        </p:nvSpPr>
        <p:spPr>
          <a:xfrm rot="10800000" flipH="1">
            <a:off x="4557236" y="4234353"/>
            <a:ext cx="295436" cy="588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3"/>
          <p:cNvSpPr txBox="1"/>
          <p:nvPr/>
        </p:nvSpPr>
        <p:spPr>
          <a:xfrm>
            <a:off x="5492797" y="5764695"/>
            <a:ext cx="1369286" cy="369332"/>
          </a:xfrm>
          <a:prstGeom prst="rect">
            <a:avLst/>
          </a:prstGeom>
          <a:noFill/>
        </p:spPr>
        <p:txBody>
          <a:bodyPr wrap="none" rtlCol="0">
            <a:spAutoFit/>
          </a:bodyPr>
          <a:lstStyle/>
          <a:p>
            <a:r>
              <a:rPr lang="zh-CN" altLang="en-US" dirty="0" smtClean="0">
                <a:latin typeface="HYRunYuan 55W" charset="-122"/>
                <a:ea typeface="HYRunYuan 55W" charset="-122"/>
                <a:cs typeface="HYRunYuan 55W" charset="-122"/>
              </a:rPr>
              <a:t>场地示意图</a:t>
            </a:r>
            <a:endParaRPr lang="en-US" dirty="0">
              <a:latin typeface="HYRunYuan 55W" charset="-122"/>
              <a:ea typeface="HYRunYuan 55W" charset="-122"/>
              <a:cs typeface="HYRunYuan 55W" charset="-122"/>
            </a:endParaRPr>
          </a:p>
        </p:txBody>
      </p:sp>
    </p:spTree>
    <p:extLst>
      <p:ext uri="{BB962C8B-B14F-4D97-AF65-F5344CB8AC3E}">
        <p14:creationId xmlns:p14="http://schemas.microsoft.com/office/powerpoint/2010/main" val="46670231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712424"/>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196710"/>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颜色模块检测距离过短</a:t>
            </a:r>
            <a:endParaRPr lang="zh-CN" altLang="en-US" sz="20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2636274"/>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120560"/>
            <a:ext cx="7448451" cy="1323439"/>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由于颜色模块利用自带的</a:t>
            </a:r>
            <a:r>
              <a:rPr lang="en-US" altLang="zh-CN" sz="2000" dirty="0">
                <a:latin typeface="HYRunYuan 55W" charset="-122"/>
                <a:ea typeface="HYRunYuan 55W" charset="-122"/>
                <a:cs typeface="HYRunYuan 55W" charset="-122"/>
              </a:rPr>
              <a:t>LED</a:t>
            </a:r>
            <a:r>
              <a:rPr lang="zh-CN" altLang="en-US" sz="2000" dirty="0">
                <a:latin typeface="HYRunYuan 55W" charset="-122"/>
                <a:ea typeface="HYRunYuan 55W" charset="-122"/>
                <a:cs typeface="HYRunYuan 55W" charset="-122"/>
              </a:rPr>
              <a:t>照亮物体，检测反射光，当物体稍微离远时，颜色传感器接收到的光强迅速下降，红绿蓝三种颜色对应的输出频率区分度迅速减小，以至于无法准确判断物体的颜色。此问题对于路标的颜色检测尤为明显</a:t>
            </a:r>
            <a:endParaRPr lang="zh-CN" altLang="en-US" sz="2000" dirty="0">
              <a:latin typeface="HYRunYuan 55W" charset="-122"/>
              <a:ea typeface="HYRunYuan 55W" charset="-122"/>
              <a:cs typeface="HYRunYuan 55W" charset="-122"/>
            </a:endParaRPr>
          </a:p>
        </p:txBody>
      </p:sp>
      <p:sp>
        <p:nvSpPr>
          <p:cNvPr id="29" name="TextBox 30"/>
          <p:cNvSpPr txBox="1"/>
          <p:nvPr/>
        </p:nvSpPr>
        <p:spPr>
          <a:xfrm>
            <a:off x="535403" y="4459525"/>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4939527"/>
            <a:ext cx="7448451" cy="1015663"/>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考虑到凡是成像设备都有带有透镜的镜头，我们在检测路标的颜色模块上加装了一个玻璃半球，使反射光汇聚，加大颜色传感器处的光强，使可检测距离有所增加</a:t>
            </a:r>
            <a:endParaRPr lang="zh-CN" altLang="en-US" sz="2000" dirty="0">
              <a:latin typeface="HYRunYuan 55W" charset="-122"/>
              <a:ea typeface="HYRunYuan 55W" charset="-122"/>
              <a:cs typeface="HYRunYuan 55W" charset="-122"/>
            </a:endParaRPr>
          </a:p>
        </p:txBody>
      </p:sp>
    </p:spTree>
    <p:extLst>
      <p:ext uri="{BB962C8B-B14F-4D97-AF65-F5344CB8AC3E}">
        <p14:creationId xmlns:p14="http://schemas.microsoft.com/office/powerpoint/2010/main" val="208871493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712424"/>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196710"/>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颜色模块检测距离过短</a:t>
            </a:r>
            <a:endParaRPr lang="zh-CN" altLang="en-US" sz="20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2636274"/>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120560"/>
            <a:ext cx="7448451" cy="1323439"/>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由于颜色模块利用自带的</a:t>
            </a:r>
            <a:r>
              <a:rPr lang="en-US" altLang="zh-CN" sz="2000" dirty="0">
                <a:latin typeface="HYRunYuan 55W" charset="-122"/>
                <a:ea typeface="HYRunYuan 55W" charset="-122"/>
                <a:cs typeface="HYRunYuan 55W" charset="-122"/>
              </a:rPr>
              <a:t>LED</a:t>
            </a:r>
            <a:r>
              <a:rPr lang="zh-CN" altLang="en-US" sz="2000" dirty="0">
                <a:latin typeface="HYRunYuan 55W" charset="-122"/>
                <a:ea typeface="HYRunYuan 55W" charset="-122"/>
                <a:cs typeface="HYRunYuan 55W" charset="-122"/>
              </a:rPr>
              <a:t>照亮物体，检测反射光，当物体稍微离远时，颜色传感器接收到的光强迅速下降，红绿蓝三种颜色对应的输出频率区分度迅速减小，以至于无法准确判断物体的颜色。此问题对于路标的颜色检测尤为明显</a:t>
            </a:r>
            <a:endParaRPr lang="zh-CN" altLang="en-US" sz="2000" dirty="0">
              <a:latin typeface="HYRunYuan 55W" charset="-122"/>
              <a:ea typeface="HYRunYuan 55W" charset="-122"/>
              <a:cs typeface="HYRunYuan 55W" charset="-122"/>
            </a:endParaRPr>
          </a:p>
        </p:txBody>
      </p:sp>
      <p:sp>
        <p:nvSpPr>
          <p:cNvPr id="29" name="TextBox 30"/>
          <p:cNvSpPr txBox="1"/>
          <p:nvPr/>
        </p:nvSpPr>
        <p:spPr>
          <a:xfrm>
            <a:off x="535403" y="4459525"/>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4939527"/>
            <a:ext cx="7448451" cy="1015663"/>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考虑到凡是成像设备都有带有透镜的镜头，我们在检测路标的颜色模块上加装了一个玻璃半球，使反射光汇聚，加大颜色传感器处的光强，使可检测距离有所增加</a:t>
            </a:r>
            <a:endParaRPr lang="zh-CN" altLang="en-US" sz="2000" dirty="0">
              <a:latin typeface="HYRunYuan 55W" charset="-122"/>
              <a:ea typeface="HYRunYuan 55W" charset="-122"/>
              <a:cs typeface="HYRunYuan 55W" charset="-122"/>
            </a:endParaRPr>
          </a:p>
        </p:txBody>
      </p:sp>
    </p:spTree>
    <p:extLst>
      <p:ext uri="{BB962C8B-B14F-4D97-AF65-F5344CB8AC3E}">
        <p14:creationId xmlns:p14="http://schemas.microsoft.com/office/powerpoint/2010/main" val="60284679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358843" y="4712923"/>
            <a:ext cx="5087193" cy="1950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2638092" y="3881926"/>
            <a:ext cx="6340197" cy="830997"/>
          </a:xfrm>
          <a:prstGeom prst="rect">
            <a:avLst/>
          </a:prstGeom>
          <a:noFill/>
        </p:spPr>
        <p:txBody>
          <a:bodyPr wrap="none" rtlCol="0">
            <a:spAutoFit/>
          </a:bodyPr>
          <a:lstStyle/>
          <a:p>
            <a:pPr algn="r"/>
            <a:r>
              <a:rPr lang="zh-CN" altLang="en-US" sz="4800" dirty="0" smtClean="0">
                <a:solidFill>
                  <a:schemeClr val="tx1">
                    <a:lumMod val="75000"/>
                    <a:lumOff val="25000"/>
                  </a:schemeClr>
                </a:solidFill>
                <a:latin typeface="FZZhengHeiS-M-GB" charset="-122"/>
                <a:ea typeface="FZZhengHeiS-M-GB" charset="-122"/>
                <a:cs typeface="FZZhengHeiS-M-GB" charset="-122"/>
              </a:rPr>
              <a:t>谢谢！敬请批评指正！</a:t>
            </a:r>
            <a:endParaRPr lang="zh-CN" altLang="en-US" sz="4800" dirty="0">
              <a:solidFill>
                <a:schemeClr val="tx1">
                  <a:lumMod val="75000"/>
                  <a:lumOff val="25000"/>
                </a:schemeClr>
              </a:solidFill>
              <a:latin typeface="FZZhengHeiS-M-GB" charset="-122"/>
              <a:ea typeface="FZZhengHeiS-M-GB" charset="-122"/>
              <a:cs typeface="FZZhengHeiS-M-GB"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1B217210-6342-4CBD-AECC-FD7487F24651}" type="slidenum">
              <a:rPr lang="zh-CN" altLang="en-US" smtClean="0"/>
              <a:t>22</a:t>
            </a:fld>
            <a:endParaRPr lang="zh-CN" altLang="en-US"/>
          </a:p>
        </p:txBody>
      </p:sp>
      <p:sp>
        <p:nvSpPr>
          <p:cNvPr id="13" name="TextBox 5"/>
          <p:cNvSpPr txBox="1"/>
          <p:nvPr/>
        </p:nvSpPr>
        <p:spPr>
          <a:xfrm>
            <a:off x="3662739" y="4928161"/>
            <a:ext cx="4852611" cy="523220"/>
          </a:xfrm>
          <a:prstGeom prst="rect">
            <a:avLst/>
          </a:prstGeom>
          <a:noFill/>
        </p:spPr>
        <p:txBody>
          <a:bodyPr wrap="none" rtlCol="0">
            <a:spAutoFit/>
          </a:bodyPr>
          <a:lstStyle/>
          <a:p>
            <a:pPr algn="r"/>
            <a:r>
              <a:rPr lang="zh-CN" altLang="en-US" sz="2800" dirty="0" smtClean="0">
                <a:latin typeface="FZZhengHeiS-M-GB" charset="-122"/>
                <a:ea typeface="FZZhengHeiS-M-GB" charset="-122"/>
                <a:cs typeface="FZZhengHeiS-M-GB" charset="-122"/>
              </a:rPr>
              <a:t>一</a:t>
            </a:r>
            <a:r>
              <a:rPr lang="zh-CN" altLang="en-US" sz="2800" dirty="0">
                <a:latin typeface="FZZhengHeiS-M-GB" charset="-122"/>
                <a:ea typeface="FZZhengHeiS-M-GB" charset="-122"/>
                <a:cs typeface="FZZhengHeiS-M-GB" charset="-122"/>
              </a:rPr>
              <a:t>种智能配送系统的简易</a:t>
            </a:r>
            <a:r>
              <a:rPr lang="zh-CN" altLang="en-US" sz="2800" dirty="0" smtClean="0">
                <a:latin typeface="FZZhengHeiS-M-GB" charset="-122"/>
                <a:ea typeface="FZZhengHeiS-M-GB" charset="-122"/>
                <a:cs typeface="FZZhengHeiS-M-GB" charset="-122"/>
              </a:rPr>
              <a:t>实现</a:t>
            </a:r>
            <a:endParaRPr lang="zh-CN" altLang="en-US" sz="28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3579874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3</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3122755" y="3347841"/>
            <a:ext cx="2954655" cy="646331"/>
          </a:xfrm>
          <a:prstGeom prst="rect">
            <a:avLst/>
          </a:prstGeom>
          <a:noFill/>
        </p:spPr>
        <p:txBody>
          <a:bodyPr wrap="none" rtlCol="0">
            <a:spAutoFit/>
          </a:bodyPr>
          <a:lstStyle/>
          <a:p>
            <a:r>
              <a:rPr lang="zh-CN" altLang="en-US" sz="3600" dirty="0" smtClean="0">
                <a:latin typeface="FZZhengHeiS-M-GB" charset="-122"/>
                <a:ea typeface="FZZhengHeiS-M-GB" charset="-122"/>
                <a:cs typeface="FZZhengHeiS-M-GB" charset="-122"/>
              </a:rPr>
              <a:t>功能介绍视频</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31755214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4</a:t>
            </a:fld>
            <a:endParaRPr lang="zh-CN" altLang="en-US"/>
          </a:p>
        </p:txBody>
      </p:sp>
      <p:sp>
        <p:nvSpPr>
          <p:cNvPr id="46"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066" y="1592434"/>
            <a:ext cx="3898468" cy="4576514"/>
          </a:xfrm>
          <a:prstGeom prst="rect">
            <a:avLst/>
          </a:prstGeom>
        </p:spPr>
      </p:pic>
      <p:sp>
        <p:nvSpPr>
          <p:cNvPr id="29" name="TextBox 28"/>
          <p:cNvSpPr txBox="1"/>
          <p:nvPr/>
        </p:nvSpPr>
        <p:spPr>
          <a:xfrm>
            <a:off x="1363807" y="3566191"/>
            <a:ext cx="1980029" cy="523220"/>
          </a:xfrm>
          <a:prstGeom prst="rect">
            <a:avLst/>
          </a:prstGeom>
          <a:noFill/>
        </p:spPr>
        <p:txBody>
          <a:bodyPr wrap="none" rtlCol="0">
            <a:spAutoFit/>
          </a:bodyPr>
          <a:lstStyle/>
          <a:p>
            <a:r>
              <a:rPr lang="zh-CN" altLang="en-US" sz="2800" smtClean="0">
                <a:latin typeface="FZZhengHeiS-M-GB" charset="-122"/>
                <a:ea typeface="FZZhengHeiS-M-GB" charset="-122"/>
                <a:cs typeface="FZZhengHeiS-M-GB" charset="-122"/>
              </a:rPr>
              <a:t>实际场地图</a:t>
            </a:r>
            <a:endParaRPr lang="en-US" sz="2800" dirty="0">
              <a:latin typeface="FZZhengHeiS-M-GB" charset="-122"/>
              <a:ea typeface="FZZhengHeiS-M-GB" charset="-122"/>
              <a:cs typeface="FZZhengHeiS-M-GB" charset="-122"/>
            </a:endParaRPr>
          </a:p>
        </p:txBody>
      </p:sp>
      <p:sp>
        <p:nvSpPr>
          <p:cNvPr id="11" name="TextBox 10"/>
          <p:cNvSpPr txBox="1"/>
          <p:nvPr/>
        </p:nvSpPr>
        <p:spPr>
          <a:xfrm>
            <a:off x="3372784" y="5366717"/>
            <a:ext cx="646331" cy="369332"/>
          </a:xfrm>
          <a:prstGeom prst="rect">
            <a:avLst/>
          </a:prstGeom>
          <a:noFill/>
        </p:spPr>
        <p:txBody>
          <a:bodyPr wrap="none" rtlCol="0">
            <a:spAutoFit/>
          </a:bodyPr>
          <a:lstStyle/>
          <a:p>
            <a:r>
              <a:rPr lang="zh-CN" altLang="en-US" dirty="0" smtClean="0">
                <a:latin typeface="HYRunYuan 55W" charset="-122"/>
                <a:ea typeface="HYRunYuan 55W" charset="-122"/>
                <a:cs typeface="HYRunYuan 55W" charset="-122"/>
              </a:rPr>
              <a:t>起点</a:t>
            </a:r>
            <a:endParaRPr lang="en-US" dirty="0">
              <a:latin typeface="HYRunYuan 55W" charset="-122"/>
              <a:ea typeface="HYRunYuan 55W" charset="-122"/>
              <a:cs typeface="HYRunYuan 55W" charset="-122"/>
            </a:endParaRPr>
          </a:p>
        </p:txBody>
      </p:sp>
      <p:cxnSp>
        <p:nvCxnSpPr>
          <p:cNvPr id="13" name="Straight Arrow Connector 12"/>
          <p:cNvCxnSpPr>
            <a:stCxn id="11" idx="3"/>
          </p:cNvCxnSpPr>
          <p:nvPr/>
        </p:nvCxnSpPr>
        <p:spPr>
          <a:xfrm>
            <a:off x="4019115" y="5551383"/>
            <a:ext cx="841120" cy="0"/>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0751" y="2333992"/>
            <a:ext cx="646331" cy="369332"/>
          </a:xfrm>
          <a:prstGeom prst="rect">
            <a:avLst/>
          </a:prstGeom>
          <a:noFill/>
        </p:spPr>
        <p:txBody>
          <a:bodyPr wrap="none" rtlCol="0">
            <a:spAutoFit/>
          </a:bodyPr>
          <a:lstStyle/>
          <a:p>
            <a:r>
              <a:rPr lang="zh-CN" altLang="en-US" dirty="0" smtClean="0">
                <a:latin typeface="HYRunYuan 55W" charset="-122"/>
                <a:ea typeface="HYRunYuan 55W" charset="-122"/>
                <a:cs typeface="HYRunYuan 55W" charset="-122"/>
              </a:rPr>
              <a:t>终点</a:t>
            </a:r>
            <a:endParaRPr lang="en-US" dirty="0">
              <a:latin typeface="HYRunYuan 55W" charset="-122"/>
              <a:ea typeface="HYRunYuan 55W" charset="-122"/>
              <a:cs typeface="HYRunYuan 55W" charset="-122"/>
            </a:endParaRPr>
          </a:p>
        </p:txBody>
      </p:sp>
      <p:cxnSp>
        <p:nvCxnSpPr>
          <p:cNvPr id="36" name="Straight Arrow Connector 35"/>
          <p:cNvCxnSpPr>
            <a:stCxn id="35" idx="1"/>
          </p:cNvCxnSpPr>
          <p:nvPr/>
        </p:nvCxnSpPr>
        <p:spPr>
          <a:xfrm flipH="1">
            <a:off x="7315200" y="2518658"/>
            <a:ext cx="565551" cy="0"/>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4189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5</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2661090" y="3338137"/>
            <a:ext cx="3877985" cy="646331"/>
          </a:xfrm>
          <a:prstGeom prst="rect">
            <a:avLst/>
          </a:prstGeom>
          <a:noFill/>
        </p:spPr>
        <p:txBody>
          <a:bodyPr wrap="none" rtlCol="0">
            <a:spAutoFit/>
          </a:bodyPr>
          <a:lstStyle/>
          <a:p>
            <a:r>
              <a:rPr lang="zh-CN" altLang="en-US" sz="3600" smtClean="0">
                <a:latin typeface="FZZhengHeiS-M-GB" charset="-122"/>
                <a:ea typeface="FZZhengHeiS-M-GB" charset="-122"/>
                <a:cs typeface="FZZhengHeiS-M-GB" charset="-122"/>
              </a:rPr>
              <a:t>功能实现方法描述</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41806664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169254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电源管理</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07703" y="2474680"/>
            <a:ext cx="7212567" cy="2769989"/>
          </a:xfrm>
          <a:prstGeom prst="rect">
            <a:avLst/>
          </a:prstGeom>
          <a:noFill/>
        </p:spPr>
        <p:txBody>
          <a:bodyPr wrap="square" rtlCol="0">
            <a:spAutoFit/>
          </a:bodyPr>
          <a:lstStyle/>
          <a:p>
            <a:pPr marL="342900" indent="-342900">
              <a:spcAft>
                <a:spcPts val="1200"/>
              </a:spcAft>
              <a:buFont typeface="Arial" charset="0"/>
              <a:buChar char="•"/>
            </a:pPr>
            <a:r>
              <a:rPr lang="en-US" altLang="zh-CN" sz="2400" dirty="0" smtClean="0">
                <a:latin typeface="HYRunYuan 55W" charset="-122"/>
                <a:ea typeface="HYRunYuan 55W" charset="-122"/>
                <a:cs typeface="HYRunYuan 55W" charset="-122"/>
              </a:rPr>
              <a:t>5×5cm</a:t>
            </a:r>
            <a:r>
              <a:rPr lang="zh-CN" altLang="en-US" sz="2400" dirty="0" smtClean="0">
                <a:latin typeface="HYRunYuan 55W" charset="-122"/>
                <a:ea typeface="HYRunYuan 55W" charset="-122"/>
                <a:cs typeface="HYRunYuan 55W" charset="-122"/>
              </a:rPr>
              <a:t> </a:t>
            </a:r>
            <a:r>
              <a:rPr lang="en-US" altLang="zh-CN" sz="2400" dirty="0" smtClean="0">
                <a:latin typeface="HYRunYuan 55W" charset="-122"/>
                <a:ea typeface="HYRunYuan 55W" charset="-122"/>
                <a:cs typeface="HYRunYuan 55W" charset="-122"/>
              </a:rPr>
              <a:t>PCB</a:t>
            </a: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以</a:t>
            </a:r>
            <a:r>
              <a:rPr lang="en-US" altLang="zh-CN" sz="2400" dirty="0" smtClean="0">
                <a:latin typeface="HYRunYuan 55W" charset="-122"/>
                <a:ea typeface="HYRunYuan 55W" charset="-122"/>
                <a:cs typeface="HYRunYuan 55W" charset="-122"/>
              </a:rPr>
              <a:t>TPS54160</a:t>
            </a:r>
            <a:r>
              <a:rPr lang="zh-CN" altLang="en-US" sz="2400" dirty="0" smtClean="0">
                <a:latin typeface="HYRunYuan 55W" charset="-122"/>
                <a:ea typeface="HYRunYuan 55W" charset="-122"/>
                <a:cs typeface="HYRunYuan 55W" charset="-122"/>
              </a:rPr>
              <a:t>为核心的开关型稳压电路</a:t>
            </a:r>
            <a:endParaRPr lang="en-US" altLang="zh-CN" sz="2400" dirty="0">
              <a:latin typeface="HYRunYuan 55W" charset="-122"/>
              <a:ea typeface="HYRunYuan 55W" charset="-122"/>
              <a:cs typeface="HYRunYuan 55W" charset="-122"/>
            </a:endParaRPr>
          </a:p>
          <a:p>
            <a:pPr marL="342900" indent="-342900">
              <a:spcAft>
                <a:spcPts val="1200"/>
              </a:spcAft>
              <a:buFont typeface="Arial" charset="0"/>
              <a:buChar char="•"/>
            </a:pPr>
            <a:r>
              <a:rPr lang="en-US" altLang="zh-CN" sz="2400" dirty="0" smtClean="0">
                <a:latin typeface="HYRunYuan 55W" charset="-122"/>
                <a:ea typeface="HYRunYuan 55W" charset="-122"/>
                <a:cs typeface="HYRunYuan 55W" charset="-122"/>
              </a:rPr>
              <a:t>7.2V</a:t>
            </a:r>
            <a:r>
              <a:rPr lang="zh-CN" altLang="en-US" sz="2400" dirty="0" smtClean="0">
                <a:latin typeface="HYRunYuan 55W" charset="-122"/>
                <a:ea typeface="HYRunYuan 55W" charset="-122"/>
                <a:cs typeface="HYRunYuan 55W" charset="-122"/>
              </a:rPr>
              <a:t>转</a:t>
            </a:r>
            <a:r>
              <a:rPr lang="en-US" altLang="zh-CN" sz="2400" dirty="0" smtClean="0">
                <a:latin typeface="HYRunYuan 55W" charset="-122"/>
                <a:ea typeface="HYRunYuan 55W" charset="-122"/>
                <a:cs typeface="HYRunYuan 55W" charset="-122"/>
              </a:rPr>
              <a:t>5V</a:t>
            </a:r>
            <a:r>
              <a:rPr lang="zh-CN" altLang="en-US" sz="2400" dirty="0" smtClean="0">
                <a:latin typeface="HYRunYuan 55W" charset="-122"/>
                <a:ea typeface="HYRunYuan 55W" charset="-122"/>
                <a:cs typeface="HYRunYuan 55W" charset="-122"/>
              </a:rPr>
              <a:t>，给</a:t>
            </a:r>
            <a:r>
              <a:rPr lang="en-US" altLang="zh-CN" sz="2400" dirty="0" smtClean="0">
                <a:latin typeface="HYRunYuan 55W" charset="-122"/>
                <a:ea typeface="HYRunYuan 55W" charset="-122"/>
                <a:cs typeface="HYRunYuan 55W" charset="-122"/>
              </a:rPr>
              <a:t>FPGA</a:t>
            </a:r>
            <a:r>
              <a:rPr lang="zh-CN" altLang="en-US" sz="2400" dirty="0" smtClean="0">
                <a:latin typeface="HYRunYuan 55W" charset="-122"/>
                <a:ea typeface="HYRunYuan 55W" charset="-122"/>
                <a:cs typeface="HYRunYuan 55W" charset="-122"/>
              </a:rPr>
              <a:t>实验板供电，其他模块供电从实验板上引出</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电池一路</a:t>
            </a:r>
            <a:r>
              <a:rPr lang="en-US" altLang="zh-CN" sz="2400" dirty="0" smtClean="0">
                <a:latin typeface="HYRunYuan 55W" charset="-122"/>
                <a:ea typeface="HYRunYuan 55W" charset="-122"/>
                <a:cs typeface="HYRunYuan 55W" charset="-122"/>
              </a:rPr>
              <a:t>7.2V</a:t>
            </a:r>
            <a:r>
              <a:rPr lang="zh-CN" altLang="en-US" sz="2400" dirty="0" smtClean="0">
                <a:latin typeface="HYRunYuan 55W" charset="-122"/>
                <a:ea typeface="HYRunYuan 55W" charset="-122"/>
                <a:cs typeface="HYRunYuan 55W" charset="-122"/>
              </a:rPr>
              <a:t>通过电源管理</a:t>
            </a:r>
            <a:r>
              <a:rPr lang="en-US" altLang="zh-CN" sz="2400" dirty="0" smtClean="0">
                <a:latin typeface="HYRunYuan 55W" charset="-122"/>
                <a:ea typeface="HYRunYuan 55W" charset="-122"/>
                <a:cs typeface="HYRunYuan 55W" charset="-122"/>
              </a:rPr>
              <a:t>PCB</a:t>
            </a:r>
            <a:r>
              <a:rPr lang="zh-CN" altLang="en-US" sz="2400" dirty="0" smtClean="0">
                <a:latin typeface="HYRunYuan 55W" charset="-122"/>
                <a:ea typeface="HYRunYuan 55W" charset="-122"/>
                <a:cs typeface="HYRunYuan 55W" charset="-122"/>
              </a:rPr>
              <a:t>接至电机驱动模块</a:t>
            </a:r>
            <a:endParaRPr lang="en-US" altLang="zh-CN" sz="2400" dirty="0" smtClean="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24677011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398605" y="1593124"/>
            <a:ext cx="2498133" cy="461665"/>
          </a:xfrm>
          <a:prstGeom prst="rect">
            <a:avLst/>
          </a:prstGeom>
          <a:noFill/>
          <a:ln>
            <a:noFill/>
          </a:ln>
        </p:spPr>
        <p:txBody>
          <a:bodyPr wrap="square" rtlCol="0">
            <a:spAutoFit/>
          </a:bodyPr>
          <a:lstStyle/>
          <a:p>
            <a:r>
              <a:rPr lang="zh-CN" altLang="en-US" sz="2400" smtClean="0">
                <a:latin typeface="FZZhengHeiS-M-GB" charset="-122"/>
                <a:ea typeface="FZZhengHeiS-M-GB" charset="-122"/>
                <a:cs typeface="FZZhengHeiS-M-GB" charset="-122"/>
              </a:rPr>
              <a:t>数字系统框图</a:t>
            </a:r>
            <a:endParaRPr lang="zh-CN" altLang="en-US" sz="2400" dirty="0">
              <a:latin typeface="FZZhengHeiS-M-GB" charset="-122"/>
              <a:ea typeface="FZZhengHeiS-M-GB" charset="-122"/>
              <a:cs typeface="FZZhengHeiS-M-GB"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80" y="2136236"/>
            <a:ext cx="7646570" cy="3838933"/>
          </a:xfrm>
          <a:prstGeom prst="rect">
            <a:avLst/>
          </a:prstGeom>
        </p:spPr>
      </p:pic>
    </p:spTree>
    <p:extLst>
      <p:ext uri="{BB962C8B-B14F-4D97-AF65-F5344CB8AC3E}">
        <p14:creationId xmlns:p14="http://schemas.microsoft.com/office/powerpoint/2010/main" val="79848934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208016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寻迹</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1212591" y="3138575"/>
            <a:ext cx="6368303" cy="461665"/>
          </a:xfrm>
          <a:prstGeom prst="rect">
            <a:avLst/>
          </a:prstGeom>
          <a:noFill/>
        </p:spPr>
        <p:txBody>
          <a:bodyPr wrap="square" rtlCol="0">
            <a:spAutoFit/>
          </a:bodyPr>
          <a:lstStyle/>
          <a:p>
            <a:r>
              <a:rPr lang="zh-CN" altLang="en-US" sz="2400" dirty="0" smtClean="0">
                <a:latin typeface="HYRunYuan 55W" charset="-122"/>
                <a:ea typeface="HYRunYuan 55W" charset="-122"/>
                <a:cs typeface="HYRunYuan 55W" charset="-122"/>
              </a:rPr>
              <a:t>利用车头两组红外对管进行双轨寻迹</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38489145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2154725" y="1386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208016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掉头</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851288" y="2738149"/>
            <a:ext cx="7239164" cy="2400657"/>
          </a:xfrm>
          <a:prstGeom prst="rect">
            <a:avLst/>
          </a:prstGeom>
          <a:noFill/>
        </p:spPr>
        <p:txBody>
          <a:bodyPr wrap="square" rtlCol="0">
            <a:spAutoFit/>
          </a:bodyPr>
          <a:lstStyle/>
          <a:p>
            <a:pPr marL="342900" indent="-342900">
              <a:spcAft>
                <a:spcPts val="1200"/>
              </a:spcAft>
              <a:buFont typeface="Arial" charset="0"/>
              <a:buChar char="•"/>
            </a:pPr>
            <a:r>
              <a:rPr lang="zh-CN" altLang="en-US" sz="2400" dirty="0">
                <a:latin typeface="HYRunYuan 55W" charset="-122"/>
                <a:ea typeface="HYRunYuan 55W" charset="-122"/>
                <a:cs typeface="HYRunYuan 55W" charset="-122"/>
              </a:rPr>
              <a:t>左转前进</a:t>
            </a:r>
            <a:r>
              <a:rPr lang="zh-CN" altLang="en-US" sz="2400" dirty="0" smtClean="0">
                <a:latin typeface="HYRunYuan 55W" charset="-122"/>
                <a:ea typeface="HYRunYuan 55W" charset="-122"/>
                <a:cs typeface="HYRunYuan 55W" charset="-122"/>
              </a:rPr>
              <a:t>与右转后退两种状态</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使后轮前侧两组红外对管保持在白色区域内</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当这两组红外对管中任意一组碰到黑色边线时切换状态</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车头红外对管辅助判断掉头结束</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54481652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3227</TotalTime>
  <Words>3313</Words>
  <Application>Microsoft Macintosh PowerPoint</Application>
  <PresentationFormat>On-screen Show (4:3)</PresentationFormat>
  <Paragraphs>178</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FZZhengHeiS-M-GB</vt:lpstr>
      <vt:lpstr>HYRunYuan 55W</vt:lpstr>
      <vt:lpstr>宋体</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jameswhqi@gmail.com</cp:lastModifiedBy>
  <cp:revision>266</cp:revision>
  <dcterms:created xsi:type="dcterms:W3CDTF">2014-08-08T13:32:37Z</dcterms:created>
  <dcterms:modified xsi:type="dcterms:W3CDTF">2017-09-07T13:46:53Z</dcterms:modified>
</cp:coreProperties>
</file>