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5" r:id="rId2"/>
    <p:sldId id="275" r:id="rId3"/>
    <p:sldId id="283" r:id="rId4"/>
    <p:sldId id="339" r:id="rId5"/>
    <p:sldId id="349" r:id="rId6"/>
    <p:sldId id="352" r:id="rId7"/>
    <p:sldId id="340" r:id="rId8"/>
    <p:sldId id="350" r:id="rId9"/>
    <p:sldId id="351" r:id="rId10"/>
    <p:sldId id="337" r:id="rId11"/>
    <p:sldId id="346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5CAC"/>
    <a:srgbClr val="FFFFFF"/>
    <a:srgbClr val="5C307D"/>
    <a:srgbClr val="E7E7E7"/>
    <a:srgbClr val="570BA3"/>
    <a:srgbClr val="5D1D91"/>
    <a:srgbClr val="4472C4"/>
    <a:srgbClr val="9C57B1"/>
    <a:srgbClr val="950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7726" autoAdjust="0"/>
  </p:normalViewPr>
  <p:slideViewPr>
    <p:cSldViewPr snapToGrid="0" showGuides="1">
      <p:cViewPr>
        <p:scale>
          <a:sx n="124" d="100"/>
          <a:sy n="124" d="100"/>
        </p:scale>
        <p:origin x="1840" y="-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8D555-79D2-A248-856C-6ADE905E48EE}" type="doc">
      <dgm:prSet loTypeId="urn:microsoft.com/office/officeart/2005/8/layout/radial4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E605EA1-92E6-3A4B-B9DE-CBF5C211E689}">
      <dgm:prSet phldrT="[文本]" custT="1"/>
      <dgm:spPr/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现代智能物流系统</a:t>
          </a:r>
          <a:endParaRPr lang="zh-CN" altLang="en-US" sz="2000" dirty="0"/>
        </a:p>
      </dgm:t>
    </dgm:pt>
    <dgm:pt modelId="{424EA3E5-FC91-7743-A73E-354CF7570ACD}" type="parTrans" cxnId="{DFF2D4DA-1C3E-CF49-B9DB-B64DDE34D012}">
      <dgm:prSet/>
      <dgm:spPr/>
      <dgm:t>
        <a:bodyPr/>
        <a:lstStyle/>
        <a:p>
          <a:endParaRPr lang="zh-CN" altLang="en-US"/>
        </a:p>
      </dgm:t>
    </dgm:pt>
    <dgm:pt modelId="{E3F51212-C661-714B-84CA-718EB469F8F8}" type="sibTrans" cxnId="{DFF2D4DA-1C3E-CF49-B9DB-B64DDE34D012}">
      <dgm:prSet/>
      <dgm:spPr/>
      <dgm:t>
        <a:bodyPr/>
        <a:lstStyle/>
        <a:p>
          <a:endParaRPr lang="zh-CN" altLang="en-US"/>
        </a:p>
      </dgm:t>
    </dgm:pt>
    <dgm:pt modelId="{3D9672D9-C18B-5346-9E12-E2EDEAC9F32D}">
      <dgm:prSet phldrT="[文本]" custT="1"/>
      <dgm:spPr/>
      <dgm:t>
        <a:bodyPr/>
        <a:lstStyle/>
        <a:p>
          <a:r>
            <a:rPr lang="zh-CN" altLang="en-US" sz="1800" dirty="0" smtClean="0">
              <a:latin typeface="华文楷体" pitchFamily="2" charset="-122"/>
              <a:ea typeface="华文楷体" pitchFamily="2" charset="-122"/>
            </a:rPr>
            <a:t>物流管理系统</a:t>
          </a:r>
          <a:endParaRPr lang="zh-CN" altLang="en-US" sz="1800" dirty="0"/>
        </a:p>
      </dgm:t>
    </dgm:pt>
    <dgm:pt modelId="{B8EF5138-5234-9B45-9899-E2D990F6D1B8}" type="parTrans" cxnId="{406650AE-AC6B-3A4C-BC65-A7E7F31741D9}">
      <dgm:prSet/>
      <dgm:spPr/>
      <dgm:t>
        <a:bodyPr/>
        <a:lstStyle/>
        <a:p>
          <a:endParaRPr lang="zh-CN" altLang="en-US"/>
        </a:p>
      </dgm:t>
    </dgm:pt>
    <dgm:pt modelId="{E935DDE7-39C2-704A-9884-38B8526CA58A}" type="sibTrans" cxnId="{406650AE-AC6B-3A4C-BC65-A7E7F31741D9}">
      <dgm:prSet/>
      <dgm:spPr/>
      <dgm:t>
        <a:bodyPr/>
        <a:lstStyle/>
        <a:p>
          <a:endParaRPr lang="zh-CN" altLang="en-US"/>
        </a:p>
      </dgm:t>
    </dgm:pt>
    <dgm:pt modelId="{46103773-B41A-2349-BB8F-BF3B710077CC}">
      <dgm:prSet phldrT="[文本]" custT="1"/>
      <dgm:spPr/>
      <dgm:t>
        <a:bodyPr/>
        <a:lstStyle/>
        <a:p>
          <a:r>
            <a:rPr lang="zh-CN" altLang="en-US" sz="1800" dirty="0" smtClean="0">
              <a:latin typeface="华文楷体" pitchFamily="2" charset="-122"/>
              <a:ea typeface="华文楷体" pitchFamily="2" charset="-122"/>
            </a:rPr>
            <a:t>货物运输系统</a:t>
          </a:r>
          <a:endParaRPr lang="zh-CN" altLang="en-US" sz="1800" dirty="0"/>
        </a:p>
      </dgm:t>
    </dgm:pt>
    <dgm:pt modelId="{6D01A4DC-1710-334F-AB1E-497957AD6BD9}" type="parTrans" cxnId="{C3EC9444-D00D-094D-9703-AA6F7A3EDF62}">
      <dgm:prSet/>
      <dgm:spPr/>
      <dgm:t>
        <a:bodyPr/>
        <a:lstStyle/>
        <a:p>
          <a:endParaRPr lang="zh-CN" altLang="en-US"/>
        </a:p>
      </dgm:t>
    </dgm:pt>
    <dgm:pt modelId="{13A53A13-A092-3A4F-9383-B12ED0EAD756}" type="sibTrans" cxnId="{C3EC9444-D00D-094D-9703-AA6F7A3EDF62}">
      <dgm:prSet/>
      <dgm:spPr/>
      <dgm:t>
        <a:bodyPr/>
        <a:lstStyle/>
        <a:p>
          <a:endParaRPr lang="zh-CN" altLang="en-US"/>
        </a:p>
      </dgm:t>
    </dgm:pt>
    <dgm:pt modelId="{A2E90951-9ABA-A547-A496-41891DE7973D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1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华文楷体" pitchFamily="2" charset="-122"/>
              <a:ea typeface="华文楷体" pitchFamily="2" charset="-122"/>
            </a:rPr>
            <a:t>智能配送系统</a:t>
          </a:r>
          <a:endParaRPr lang="zh-CN" altLang="en-US" sz="18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31EDFFDB-84FE-7147-8C5A-80579191BE99}" type="parTrans" cxnId="{A793553B-FE6B-1A4A-BE5B-55588591C5DD}">
      <dgm:prSet/>
      <dgm:spPr/>
      <dgm:t>
        <a:bodyPr/>
        <a:lstStyle/>
        <a:p>
          <a:endParaRPr lang="zh-CN" altLang="en-US"/>
        </a:p>
      </dgm:t>
    </dgm:pt>
    <dgm:pt modelId="{C1707892-B6CE-724D-806C-F5A2D3131314}" type="sibTrans" cxnId="{A793553B-FE6B-1A4A-BE5B-55588591C5DD}">
      <dgm:prSet/>
      <dgm:spPr/>
      <dgm:t>
        <a:bodyPr/>
        <a:lstStyle/>
        <a:p>
          <a:endParaRPr lang="zh-CN" altLang="en-US"/>
        </a:p>
      </dgm:t>
    </dgm:pt>
    <dgm:pt modelId="{FCFAE9AE-09ED-784E-9685-623FD8D230EE}" type="pres">
      <dgm:prSet presAssocID="{7908D555-79D2-A248-856C-6ADE905E48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7A141E-D020-DF44-85A2-1DA841388AE0}" type="pres">
      <dgm:prSet presAssocID="{2E605EA1-92E6-3A4B-B9DE-CBF5C211E68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B4A0BD6-E8A1-AB40-AE3C-AEBB7B5B621C}" type="pres">
      <dgm:prSet presAssocID="{B8EF5138-5234-9B45-9899-E2D990F6D1B8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8037D881-C524-4C48-AD14-24DA90DE0F70}" type="pres">
      <dgm:prSet presAssocID="{3D9672D9-C18B-5346-9E12-E2EDEAC9F32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220F0F-11DD-2E47-8F55-1A4FFE72E03C}" type="pres">
      <dgm:prSet presAssocID="{6D01A4DC-1710-334F-AB1E-497957AD6BD9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53EF8874-9ED6-1B48-947A-2D78FA101ACA}" type="pres">
      <dgm:prSet presAssocID="{46103773-B41A-2349-BB8F-BF3B710077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83C6D3-8FA0-F447-9186-9A7CB5B750BA}" type="pres">
      <dgm:prSet presAssocID="{31EDFFDB-84FE-7147-8C5A-80579191BE99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30E96743-F398-1E4A-8B09-A062A1E947CC}" type="pres">
      <dgm:prSet presAssocID="{A2E90951-9ABA-A547-A496-41891DE797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4F7574-FD43-7C45-B429-27E2D096760D}" type="presOf" srcId="{6D01A4DC-1710-334F-AB1E-497957AD6BD9}" destId="{A6220F0F-11DD-2E47-8F55-1A4FFE72E03C}" srcOrd="0" destOrd="0" presId="urn:microsoft.com/office/officeart/2005/8/layout/radial4"/>
    <dgm:cxn modelId="{943D1AAE-3215-D545-9B98-F926D481DBCE}" type="presOf" srcId="{31EDFFDB-84FE-7147-8C5A-80579191BE99}" destId="{F083C6D3-8FA0-F447-9186-9A7CB5B750BA}" srcOrd="0" destOrd="0" presId="urn:microsoft.com/office/officeart/2005/8/layout/radial4"/>
    <dgm:cxn modelId="{406650AE-AC6B-3A4C-BC65-A7E7F31741D9}" srcId="{2E605EA1-92E6-3A4B-B9DE-CBF5C211E689}" destId="{3D9672D9-C18B-5346-9E12-E2EDEAC9F32D}" srcOrd="0" destOrd="0" parTransId="{B8EF5138-5234-9B45-9899-E2D990F6D1B8}" sibTransId="{E935DDE7-39C2-704A-9884-38B8526CA58A}"/>
    <dgm:cxn modelId="{A793553B-FE6B-1A4A-BE5B-55588591C5DD}" srcId="{2E605EA1-92E6-3A4B-B9DE-CBF5C211E689}" destId="{A2E90951-9ABA-A547-A496-41891DE7973D}" srcOrd="2" destOrd="0" parTransId="{31EDFFDB-84FE-7147-8C5A-80579191BE99}" sibTransId="{C1707892-B6CE-724D-806C-F5A2D3131314}"/>
    <dgm:cxn modelId="{06B93CCC-3806-1A46-9EA3-2AA20741733A}" type="presOf" srcId="{B8EF5138-5234-9B45-9899-E2D990F6D1B8}" destId="{CB4A0BD6-E8A1-AB40-AE3C-AEBB7B5B621C}" srcOrd="0" destOrd="0" presId="urn:microsoft.com/office/officeart/2005/8/layout/radial4"/>
    <dgm:cxn modelId="{DFF2D4DA-1C3E-CF49-B9DB-B64DDE34D012}" srcId="{7908D555-79D2-A248-856C-6ADE905E48EE}" destId="{2E605EA1-92E6-3A4B-B9DE-CBF5C211E689}" srcOrd="0" destOrd="0" parTransId="{424EA3E5-FC91-7743-A73E-354CF7570ACD}" sibTransId="{E3F51212-C661-714B-84CA-718EB469F8F8}"/>
    <dgm:cxn modelId="{B68468B2-8BC4-4946-81DE-A22B21A101AC}" type="presOf" srcId="{3D9672D9-C18B-5346-9E12-E2EDEAC9F32D}" destId="{8037D881-C524-4C48-AD14-24DA90DE0F70}" srcOrd="0" destOrd="0" presId="urn:microsoft.com/office/officeart/2005/8/layout/radial4"/>
    <dgm:cxn modelId="{798A18D3-0D29-214E-84D9-440A33C4C9AB}" type="presOf" srcId="{46103773-B41A-2349-BB8F-BF3B710077CC}" destId="{53EF8874-9ED6-1B48-947A-2D78FA101ACA}" srcOrd="0" destOrd="0" presId="urn:microsoft.com/office/officeart/2005/8/layout/radial4"/>
    <dgm:cxn modelId="{7C5A75A6-D0B2-CD4B-B01F-A94805710B2C}" type="presOf" srcId="{A2E90951-9ABA-A547-A496-41891DE7973D}" destId="{30E96743-F398-1E4A-8B09-A062A1E947CC}" srcOrd="0" destOrd="0" presId="urn:microsoft.com/office/officeart/2005/8/layout/radial4"/>
    <dgm:cxn modelId="{C3EC9444-D00D-094D-9703-AA6F7A3EDF62}" srcId="{2E605EA1-92E6-3A4B-B9DE-CBF5C211E689}" destId="{46103773-B41A-2349-BB8F-BF3B710077CC}" srcOrd="1" destOrd="0" parTransId="{6D01A4DC-1710-334F-AB1E-497957AD6BD9}" sibTransId="{13A53A13-A092-3A4F-9383-B12ED0EAD756}"/>
    <dgm:cxn modelId="{3881482A-F2F6-8B4C-8EF7-15F4BC842392}" type="presOf" srcId="{7908D555-79D2-A248-856C-6ADE905E48EE}" destId="{FCFAE9AE-09ED-784E-9685-623FD8D230EE}" srcOrd="0" destOrd="0" presId="urn:microsoft.com/office/officeart/2005/8/layout/radial4"/>
    <dgm:cxn modelId="{B38D973A-C0E1-CA42-A0A0-7A78BDD04D6F}" type="presOf" srcId="{2E605EA1-92E6-3A4B-B9DE-CBF5C211E689}" destId="{F17A141E-D020-DF44-85A2-1DA841388AE0}" srcOrd="0" destOrd="0" presId="urn:microsoft.com/office/officeart/2005/8/layout/radial4"/>
    <dgm:cxn modelId="{C9445880-3C4A-4140-9835-D844579D5DAE}" type="presParOf" srcId="{FCFAE9AE-09ED-784E-9685-623FD8D230EE}" destId="{F17A141E-D020-DF44-85A2-1DA841388AE0}" srcOrd="0" destOrd="0" presId="urn:microsoft.com/office/officeart/2005/8/layout/radial4"/>
    <dgm:cxn modelId="{4E77E1BA-3F54-C94A-A13F-02A397C7E977}" type="presParOf" srcId="{FCFAE9AE-09ED-784E-9685-623FD8D230EE}" destId="{CB4A0BD6-E8A1-AB40-AE3C-AEBB7B5B621C}" srcOrd="1" destOrd="0" presId="urn:microsoft.com/office/officeart/2005/8/layout/radial4"/>
    <dgm:cxn modelId="{1E29461A-01B4-7A41-B4BF-1EBD96225AF8}" type="presParOf" srcId="{FCFAE9AE-09ED-784E-9685-623FD8D230EE}" destId="{8037D881-C524-4C48-AD14-24DA90DE0F70}" srcOrd="2" destOrd="0" presId="urn:microsoft.com/office/officeart/2005/8/layout/radial4"/>
    <dgm:cxn modelId="{4FF2F235-5F9B-A14B-B900-A1A325E21E39}" type="presParOf" srcId="{FCFAE9AE-09ED-784E-9685-623FD8D230EE}" destId="{A6220F0F-11DD-2E47-8F55-1A4FFE72E03C}" srcOrd="3" destOrd="0" presId="urn:microsoft.com/office/officeart/2005/8/layout/radial4"/>
    <dgm:cxn modelId="{9E197D57-E84B-764B-9F1E-CF80387B41EE}" type="presParOf" srcId="{FCFAE9AE-09ED-784E-9685-623FD8D230EE}" destId="{53EF8874-9ED6-1B48-947A-2D78FA101ACA}" srcOrd="4" destOrd="0" presId="urn:microsoft.com/office/officeart/2005/8/layout/radial4"/>
    <dgm:cxn modelId="{DE2AB514-56AA-9B43-8966-4B101B5BBDE3}" type="presParOf" srcId="{FCFAE9AE-09ED-784E-9685-623FD8D230EE}" destId="{F083C6D3-8FA0-F447-9186-9A7CB5B750BA}" srcOrd="5" destOrd="0" presId="urn:microsoft.com/office/officeart/2005/8/layout/radial4"/>
    <dgm:cxn modelId="{BDD3AC01-DEFC-B84F-A71D-505969CA61F1}" type="presParOf" srcId="{FCFAE9AE-09ED-784E-9685-623FD8D230EE}" destId="{30E96743-F398-1E4A-8B09-A062A1E947C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A141E-D020-DF44-85A2-1DA841388AE0}">
      <dsp:nvSpPr>
        <dsp:cNvPr id="0" name=""/>
        <dsp:cNvSpPr/>
      </dsp:nvSpPr>
      <dsp:spPr>
        <a:xfrm>
          <a:off x="1749999" y="1849126"/>
          <a:ext cx="1449181" cy="14491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现代智能物流系统</a:t>
          </a:r>
          <a:endParaRPr lang="zh-CN" altLang="en-US" sz="2000" kern="1200" dirty="0"/>
        </a:p>
      </dsp:txBody>
      <dsp:txXfrm>
        <a:off x="1962227" y="2061354"/>
        <a:ext cx="1024725" cy="1024725"/>
      </dsp:txXfrm>
    </dsp:sp>
    <dsp:sp modelId="{CB4A0BD6-E8A1-AB40-AE3C-AEBB7B5B621C}">
      <dsp:nvSpPr>
        <dsp:cNvPr id="0" name=""/>
        <dsp:cNvSpPr/>
      </dsp:nvSpPr>
      <dsp:spPr>
        <a:xfrm rot="12900000">
          <a:off x="707506" y="1559089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7D881-C524-4C48-AD14-24DA90DE0F70}">
      <dsp:nvSpPr>
        <dsp:cNvPr id="0" name=""/>
        <dsp:cNvSpPr/>
      </dsp:nvSpPr>
      <dsp:spPr>
        <a:xfrm>
          <a:off x="129999" y="863324"/>
          <a:ext cx="1376722" cy="1101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 pitchFamily="2" charset="-122"/>
              <a:ea typeface="华文楷体" pitchFamily="2" charset="-122"/>
            </a:rPr>
            <a:t>物流管理系统</a:t>
          </a:r>
          <a:endParaRPr lang="zh-CN" altLang="en-US" sz="1800" kern="1200" dirty="0"/>
        </a:p>
      </dsp:txBody>
      <dsp:txXfrm>
        <a:off x="162257" y="895582"/>
        <a:ext cx="1312206" cy="1036862"/>
      </dsp:txXfrm>
    </dsp:sp>
    <dsp:sp modelId="{A6220F0F-11DD-2E47-8F55-1A4FFE72E03C}">
      <dsp:nvSpPr>
        <dsp:cNvPr id="0" name=""/>
        <dsp:cNvSpPr/>
      </dsp:nvSpPr>
      <dsp:spPr>
        <a:xfrm rot="16200000">
          <a:off x="1861619" y="958296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F8874-9ED6-1B48-947A-2D78FA101ACA}">
      <dsp:nvSpPr>
        <dsp:cNvPr id="0" name=""/>
        <dsp:cNvSpPr/>
      </dsp:nvSpPr>
      <dsp:spPr>
        <a:xfrm>
          <a:off x="1786228" y="1146"/>
          <a:ext cx="1376722" cy="1101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 pitchFamily="2" charset="-122"/>
              <a:ea typeface="华文楷体" pitchFamily="2" charset="-122"/>
            </a:rPr>
            <a:t>货物运输系统</a:t>
          </a:r>
          <a:endParaRPr lang="zh-CN" altLang="en-US" sz="1800" kern="1200" dirty="0"/>
        </a:p>
      </dsp:txBody>
      <dsp:txXfrm>
        <a:off x="1818486" y="33404"/>
        <a:ext cx="1312206" cy="1036862"/>
      </dsp:txXfrm>
    </dsp:sp>
    <dsp:sp modelId="{F083C6D3-8FA0-F447-9186-9A7CB5B750BA}">
      <dsp:nvSpPr>
        <dsp:cNvPr id="0" name=""/>
        <dsp:cNvSpPr/>
      </dsp:nvSpPr>
      <dsp:spPr>
        <a:xfrm rot="19500000">
          <a:off x="3015733" y="1559089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96743-F398-1E4A-8B09-A062A1E947CC}">
      <dsp:nvSpPr>
        <dsp:cNvPr id="0" name=""/>
        <dsp:cNvSpPr/>
      </dsp:nvSpPr>
      <dsp:spPr>
        <a:xfrm>
          <a:off x="3442457" y="863324"/>
          <a:ext cx="1376722" cy="110137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华文楷体" pitchFamily="2" charset="-122"/>
              <a:ea typeface="华文楷体" pitchFamily="2" charset="-122"/>
            </a:rPr>
            <a:t>智能配送系统</a:t>
          </a:r>
          <a:endParaRPr lang="zh-CN" altLang="en-US" sz="18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3474715" y="895582"/>
        <a:ext cx="1312206" cy="1036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一种智能配送系统的简易实现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9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各部分信号传递关系或调用关系已在图中画出。其中，“核心逻辑”储存小车系统当前所处的状态，包括但不限于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</a:t>
                </a: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在起点处等待启动命令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检测货物颜色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寻迹前进，等待遇到颜色匹配的路标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在匹配成功的路标处等待返回命令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掉头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寻迹返回，等待到达道路尽头</a:t>
                </a: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并完成对各个模块的调度，包括决定何时调用寻迹逻辑或掉头逻辑。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4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2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14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系统的输出电压波动幅度很小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(±0.03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V</m:t>
                    </m:r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，且暂态过程很短，稳定输出电压的性能良好</a:t>
                </a:r>
                <a:r>
                  <a:rPr lang="zh-CN" altLang="zh-CN" sz="2800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5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当负载发生跳变时，输出电压波动的幅度不大。暂态过程比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上一页展示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的仿真结果略长。综合而言，该系统具有一定的带负载能力。</a:t>
                </a:r>
                <a:r>
                  <a:rPr lang="zh-CN" altLang="zh-CN" sz="2800" dirty="0" smtClean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27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输出电压在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伏上下波动，波动范围极小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(±0.001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V</m:t>
                    </m:r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，因而稳压效果较好。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6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输出电压较为平滑地过渡到了设定值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V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，有约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0.03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s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的暂态过程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26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1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现代智能物流系统是指利用系统集成技术，使物流系统能模仿人的智能，具有思维、感知、学习、推理判断和自行解决物流经营问题的能力，从而使物流系统高效、安全地处理复杂问题，为客户提供方便、快捷的服务。包括物流管理系统、货物运输系统、智能配送系统等。本项目关注点正是智能配送系统，希望通过电子系统设计，在小车上实现一个简易的智能配送系统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7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功能列表见下页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1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电机驱动和电源管理部分的</a:t>
            </a:r>
            <a:r>
              <a:rPr lang="en-US" altLang="zh-CN" sz="2800" dirty="0" smtClean="0"/>
              <a:t>BTS7960</a:t>
            </a:r>
            <a:r>
              <a:rPr lang="zh-CN" altLang="en-US" sz="2800" dirty="0" smtClean="0"/>
              <a:t>模块、</a:t>
            </a:r>
            <a:r>
              <a:rPr lang="en-US" altLang="zh-CN" sz="2800" dirty="0" smtClean="0"/>
              <a:t>TPS54160</a:t>
            </a:r>
            <a:r>
              <a:rPr lang="zh-CN" altLang="en-US" sz="2800" dirty="0" smtClean="0"/>
              <a:t>芯片未在表格中列出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8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车头前置四个红外发射接收器作为寻传感器收集跑道信息，伸出长度及角度有待实测车体宽度、跑道宽度等参数后再行决定；左侧颜色传感器用于读取跑道旁标牌的颜色信息，载物台后方传感器用于读取货物的颜色信息，这两个信息将读入</a:t>
            </a:r>
            <a:r>
              <a:rPr lang="en-US" altLang="zh-CN" sz="2800" dirty="0" smtClean="0"/>
              <a:t>FPGA</a:t>
            </a:r>
            <a:r>
              <a:rPr lang="zh-CN" altLang="en-US" sz="2800" dirty="0" smtClean="0"/>
              <a:t>以后续处理；霍尔元件感知车身后方磁场的变化，可实现磁铁控制车辆启动的功能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7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FPGA</a:t>
                </a:r>
                <a:r>
                  <a:rPr lang="zh-CN" altLang="en-US" sz="2800" dirty="0" smtClean="0"/>
                  <a:t>中的寻迹算法将采用“遇边则转”的方式，即左传感器检测到边界时向右转，右传感器检测到边界时向左转。</a:t>
                </a:r>
              </a:p>
              <a:p>
                <a:r>
                  <a:rPr lang="zh-CN" altLang="en-US" sz="2800" dirty="0" smtClean="0"/>
                  <a:t>预计该方案将造成小车以曲线型路径前进的结果，我们认为可通过如下方式适当减缓，使小车接近于直线前进：若左方（或右方）两个传感器都检测到黑线，说明偏离轨道程度较大，舵机便控制前方车轮向右（或左）转一大角度，如图</a:t>
                </a:r>
                <a:r>
                  <a:rPr lang="en-US" altLang="zh-CN" sz="2800" dirty="0" smtClean="0"/>
                  <a:t>(a)</a:t>
                </a:r>
                <a:r>
                  <a:rPr lang="zh-CN" altLang="en-US" sz="2800" dirty="0" smtClean="0"/>
                  <a:t>所示；若只有最左（或右）方传感器检测到黑线，说明偏离轨道程度不大，舵机便控制前方车轮向右（或左）转一小角度，如图</a:t>
                </a:r>
                <a:r>
                  <a:rPr lang="en-US" altLang="zh-CN" sz="2800" dirty="0" smtClean="0"/>
                  <a:t>(b)</a:t>
                </a:r>
                <a:r>
                  <a:rPr lang="zh-CN" altLang="en-US" sz="2800" dirty="0" smtClean="0"/>
                  <a:t>所示；：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7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所需要的逻辑判断较少，算法较为简单：向右后方倒车，直到两组红外传感器几乎同时检测到边缘黑线时，右转车轮变为左转，向左前方行驶入跑道。跑道的宽度及两组传感器之间的距离需要提前预设好。算法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的缺点是小车在掉头过程中沿跑道方向的位移较长，可能会在掉头未完成时进入弯道区，引发意想不到的</a:t>
                </a:r>
                <a:r>
                  <a:rPr lang="en-US" altLang="zh-CN" sz="2800" dirty="0" smtClean="0"/>
                  <a:t>bug</a:t>
                </a:r>
                <a:r>
                  <a:rPr lang="zh-CN" altLang="en-US" sz="2800" dirty="0" smtClean="0"/>
                  <a:t>。</a:t>
                </a:r>
              </a:p>
              <a:p>
                <a:r>
                  <a:rPr lang="zh-CN" altLang="en-US" sz="2800" dirty="0" smtClean="0"/>
                  <a:t>算法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采用“</a:t>
                </a:r>
                <a:r>
                  <a:rPr lang="en-US" altLang="zh-CN" sz="2800" dirty="0" smtClean="0"/>
                  <a:t>try-and-error”</a:t>
                </a:r>
                <a:r>
                  <a:rPr lang="zh-CN" altLang="en-US" sz="2800" dirty="0" smtClean="0"/>
                  <a:t>型掉头方式。在向右后方倒车的过程中，每当小车向后行驶时左方传感器检测到边缘，便向前行驶；每当小车向前行驶时右方传感器检测到边缘，便向后行驶。算法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相比于算法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而言，虽然逻辑复杂，但是沿跑道方向位移较短，出现</a:t>
                </a:r>
                <a:r>
                  <a:rPr lang="en-US" altLang="zh-CN" sz="2800" dirty="0" smtClean="0"/>
                  <a:t>bug</a:t>
                </a:r>
                <a:r>
                  <a:rPr lang="zh-CN" altLang="en-US" sz="2800" dirty="0" smtClean="0"/>
                  <a:t>的几率大大降低。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7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FPGA</a:t>
                </a:r>
                <a:r>
                  <a:rPr lang="zh-CN" altLang="en-US" sz="2800" dirty="0" smtClean="0"/>
                  <a:t>中的寻迹算法将采用“遇边则转”的方式，即左传感器检测到边界时向右转，右传感器检测到边界时向左转。</a:t>
                </a:r>
              </a:p>
              <a:p>
                <a:r>
                  <a:rPr lang="zh-CN" altLang="en-US" sz="2800" dirty="0" smtClean="0"/>
                  <a:t>预计该方案将造成小车以曲线型路径前进的结果，我们认为可通过如下方式适当减缓，使小车接近于直线前进：若左方（或右方）两个传感器都检测到黑线，说明偏离轨道程度较大，舵机便控制前方车轮向右（或左）转一大角度，如图</a:t>
                </a:r>
                <a:r>
                  <a:rPr lang="en-US" altLang="zh-CN" sz="2800" dirty="0" smtClean="0"/>
                  <a:t>(a)</a:t>
                </a:r>
                <a:r>
                  <a:rPr lang="zh-CN" altLang="en-US" sz="2800" dirty="0" smtClean="0"/>
                  <a:t>所示；若只有最左（或右）方传感器检测到黑线，说明偏离轨道程度不大，舵机便控制前方车轮向右（或左）转一小角度，如图</a:t>
                </a:r>
                <a:r>
                  <a:rPr lang="en-US" altLang="zh-CN" sz="2800" dirty="0" smtClean="0"/>
                  <a:t>(b)</a:t>
                </a:r>
                <a:r>
                  <a:rPr lang="zh-CN" altLang="en-US" sz="2800" dirty="0" smtClean="0"/>
                  <a:t>所示</a:t>
                </a:r>
                <a:r>
                  <a:rPr lang="en-US" altLang="zh-CN" sz="2800" dirty="0" smtClean="0"/>
                  <a:t>.</a:t>
                </a:r>
                <a:endParaRPr lang="zh-CN" altLang="en-US" sz="2800" dirty="0" smtClean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7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6594-573C-4371-943C-16C4B86CE919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BF44-8FDA-4DC6-BD9E-7867B8046E85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15C-9DA3-4D0E-B0CA-C64280D28412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0C32-4223-4FCF-BFBB-9AAE042BDE2F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06AC-C701-4229-A467-4927DFA57F61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8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7A1-5E0C-473B-A2CD-6F1C25E18AEB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8993-200A-43F5-A0F6-2E5BCDD5BFB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DA1-3A7B-4974-ACEC-8DDD9A18CDBE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718-EADE-4133-8620-04BD675B7EDB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ECEA-8A51-497F-87E2-49683CB27294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C2D-623E-487C-B54A-1DE9A8380718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8197E-497D-48BA-AAE6-45715AEF5B40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240672" y="453779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电子技术课程设计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174463" y="4478883"/>
            <a:ext cx="2684173" cy="571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458829" y="388192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一种智能配送系统的简易实现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7003228" y="5194813"/>
            <a:ext cx="184465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自动化系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祁文浩、康梓峰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247242" y="1819494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基于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的数字系统框图为：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44" name="矩形 43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46" name="组合 34"/>
          <p:cNvGrpSpPr/>
          <p:nvPr/>
        </p:nvGrpSpPr>
        <p:grpSpPr>
          <a:xfrm>
            <a:off x="6333007" y="1316413"/>
            <a:ext cx="1219959" cy="369332"/>
            <a:chOff x="1609" y="1315217"/>
            <a:chExt cx="1657278" cy="369332"/>
          </a:xfrm>
        </p:grpSpPr>
        <p:sp>
          <p:nvSpPr>
            <p:cNvPr id="47" name="文本框 10"/>
            <p:cNvSpPr txBox="1"/>
            <p:nvPr/>
          </p:nvSpPr>
          <p:spPr>
            <a:xfrm>
              <a:off x="1609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899" y="1323926"/>
            <a:ext cx="1168683" cy="370989"/>
            <a:chOff x="1609" y="1328550"/>
            <a:chExt cx="1379301" cy="370989"/>
          </a:xfrm>
        </p:grpSpPr>
        <p:sp>
          <p:nvSpPr>
            <p:cNvPr id="51" name="矩形 50"/>
            <p:cNvSpPr/>
            <p:nvPr/>
          </p:nvSpPr>
          <p:spPr>
            <a:xfrm>
              <a:off x="93544" y="1328550"/>
              <a:ext cx="1185052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09" y="1330207"/>
              <a:ext cx="137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29" name="矩形 2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pic>
        <p:nvPicPr>
          <p:cNvPr id="35" name="图片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670" y="2407582"/>
            <a:ext cx="6583857" cy="361556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0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805574" y="2742056"/>
            <a:ext cx="7689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我们利用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WEBENCH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设计电源管理电路，输入的设计要求为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输入电压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6.5~7.5V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输出电压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5V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负载电流最大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1.5A</a:t>
            </a:r>
          </a:p>
          <a:p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稳压电路选用开关稳压电路。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96916" y="2587250"/>
            <a:ext cx="768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在满足要求的设计方案中，我们挑选了实验室提供的芯片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TPS54160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作为稳压芯片，对外围元件参数略作修改，电路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图如下所示：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6" name="图片 2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8" y="4006075"/>
            <a:ext cx="7845594" cy="1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96916" y="2512094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STKaiti" charset="-122"/>
                <a:ea typeface="STKaiti" charset="-122"/>
                <a:cs typeface="STKaiti" charset="-122"/>
              </a:rPr>
              <a:t>波特图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2175379" y="2477468"/>
            <a:ext cx="5163599" cy="38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输入变化暂态响应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/>
          <a:stretch>
            <a:fillRect/>
          </a:stretch>
        </p:blipFill>
        <p:spPr>
          <a:xfrm>
            <a:off x="602520" y="3054212"/>
            <a:ext cx="7851852" cy="30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负载变化暂态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响应</a:t>
            </a: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456773" y="2990231"/>
            <a:ext cx="8215487" cy="30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稳态输出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07" y="2877497"/>
            <a:ext cx="4360512" cy="33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STKaiti" charset="-122"/>
                <a:ea typeface="STKaiti" charset="-122"/>
                <a:cs typeface="STKaiti" charset="-122"/>
              </a:rPr>
              <a:t>启动暂态响应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494352" y="2931141"/>
            <a:ext cx="8170314" cy="31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8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88186" y="2535795"/>
            <a:ext cx="768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总结以上各项仿真工作，可以</a:t>
            </a:r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认为图示稳压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电路的稳压性能较为良好，适合在本项目中</a:t>
            </a:r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应用</a:t>
            </a:r>
            <a:r>
              <a:rPr lang="en-US" altLang="zh-CN" sz="2400" dirty="0" smtClean="0">
                <a:latin typeface="STKaiti" charset="-122"/>
                <a:ea typeface="STKaiti" charset="-122"/>
                <a:cs typeface="STKaiti" charset="-122"/>
              </a:rPr>
              <a:t>.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0" y="3750383"/>
            <a:ext cx="7845594" cy="1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358843" y="4712923"/>
            <a:ext cx="5087193" cy="1950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2638092" y="388192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谢谢！敬请批评指正！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3" name="TextBox 5"/>
          <p:cNvSpPr txBox="1"/>
          <p:nvPr/>
        </p:nvSpPr>
        <p:spPr>
          <a:xfrm>
            <a:off x="3358843" y="4930682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53475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438124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02959" y="249868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1403" y="25654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选题背景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813990" y="26783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15248" y="418378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71797" y="4265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系统框图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857614" y="4353203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02959" y="307806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61403" y="31447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课题简介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813990" y="325769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02959" y="365180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61403" y="37185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实现方案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4813990" y="383143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537961" y="6356351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39770" y="2198191"/>
            <a:ext cx="8707" cy="31701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"/>
          <p:cNvSpPr txBox="1"/>
          <p:nvPr/>
        </p:nvSpPr>
        <p:spPr>
          <a:xfrm>
            <a:off x="1805445" y="305641"/>
            <a:ext cx="551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一种智能配送系统的简易实现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97485" y="470849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60446" y="47897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电路仿真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2"/>
          <p:cNvCxnSpPr/>
          <p:nvPr/>
        </p:nvCxnSpPr>
        <p:spPr>
          <a:xfrm flipH="1">
            <a:off x="4846263" y="4877908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41793" y="1317443"/>
            <a:ext cx="1138702" cy="369332"/>
            <a:chOff x="1609" y="1315217"/>
            <a:chExt cx="1138702" cy="369332"/>
          </a:xfrm>
        </p:grpSpPr>
        <p:sp>
          <p:nvSpPr>
            <p:cNvPr id="31" name="矩形 30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9" y="1315217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880495" y="1317443"/>
            <a:ext cx="1138702" cy="369332"/>
            <a:chOff x="1609" y="1315217"/>
            <a:chExt cx="1138702" cy="369332"/>
          </a:xfrm>
        </p:grpSpPr>
        <p:sp>
          <p:nvSpPr>
            <p:cNvPr id="28" name="文本框 10"/>
            <p:cNvSpPr txBox="1"/>
            <p:nvPr/>
          </p:nvSpPr>
          <p:spPr>
            <a:xfrm>
              <a:off x="1609" y="1315217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33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3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40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107731060"/>
              </p:ext>
            </p:extLst>
          </p:nvPr>
        </p:nvGraphicFramePr>
        <p:xfrm>
          <a:off x="2082800" y="2186092"/>
          <a:ext cx="4949180" cy="329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6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15212" y="2411070"/>
            <a:ext cx="3293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本课题旨在用电子技术实现简化的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智能配送效果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。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在小车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车模上搭建数模混合的电子电路系统，在小车上装载亚克力板制成的货物，并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实现特定的功能，以实现一定程度的配送智能化。</a:t>
            </a:r>
            <a:endParaRPr kumimoji="1"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92" name="图片 91"/>
          <p:cNvPicPr/>
          <p:nvPr/>
        </p:nvPicPr>
        <p:blipFill>
          <a:blip r:embed="rId3"/>
          <a:stretch>
            <a:fillRect/>
          </a:stretch>
        </p:blipFill>
        <p:spPr>
          <a:xfrm>
            <a:off x="3929842" y="2120122"/>
            <a:ext cx="4769596" cy="4309388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 rot="10800000" flipH="1">
            <a:off x="4304647" y="4869335"/>
            <a:ext cx="295436" cy="588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63" y="1875498"/>
            <a:ext cx="743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>
                <a:latin typeface="STKaiti" charset="-122"/>
                <a:ea typeface="STKaiti" charset="-122"/>
                <a:cs typeface="STKaiti" charset="-122"/>
              </a:rPr>
              <a:t>小车功能列表：</a:t>
            </a:r>
            <a:endParaRPr kumimoji="1"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86587"/>
              </p:ext>
            </p:extLst>
          </p:nvPr>
        </p:nvGraphicFramePr>
        <p:xfrm>
          <a:off x="1015993" y="2694428"/>
          <a:ext cx="7168179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393"/>
                <a:gridCol w="2389393"/>
                <a:gridCol w="238939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功能名称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实现模块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功能描述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自动寻迹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TCRT5000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红外模块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识别跑道边缘黑线，在跑道内向前行驶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磁控启动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霍尔传感器模块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用磁铁给小车下达出发和返回命令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智能配送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三色传感器</a:t>
                      </a:r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TCS230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能够在与货物匹配的路标前停车等待货物被取下，然后原路返回。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自动报警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FPGA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蜂鸣器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到达道路终点时报警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7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6</a:t>
            </a:fld>
            <a:endParaRPr lang="zh-CN" altLang="en-US" dirty="0"/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63" y="1875498"/>
            <a:ext cx="743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STKaiti" charset="-122"/>
                <a:ea typeface="STKaiti" charset="-122"/>
                <a:cs typeface="STKaiti" charset="-122"/>
              </a:rPr>
              <a:t>车体布局：</a:t>
            </a:r>
            <a:endParaRPr kumimoji="1"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7" name="图片 26" descr="car_text.a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28" y="1885391"/>
            <a:ext cx="3563910" cy="43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3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寻迹方案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7002" y="2241016"/>
            <a:ext cx="8586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的寻迹算法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将采用“遇边则转”的方式，即左传感器检测到边界时向右转，右传感器检测到边界时向左转。</a:t>
            </a: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       改善小车的曲线型前进路径的方法：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281028" y="3687767"/>
            <a:ext cx="6813719" cy="2456702"/>
            <a:chOff x="1435141" y="4073722"/>
            <a:chExt cx="6813719" cy="2456702"/>
          </a:xfrm>
        </p:grpSpPr>
        <p:grpSp>
          <p:nvGrpSpPr>
            <p:cNvPr id="14" name="组 13"/>
            <p:cNvGrpSpPr/>
            <p:nvPr/>
          </p:nvGrpSpPr>
          <p:grpSpPr>
            <a:xfrm>
              <a:off x="1435141" y="4073722"/>
              <a:ext cx="6813719" cy="1993065"/>
              <a:chOff x="2143339" y="4147158"/>
              <a:chExt cx="5253538" cy="1536700"/>
            </a:xfrm>
          </p:grpSpPr>
          <p:pic>
            <p:nvPicPr>
              <p:cNvPr id="1036" name="图片 4" descr="car_r_l.ai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3339" y="4147158"/>
                <a:ext cx="10414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图片 3" descr="car_l_l.ai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849" y="4147158"/>
                <a:ext cx="10160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图片 5" descr="car_r_s.ai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8435" y="4147158"/>
                <a:ext cx="9525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图片 6" descr="car_l_s.ai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377" y="4147158"/>
                <a:ext cx="9525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矩形 14"/>
            <p:cNvSpPr/>
            <p:nvPr/>
          </p:nvSpPr>
          <p:spPr>
            <a:xfrm>
              <a:off x="1530939" y="6130314"/>
              <a:ext cx="66177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(a)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大</a:t>
              </a:r>
              <a:r>
                <a:rPr lang="zh-CN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角度</a:t>
              </a:r>
              <a:r>
                <a:rPr lang="zh-CN" altLang="zh-CN" sz="2000" kern="100" dirty="0">
                  <a:latin typeface="STKaiti" charset="-122"/>
                  <a:ea typeface="STKaiti" charset="-122"/>
                  <a:cs typeface="STKaiti" charset="-122"/>
                </a:rPr>
                <a:t>调整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 </a:t>
              </a: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 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                           </a:t>
              </a: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       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(b)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小</a:t>
              </a:r>
              <a:r>
                <a:rPr lang="zh-CN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角度</a:t>
              </a:r>
              <a:r>
                <a:rPr lang="zh-CN" altLang="zh-CN" sz="2000" kern="100" dirty="0">
                  <a:latin typeface="STKaiti" charset="-122"/>
                  <a:ea typeface="STKaiti" charset="-122"/>
                  <a:cs typeface="STKaiti" charset="-122"/>
                </a:rPr>
                <a:t>调整</a:t>
              </a:r>
              <a:endParaRPr lang="zh-CN" altLang="zh-CN" sz="2000" kern="100" dirty="0">
                <a:effectLst/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  <p:sp>
        <p:nvSpPr>
          <p:cNvPr id="3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8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转向方案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9025" y="2213336"/>
            <a:ext cx="858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我们设计了两套基于跑道边缘识别的掉头方案。若时间充足，我们会分别尝试两种算法，按实际效果选择其一；若时间不足，将优先考虑算法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../illustrations/u-turn/u-turn.a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4" y="2980148"/>
            <a:ext cx="8047901" cy="258543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57"/>
          <p:cNvSpPr txBox="1"/>
          <p:nvPr/>
        </p:nvSpPr>
        <p:spPr>
          <a:xfrm>
            <a:off x="379025" y="5558306"/>
            <a:ext cx="127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楷体" pitchFamily="2" charset="-122"/>
                <a:ea typeface="华文楷体" pitchFamily="2" charset="-122"/>
              </a:rPr>
              <a:t>算法简单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57"/>
          <p:cNvSpPr txBox="1"/>
          <p:nvPr/>
        </p:nvSpPr>
        <p:spPr>
          <a:xfrm>
            <a:off x="379024" y="5958416"/>
            <a:ext cx="25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位移较长，易出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bug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57"/>
          <p:cNvSpPr txBox="1"/>
          <p:nvPr/>
        </p:nvSpPr>
        <p:spPr>
          <a:xfrm>
            <a:off x="4727644" y="5569341"/>
            <a:ext cx="158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楷体" pitchFamily="2" charset="-122"/>
                <a:ea typeface="华文楷体" pitchFamily="2" charset="-122"/>
              </a:rPr>
              <a:t>算法较复杂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" name="TextBox 57"/>
          <p:cNvSpPr txBox="1"/>
          <p:nvPr/>
        </p:nvSpPr>
        <p:spPr>
          <a:xfrm>
            <a:off x="4740169" y="5969451"/>
            <a:ext cx="254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位移短，不易出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bug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1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电源管理方案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0875" y="2718844"/>
            <a:ext cx="64977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开关型稳压电路中的调整管工作在开关状态，管耗小，因此电路的效率可达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70%~95%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。开关型稳压电路的缺点之一是输出纹波较大，但当开关切换频率足够高、对输出的低通滤波足够好时纹波幅度可以控制在可接受的范围内（本课题采用的开关型稳压电路纹波峰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峰值约为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2mV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综合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考虑，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选用开关型稳压电路</a:t>
            </a: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4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1777</Words>
  <Application>Microsoft Macintosh PowerPoint</Application>
  <PresentationFormat>全屏显示(4:3)</PresentationFormat>
  <Paragraphs>233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STKaiti</vt:lpstr>
      <vt:lpstr>Times New Roman</vt:lpstr>
      <vt:lpstr>华文楷体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Microsoft Office 用户</cp:lastModifiedBy>
  <cp:revision>255</cp:revision>
  <dcterms:created xsi:type="dcterms:W3CDTF">2014-08-08T13:32:37Z</dcterms:created>
  <dcterms:modified xsi:type="dcterms:W3CDTF">2017-09-06T02:46:28Z</dcterms:modified>
</cp:coreProperties>
</file>