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8/27/2017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james.wilson@rccd.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5700-CC11-4306-84AF-7AE423443A52}"/>
              </a:ext>
            </a:extLst>
          </p:cNvPr>
          <p:cNvSpPr>
            <a:spLocks noGrp="1"/>
          </p:cNvSpPr>
          <p:nvPr>
            <p:ph type="ctrTitle"/>
          </p:nvPr>
        </p:nvSpPr>
        <p:spPr/>
        <p:txBody>
          <a:bodyPr/>
          <a:lstStyle/>
          <a:p>
            <a:r>
              <a:rPr lang="en-US" dirty="0"/>
              <a:t>CIS 7 – Discrete Structures</a:t>
            </a:r>
          </a:p>
        </p:txBody>
      </p:sp>
      <p:sp>
        <p:nvSpPr>
          <p:cNvPr id="3" name="Subtitle 2">
            <a:extLst>
              <a:ext uri="{FF2B5EF4-FFF2-40B4-BE49-F238E27FC236}">
                <a16:creationId xmlns:a16="http://schemas.microsoft.com/office/drawing/2014/main" id="{8156C5E1-EED8-491C-88CB-F848687B519E}"/>
              </a:ext>
            </a:extLst>
          </p:cNvPr>
          <p:cNvSpPr>
            <a:spLocks noGrp="1"/>
          </p:cNvSpPr>
          <p:nvPr>
            <p:ph type="subTitle" idx="1"/>
          </p:nvPr>
        </p:nvSpPr>
        <p:spPr/>
        <p:txBody>
          <a:bodyPr/>
          <a:lstStyle/>
          <a:p>
            <a:r>
              <a:rPr lang="en-US" dirty="0"/>
              <a:t>Fall 2017 – Norco College – Mr. James Wilson</a:t>
            </a:r>
          </a:p>
        </p:txBody>
      </p:sp>
    </p:spTree>
    <p:extLst>
      <p:ext uri="{BB962C8B-B14F-4D97-AF65-F5344CB8AC3E}">
        <p14:creationId xmlns:p14="http://schemas.microsoft.com/office/powerpoint/2010/main" val="145983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5E76-CC52-4134-B6D9-C4F02BEC7FD9}"/>
              </a:ext>
            </a:extLst>
          </p:cNvPr>
          <p:cNvSpPr>
            <a:spLocks noGrp="1"/>
          </p:cNvSpPr>
          <p:nvPr>
            <p:ph type="title"/>
          </p:nvPr>
        </p:nvSpPr>
        <p:spPr/>
        <p:txBody>
          <a:bodyPr/>
          <a:lstStyle/>
          <a:p>
            <a:r>
              <a:rPr lang="en-US" dirty="0"/>
              <a:t>Section 6: Probability</a:t>
            </a:r>
          </a:p>
        </p:txBody>
      </p:sp>
      <p:sp>
        <p:nvSpPr>
          <p:cNvPr id="3" name="Content Placeholder 2">
            <a:extLst>
              <a:ext uri="{FF2B5EF4-FFF2-40B4-BE49-F238E27FC236}">
                <a16:creationId xmlns:a16="http://schemas.microsoft.com/office/drawing/2014/main" id="{7170DD46-7B8C-407B-8EDF-3E95AF860919}"/>
              </a:ext>
            </a:extLst>
          </p:cNvPr>
          <p:cNvSpPr>
            <a:spLocks noGrp="1"/>
          </p:cNvSpPr>
          <p:nvPr>
            <p:ph idx="1"/>
          </p:nvPr>
        </p:nvSpPr>
        <p:spPr/>
        <p:txBody>
          <a:bodyPr/>
          <a:lstStyle/>
          <a:p>
            <a:r>
              <a:rPr lang="en-US" dirty="0"/>
              <a:t>Events</a:t>
            </a:r>
          </a:p>
          <a:p>
            <a:r>
              <a:rPr lang="en-US" dirty="0"/>
              <a:t>Variables</a:t>
            </a:r>
          </a:p>
          <a:p>
            <a:r>
              <a:rPr lang="en-US" dirty="0"/>
              <a:t>Functions</a:t>
            </a:r>
          </a:p>
        </p:txBody>
      </p:sp>
    </p:spTree>
    <p:extLst>
      <p:ext uri="{BB962C8B-B14F-4D97-AF65-F5344CB8AC3E}">
        <p14:creationId xmlns:p14="http://schemas.microsoft.com/office/powerpoint/2010/main" val="43716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A5FC-2322-43DE-9D76-2E717AD351BD}"/>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B5C1C17F-22B7-43E5-8BB9-3BC4DF6EAA9D}"/>
              </a:ext>
            </a:extLst>
          </p:cNvPr>
          <p:cNvSpPr>
            <a:spLocks noGrp="1"/>
          </p:cNvSpPr>
          <p:nvPr>
            <p:ph idx="1"/>
          </p:nvPr>
        </p:nvSpPr>
        <p:spPr/>
        <p:txBody>
          <a:bodyPr/>
          <a:lstStyle/>
          <a:p>
            <a:r>
              <a:rPr lang="en-US" dirty="0"/>
              <a:t>“</a:t>
            </a:r>
            <a:r>
              <a:rPr lang="en-US" i="1" dirty="0"/>
              <a:t>Mathematical Structures For Computer Science: 7</a:t>
            </a:r>
            <a:r>
              <a:rPr lang="en-US" i="1" baseline="30000" dirty="0"/>
              <a:t>th</a:t>
            </a:r>
            <a:r>
              <a:rPr lang="en-US" i="1" dirty="0"/>
              <a:t> Edition</a:t>
            </a:r>
            <a:r>
              <a:rPr lang="en-US" dirty="0"/>
              <a:t>”, </a:t>
            </a:r>
            <a:r>
              <a:rPr lang="en-US" dirty="0" err="1"/>
              <a:t>Gersting</a:t>
            </a:r>
            <a:r>
              <a:rPr lang="en-US" dirty="0"/>
              <a:t>, Judith L.</a:t>
            </a:r>
          </a:p>
          <a:p>
            <a:r>
              <a:rPr lang="en-US" dirty="0"/>
              <a:t>Is it required?</a:t>
            </a:r>
          </a:p>
          <a:p>
            <a:pPr lvl="1"/>
            <a:r>
              <a:rPr lang="en-US" dirty="0"/>
              <a:t>It’s extremely helpful</a:t>
            </a:r>
          </a:p>
          <a:p>
            <a:pPr lvl="1"/>
            <a:r>
              <a:rPr lang="en-US" dirty="0"/>
              <a:t>You </a:t>
            </a:r>
            <a:r>
              <a:rPr lang="en-US" i="1" dirty="0"/>
              <a:t>will </a:t>
            </a:r>
            <a:r>
              <a:rPr lang="en-US" dirty="0"/>
              <a:t>know the material if you read</a:t>
            </a:r>
          </a:p>
          <a:p>
            <a:pPr lvl="1"/>
            <a:r>
              <a:rPr lang="en-US" dirty="0"/>
              <a:t>It’s dense</a:t>
            </a:r>
          </a:p>
          <a:p>
            <a:r>
              <a:rPr lang="en-US" dirty="0"/>
              <a:t>It Depends</a:t>
            </a:r>
          </a:p>
          <a:p>
            <a:pPr lvl="1"/>
            <a:r>
              <a:rPr lang="en-US" dirty="0"/>
              <a:t>You can access all of the topics online.  However, you must be disciplined</a:t>
            </a:r>
          </a:p>
        </p:txBody>
      </p:sp>
    </p:spTree>
    <p:extLst>
      <p:ext uri="{BB962C8B-B14F-4D97-AF65-F5344CB8AC3E}">
        <p14:creationId xmlns:p14="http://schemas.microsoft.com/office/powerpoint/2010/main" val="239770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B542-3B37-451C-A1F0-7128653F30D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FA735B05-8378-4094-83F1-C41C40B5B664}"/>
              </a:ext>
            </a:extLst>
          </p:cNvPr>
          <p:cNvSpPr>
            <a:spLocks noGrp="1"/>
          </p:cNvSpPr>
          <p:nvPr>
            <p:ph idx="1"/>
          </p:nvPr>
        </p:nvSpPr>
        <p:spPr/>
        <p:txBody>
          <a:bodyPr/>
          <a:lstStyle/>
          <a:p>
            <a:r>
              <a:rPr lang="en-US" dirty="0"/>
              <a:t>Due Weekly</a:t>
            </a:r>
          </a:p>
          <a:p>
            <a:r>
              <a:rPr lang="en-US" dirty="0"/>
              <a:t>Varies based on classroom participation</a:t>
            </a:r>
          </a:p>
          <a:p>
            <a:r>
              <a:rPr lang="en-US" dirty="0"/>
              <a:t>Varies on classroom size</a:t>
            </a:r>
          </a:p>
          <a:p>
            <a:r>
              <a:rPr lang="en-US" dirty="0"/>
              <a:t>Submitted via GitHub</a:t>
            </a:r>
          </a:p>
        </p:txBody>
      </p:sp>
    </p:spTree>
    <p:extLst>
      <p:ext uri="{BB962C8B-B14F-4D97-AF65-F5344CB8AC3E}">
        <p14:creationId xmlns:p14="http://schemas.microsoft.com/office/powerpoint/2010/main" val="252532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7F04-415E-4784-BFAD-335676249579}"/>
              </a:ext>
            </a:extLst>
          </p:cNvPr>
          <p:cNvSpPr>
            <a:spLocks noGrp="1"/>
          </p:cNvSpPr>
          <p:nvPr>
            <p:ph type="title"/>
          </p:nvPr>
        </p:nvSpPr>
        <p:spPr/>
        <p:txBody>
          <a:bodyPr/>
          <a:lstStyle/>
          <a:p>
            <a:r>
              <a:rPr lang="en-US" dirty="0"/>
              <a:t>Exams</a:t>
            </a:r>
          </a:p>
        </p:txBody>
      </p:sp>
      <p:sp>
        <p:nvSpPr>
          <p:cNvPr id="3" name="Content Placeholder 2">
            <a:extLst>
              <a:ext uri="{FF2B5EF4-FFF2-40B4-BE49-F238E27FC236}">
                <a16:creationId xmlns:a16="http://schemas.microsoft.com/office/drawing/2014/main" id="{71970584-95D4-4D69-B589-1329BBE74DC4}"/>
              </a:ext>
            </a:extLst>
          </p:cNvPr>
          <p:cNvSpPr>
            <a:spLocks noGrp="1"/>
          </p:cNvSpPr>
          <p:nvPr>
            <p:ph idx="1"/>
          </p:nvPr>
        </p:nvSpPr>
        <p:spPr/>
        <p:txBody>
          <a:bodyPr/>
          <a:lstStyle/>
          <a:p>
            <a:r>
              <a:rPr lang="en-US" dirty="0"/>
              <a:t>Due dates vary based on how quickly we cover material, but you can be assured to have plenty of notice.</a:t>
            </a:r>
          </a:p>
          <a:p>
            <a:r>
              <a:rPr lang="en-US" dirty="0"/>
              <a:t>Exams are, essentially, projects to be completed at home or in lab and presented to the class.</a:t>
            </a:r>
          </a:p>
          <a:p>
            <a:r>
              <a:rPr lang="en-US" dirty="0"/>
              <a:t>Projects will present the side benefit of continuing learning to code.</a:t>
            </a:r>
          </a:p>
        </p:txBody>
      </p:sp>
    </p:spTree>
    <p:extLst>
      <p:ext uri="{BB962C8B-B14F-4D97-AF65-F5344CB8AC3E}">
        <p14:creationId xmlns:p14="http://schemas.microsoft.com/office/powerpoint/2010/main" val="117017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97FD-FB8B-46D9-AECF-ED097FE70180}"/>
              </a:ext>
            </a:extLst>
          </p:cNvPr>
          <p:cNvSpPr>
            <a:spLocks noGrp="1"/>
          </p:cNvSpPr>
          <p:nvPr>
            <p:ph type="title"/>
          </p:nvPr>
        </p:nvSpPr>
        <p:spPr/>
        <p:txBody>
          <a:bodyPr/>
          <a:lstStyle/>
          <a:p>
            <a:r>
              <a:rPr lang="en-US" dirty="0"/>
              <a:t>Potential Schedule</a:t>
            </a:r>
          </a:p>
        </p:txBody>
      </p:sp>
      <p:graphicFrame>
        <p:nvGraphicFramePr>
          <p:cNvPr id="4" name="Content Placeholder 3">
            <a:extLst>
              <a:ext uri="{FF2B5EF4-FFF2-40B4-BE49-F238E27FC236}">
                <a16:creationId xmlns:a16="http://schemas.microsoft.com/office/drawing/2014/main" id="{C0A42919-9B2C-4743-AEFD-0C660F082E76}"/>
              </a:ext>
            </a:extLst>
          </p:cNvPr>
          <p:cNvGraphicFramePr>
            <a:graphicFrameLocks noGrp="1"/>
          </p:cNvGraphicFramePr>
          <p:nvPr>
            <p:ph idx="1"/>
            <p:extLst>
              <p:ext uri="{D42A27DB-BD31-4B8C-83A1-F6EECF244321}">
                <p14:modId xmlns:p14="http://schemas.microsoft.com/office/powerpoint/2010/main" val="707300389"/>
              </p:ext>
            </p:extLst>
          </p:nvPr>
        </p:nvGraphicFramePr>
        <p:xfrm>
          <a:off x="1258350" y="1702965"/>
          <a:ext cx="9697672" cy="4513278"/>
        </p:xfrm>
        <a:graphic>
          <a:graphicData uri="http://schemas.openxmlformats.org/drawingml/2006/table">
            <a:tbl>
              <a:tblPr firstRow="1" firstCol="1" bandRow="1">
                <a:tableStyleId>{5C22544A-7EE6-4342-B048-85BDC9FD1C3A}</a:tableStyleId>
              </a:tblPr>
              <a:tblGrid>
                <a:gridCol w="834118">
                  <a:extLst>
                    <a:ext uri="{9D8B030D-6E8A-4147-A177-3AD203B41FA5}">
                      <a16:colId xmlns:a16="http://schemas.microsoft.com/office/drawing/2014/main" val="3746689531"/>
                    </a:ext>
                  </a:extLst>
                </a:gridCol>
                <a:gridCol w="1516577">
                  <a:extLst>
                    <a:ext uri="{9D8B030D-6E8A-4147-A177-3AD203B41FA5}">
                      <a16:colId xmlns:a16="http://schemas.microsoft.com/office/drawing/2014/main" val="4202092558"/>
                    </a:ext>
                  </a:extLst>
                </a:gridCol>
                <a:gridCol w="3832636">
                  <a:extLst>
                    <a:ext uri="{9D8B030D-6E8A-4147-A177-3AD203B41FA5}">
                      <a16:colId xmlns:a16="http://schemas.microsoft.com/office/drawing/2014/main" val="996705984"/>
                    </a:ext>
                  </a:extLst>
                </a:gridCol>
                <a:gridCol w="3514341">
                  <a:extLst>
                    <a:ext uri="{9D8B030D-6E8A-4147-A177-3AD203B41FA5}">
                      <a16:colId xmlns:a16="http://schemas.microsoft.com/office/drawing/2014/main" val="2530118673"/>
                    </a:ext>
                  </a:extLst>
                </a:gridCol>
              </a:tblGrid>
              <a:tr h="241054">
                <a:tc>
                  <a:txBody>
                    <a:bodyPr/>
                    <a:lstStyle/>
                    <a:p>
                      <a:pPr marL="0" marR="0" algn="ctr">
                        <a:spcBef>
                          <a:spcPts val="0"/>
                        </a:spcBef>
                        <a:spcAft>
                          <a:spcPts val="0"/>
                        </a:spcAft>
                        <a:tabLst>
                          <a:tab pos="914400" algn="l"/>
                          <a:tab pos="1371600" algn="l"/>
                          <a:tab pos="3771900" algn="l"/>
                        </a:tabLst>
                      </a:pPr>
                      <a:r>
                        <a:rPr lang="en-US" sz="900">
                          <a:effectLst/>
                        </a:rPr>
                        <a:t>Week</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914400" algn="l"/>
                          <a:tab pos="1371600" algn="l"/>
                          <a:tab pos="3771900" algn="l"/>
                        </a:tabLst>
                      </a:pPr>
                      <a:r>
                        <a:rPr lang="en-US" sz="900">
                          <a:effectLst/>
                        </a:rPr>
                        <a:t>Week Start Date</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914400" algn="l"/>
                          <a:tab pos="1371600" algn="l"/>
                          <a:tab pos="3771900" algn="l"/>
                        </a:tabLst>
                      </a:pPr>
                      <a:r>
                        <a:rPr lang="en-US" sz="900">
                          <a:effectLst/>
                        </a:rPr>
                        <a:t>Subject Material</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914400" algn="l"/>
                          <a:tab pos="1371600" algn="l"/>
                          <a:tab pos="3771900" algn="l"/>
                        </a:tabLst>
                      </a:pPr>
                      <a:r>
                        <a:rPr lang="en-US" sz="900">
                          <a:effectLst/>
                        </a:rPr>
                        <a:t>Chapter Reading/Assignments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8693600"/>
                  </a:ext>
                </a:extLst>
              </a:tr>
              <a:tr h="267014">
                <a:tc>
                  <a:txBody>
                    <a:bodyPr/>
                    <a:lstStyle/>
                    <a:p>
                      <a:pPr marL="0" marR="0">
                        <a:spcBef>
                          <a:spcPts val="0"/>
                        </a:spcBef>
                        <a:spcAft>
                          <a:spcPts val="0"/>
                        </a:spcAft>
                        <a:tabLst>
                          <a:tab pos="914400" algn="l"/>
                          <a:tab pos="1371600" algn="l"/>
                          <a:tab pos="3771900" algn="l"/>
                        </a:tabLst>
                      </a:pPr>
                      <a:r>
                        <a:rPr lang="en-US" sz="900">
                          <a:effectLst/>
                        </a:rPr>
                        <a:t>Week 1</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8/28</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Propositional Logic</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1.1 – 1.3</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8705668"/>
                  </a:ext>
                </a:extLst>
              </a:tr>
              <a:tr h="267014">
                <a:tc>
                  <a:txBody>
                    <a:bodyPr/>
                    <a:lstStyle/>
                    <a:p>
                      <a:pPr marL="0" marR="0">
                        <a:spcBef>
                          <a:spcPts val="0"/>
                        </a:spcBef>
                        <a:spcAft>
                          <a:spcPts val="0"/>
                        </a:spcAft>
                        <a:tabLst>
                          <a:tab pos="914400" algn="l"/>
                          <a:tab pos="1371600" algn="l"/>
                          <a:tab pos="3771900" algn="l"/>
                        </a:tabLst>
                      </a:pPr>
                      <a:r>
                        <a:rPr lang="en-US" sz="900">
                          <a:effectLst/>
                        </a:rPr>
                        <a:t>Week 2</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9/4</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Predicate Logic, Correctness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1.4 – 1.6</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4555248"/>
                  </a:ext>
                </a:extLst>
              </a:tr>
              <a:tr h="267014">
                <a:tc>
                  <a:txBody>
                    <a:bodyPr/>
                    <a:lstStyle/>
                    <a:p>
                      <a:pPr marL="0" marR="0">
                        <a:spcBef>
                          <a:spcPts val="0"/>
                        </a:spcBef>
                        <a:spcAft>
                          <a:spcPts val="0"/>
                        </a:spcAft>
                        <a:tabLst>
                          <a:tab pos="914400" algn="l"/>
                          <a:tab pos="1371600" algn="l"/>
                          <a:tab pos="3771900" algn="l"/>
                        </a:tabLst>
                      </a:pPr>
                      <a:r>
                        <a:rPr lang="en-US" sz="900">
                          <a:effectLst/>
                        </a:rPr>
                        <a:t>Week 3</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9/11</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Programming Exercises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Chapter 1 “On The Computer”</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0153435"/>
                  </a:ext>
                </a:extLst>
              </a:tr>
              <a:tr h="267014">
                <a:tc>
                  <a:txBody>
                    <a:bodyPr/>
                    <a:lstStyle/>
                    <a:p>
                      <a:pPr marL="0" marR="0">
                        <a:spcBef>
                          <a:spcPts val="0"/>
                        </a:spcBef>
                        <a:spcAft>
                          <a:spcPts val="0"/>
                        </a:spcAft>
                        <a:tabLst>
                          <a:tab pos="914400" algn="l"/>
                          <a:tab pos="1371600" algn="l"/>
                          <a:tab pos="3771900" algn="l"/>
                        </a:tabLst>
                      </a:pPr>
                      <a:r>
                        <a:rPr lang="en-US" sz="900">
                          <a:effectLst/>
                        </a:rPr>
                        <a:t>Week 4</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9/18</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Proofs, Induction</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2.1 – 2.2</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5172546"/>
                  </a:ext>
                </a:extLst>
              </a:tr>
              <a:tr h="267014">
                <a:tc>
                  <a:txBody>
                    <a:bodyPr/>
                    <a:lstStyle/>
                    <a:p>
                      <a:pPr marL="0" marR="0">
                        <a:spcBef>
                          <a:spcPts val="0"/>
                        </a:spcBef>
                        <a:spcAft>
                          <a:spcPts val="0"/>
                        </a:spcAft>
                        <a:tabLst>
                          <a:tab pos="914400" algn="l"/>
                          <a:tab pos="1371600" algn="l"/>
                          <a:tab pos="3771900" algn="l"/>
                        </a:tabLst>
                      </a:pPr>
                      <a:r>
                        <a:rPr lang="en-US" sz="900">
                          <a:effectLst/>
                        </a:rPr>
                        <a:t>Week 5</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9/25</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Correctness, Number Theory</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2.3 – 2.4</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6025670"/>
                  </a:ext>
                </a:extLst>
              </a:tr>
              <a:tr h="267014">
                <a:tc>
                  <a:txBody>
                    <a:bodyPr/>
                    <a:lstStyle/>
                    <a:p>
                      <a:pPr marL="0" marR="0">
                        <a:spcBef>
                          <a:spcPts val="0"/>
                        </a:spcBef>
                        <a:spcAft>
                          <a:spcPts val="0"/>
                        </a:spcAft>
                        <a:tabLst>
                          <a:tab pos="914400" algn="l"/>
                          <a:tab pos="1371600" algn="l"/>
                          <a:tab pos="3771900" algn="l"/>
                        </a:tabLst>
                      </a:pPr>
                      <a:r>
                        <a:rPr lang="en-US" sz="900">
                          <a:effectLst/>
                        </a:rPr>
                        <a:t>Week 6</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10/2</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Programming Exercises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Chapter 2 “On the Computer”</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3500924"/>
                  </a:ext>
                </a:extLst>
              </a:tr>
              <a:tr h="267014">
                <a:tc>
                  <a:txBody>
                    <a:bodyPr/>
                    <a:lstStyle/>
                    <a:p>
                      <a:pPr marL="0" marR="0">
                        <a:spcBef>
                          <a:spcPts val="0"/>
                        </a:spcBef>
                        <a:spcAft>
                          <a:spcPts val="0"/>
                        </a:spcAft>
                        <a:tabLst>
                          <a:tab pos="914400" algn="l"/>
                          <a:tab pos="1371600" algn="l"/>
                          <a:tab pos="3771900" algn="l"/>
                        </a:tabLst>
                      </a:pPr>
                      <a:r>
                        <a:rPr lang="en-US" sz="900">
                          <a:effectLst/>
                        </a:rPr>
                        <a:t>Week 7</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10/9</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Recursion &amp; Recurrence</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3.1 – 3.2</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4462358"/>
                  </a:ext>
                </a:extLst>
              </a:tr>
              <a:tr h="267014">
                <a:tc>
                  <a:txBody>
                    <a:bodyPr/>
                    <a:lstStyle/>
                    <a:p>
                      <a:pPr marL="0" marR="0">
                        <a:spcBef>
                          <a:spcPts val="0"/>
                        </a:spcBef>
                        <a:spcAft>
                          <a:spcPts val="0"/>
                        </a:spcAft>
                        <a:tabLst>
                          <a:tab pos="914400" algn="l"/>
                          <a:tab pos="1371600" algn="l"/>
                          <a:tab pos="3771900" algn="l"/>
                        </a:tabLst>
                      </a:pPr>
                      <a:r>
                        <a:rPr lang="en-US" sz="900">
                          <a:effectLst/>
                        </a:rPr>
                        <a:t>Week 8</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10/16</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Analysis of Algorithms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3.3</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4047473"/>
                  </a:ext>
                </a:extLst>
              </a:tr>
              <a:tr h="267014">
                <a:tc>
                  <a:txBody>
                    <a:bodyPr/>
                    <a:lstStyle/>
                    <a:p>
                      <a:pPr marL="0" marR="0">
                        <a:spcBef>
                          <a:spcPts val="0"/>
                        </a:spcBef>
                        <a:spcAft>
                          <a:spcPts val="0"/>
                        </a:spcAft>
                        <a:tabLst>
                          <a:tab pos="914400" algn="l"/>
                          <a:tab pos="1371600" algn="l"/>
                          <a:tab pos="3771900" algn="l"/>
                        </a:tabLst>
                      </a:pPr>
                      <a:r>
                        <a:rPr lang="en-US" sz="900">
                          <a:effectLst/>
                        </a:rPr>
                        <a:t> </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10/23</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Holiday</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No Classes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3068691"/>
                  </a:ext>
                </a:extLst>
              </a:tr>
              <a:tr h="267014">
                <a:tc>
                  <a:txBody>
                    <a:bodyPr/>
                    <a:lstStyle/>
                    <a:p>
                      <a:pPr marL="0" marR="0">
                        <a:spcBef>
                          <a:spcPts val="0"/>
                        </a:spcBef>
                        <a:spcAft>
                          <a:spcPts val="0"/>
                        </a:spcAft>
                        <a:tabLst>
                          <a:tab pos="914400" algn="l"/>
                          <a:tab pos="1371600" algn="l"/>
                          <a:tab pos="3771900" algn="l"/>
                        </a:tabLst>
                      </a:pPr>
                      <a:r>
                        <a:rPr lang="en-US" sz="900">
                          <a:effectLst/>
                        </a:rPr>
                        <a:t>Week 10</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10/30</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Programming Exercises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Chapter 3 “On the Computer”</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4876711"/>
                  </a:ext>
                </a:extLst>
              </a:tr>
              <a:tr h="267014">
                <a:tc>
                  <a:txBody>
                    <a:bodyPr/>
                    <a:lstStyle/>
                    <a:p>
                      <a:pPr marL="0" marR="0">
                        <a:spcBef>
                          <a:spcPts val="0"/>
                        </a:spcBef>
                        <a:spcAft>
                          <a:spcPts val="0"/>
                        </a:spcAft>
                        <a:tabLst>
                          <a:tab pos="914400" algn="l"/>
                          <a:tab pos="1371600" algn="l"/>
                          <a:tab pos="3771900" algn="l"/>
                        </a:tabLst>
                      </a:pPr>
                      <a:r>
                        <a:rPr lang="en-US" sz="900">
                          <a:effectLst/>
                        </a:rPr>
                        <a:t>Week 11</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11/6</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Sets, Combinatorics &amp; Probability</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Chapter 4</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992466"/>
                  </a:ext>
                </a:extLst>
              </a:tr>
              <a:tr h="267014">
                <a:tc>
                  <a:txBody>
                    <a:bodyPr/>
                    <a:lstStyle/>
                    <a:p>
                      <a:pPr marL="0" marR="0">
                        <a:spcBef>
                          <a:spcPts val="0"/>
                        </a:spcBef>
                        <a:spcAft>
                          <a:spcPts val="0"/>
                        </a:spcAft>
                        <a:tabLst>
                          <a:tab pos="914400" algn="l"/>
                          <a:tab pos="1371600" algn="l"/>
                          <a:tab pos="3771900" algn="l"/>
                        </a:tabLst>
                      </a:pPr>
                      <a:r>
                        <a:rPr lang="en-US" sz="900">
                          <a:effectLst/>
                        </a:rPr>
                        <a:t>Week 12</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11/13</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Programming Exercises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Chapter 4 “On the Computer”</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1986123"/>
                  </a:ext>
                </a:extLst>
              </a:tr>
              <a:tr h="267014">
                <a:tc>
                  <a:txBody>
                    <a:bodyPr/>
                    <a:lstStyle/>
                    <a:p>
                      <a:pPr marL="0" marR="0">
                        <a:spcBef>
                          <a:spcPts val="0"/>
                        </a:spcBef>
                        <a:spcAft>
                          <a:spcPts val="0"/>
                        </a:spcAft>
                        <a:tabLst>
                          <a:tab pos="914400" algn="l"/>
                          <a:tab pos="1371600" algn="l"/>
                          <a:tab pos="3771900" algn="l"/>
                        </a:tabLst>
                      </a:pPr>
                      <a:r>
                        <a:rPr lang="en-US" sz="900">
                          <a:effectLst/>
                        </a:rPr>
                        <a:t>Week 13</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11/20</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Graphs &amp; Trees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6.1 – 6.3</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3645502"/>
                  </a:ext>
                </a:extLst>
              </a:tr>
              <a:tr h="267014">
                <a:tc>
                  <a:txBody>
                    <a:bodyPr/>
                    <a:lstStyle/>
                    <a:p>
                      <a:pPr marL="0" marR="0">
                        <a:spcBef>
                          <a:spcPts val="0"/>
                        </a:spcBef>
                        <a:spcAft>
                          <a:spcPts val="0"/>
                        </a:spcAft>
                        <a:tabLst>
                          <a:tab pos="914400" algn="l"/>
                          <a:tab pos="1371600" algn="l"/>
                          <a:tab pos="3771900" algn="l"/>
                        </a:tabLst>
                      </a:pPr>
                      <a:r>
                        <a:rPr lang="en-US" sz="900">
                          <a:effectLst/>
                        </a:rPr>
                        <a:t>Week 14</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11/27</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Graph Algorithms</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Chapter 7</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2651624"/>
                  </a:ext>
                </a:extLst>
              </a:tr>
              <a:tr h="267014">
                <a:tc>
                  <a:txBody>
                    <a:bodyPr/>
                    <a:lstStyle/>
                    <a:p>
                      <a:pPr marL="0" marR="0">
                        <a:spcBef>
                          <a:spcPts val="0"/>
                        </a:spcBef>
                        <a:spcAft>
                          <a:spcPts val="0"/>
                        </a:spcAft>
                        <a:tabLst>
                          <a:tab pos="914400" algn="l"/>
                          <a:tab pos="1371600" algn="l"/>
                          <a:tab pos="3771900" algn="l"/>
                        </a:tabLst>
                      </a:pPr>
                      <a:r>
                        <a:rPr lang="en-US" sz="900">
                          <a:effectLst/>
                        </a:rPr>
                        <a:t>Week 15</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12/4</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Graph Algorithms (cont’d)</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Chapter 7</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3496603"/>
                  </a:ext>
                </a:extLst>
              </a:tr>
              <a:tr h="267014">
                <a:tc>
                  <a:txBody>
                    <a:bodyPr/>
                    <a:lstStyle/>
                    <a:p>
                      <a:pPr marL="0" marR="0">
                        <a:spcBef>
                          <a:spcPts val="0"/>
                        </a:spcBef>
                        <a:spcAft>
                          <a:spcPts val="0"/>
                        </a:spcAft>
                        <a:tabLst>
                          <a:tab pos="914400" algn="l"/>
                          <a:tab pos="1371600" algn="l"/>
                          <a:tab pos="3771900" algn="l"/>
                        </a:tabLst>
                      </a:pPr>
                      <a:r>
                        <a:rPr lang="en-US" sz="900">
                          <a:effectLst/>
                        </a:rPr>
                        <a:t>Final</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12/11</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a:effectLst/>
                        </a:rPr>
                        <a:t> </a:t>
                      </a:r>
                      <a:endParaRPr lang="en-US" sz="120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914400" algn="l"/>
                          <a:tab pos="1371600" algn="l"/>
                          <a:tab pos="3771900" algn="l"/>
                        </a:tabLst>
                      </a:pPr>
                      <a:r>
                        <a:rPr lang="en-US" sz="1200" dirty="0">
                          <a:effectLst/>
                        </a:rPr>
                        <a:t>Final Exam</a:t>
                      </a:r>
                      <a:endParaRPr lang="en-US" sz="1200" dirty="0">
                        <a:effectLst/>
                        <a:latin typeface="Courier New" panose="02070309020205020404" pitchFamily="49"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2187677"/>
                  </a:ext>
                </a:extLst>
              </a:tr>
            </a:tbl>
          </a:graphicData>
        </a:graphic>
      </p:graphicFrame>
    </p:spTree>
    <p:extLst>
      <p:ext uri="{BB962C8B-B14F-4D97-AF65-F5344CB8AC3E}">
        <p14:creationId xmlns:p14="http://schemas.microsoft.com/office/powerpoint/2010/main" val="205682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58B5-C6E3-4165-8583-C6172DCBDDC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52FBD45-A421-4B60-AD72-9462092DF152}"/>
              </a:ext>
            </a:extLst>
          </p:cNvPr>
          <p:cNvSpPr>
            <a:spLocks noGrp="1"/>
          </p:cNvSpPr>
          <p:nvPr>
            <p:ph idx="1"/>
          </p:nvPr>
        </p:nvSpPr>
        <p:spPr/>
        <p:txBody>
          <a:bodyPr/>
          <a:lstStyle/>
          <a:p>
            <a:r>
              <a:rPr lang="en-US" dirty="0">
                <a:hlinkClick r:id="rId2"/>
              </a:rPr>
              <a:t>james.wilson@rccd.edu</a:t>
            </a:r>
            <a:endParaRPr lang="en-US" dirty="0"/>
          </a:p>
          <a:p>
            <a:r>
              <a:rPr lang="en-US" dirty="0"/>
              <a:t>No office hours.  However, I will accommodate requests for scheduled one-on-one time before or after class.</a:t>
            </a:r>
          </a:p>
          <a:p>
            <a:r>
              <a:rPr lang="en-US" dirty="0"/>
              <a:t>Discussion &amp; Participation amongst students is </a:t>
            </a:r>
            <a:r>
              <a:rPr lang="en-US"/>
              <a:t>highly encouraged</a:t>
            </a:r>
          </a:p>
        </p:txBody>
      </p:sp>
    </p:spTree>
    <p:extLst>
      <p:ext uri="{BB962C8B-B14F-4D97-AF65-F5344CB8AC3E}">
        <p14:creationId xmlns:p14="http://schemas.microsoft.com/office/powerpoint/2010/main" val="157938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D5E3-F260-40A6-B1AF-42B04E2EE033}"/>
              </a:ext>
            </a:extLst>
          </p:cNvPr>
          <p:cNvSpPr>
            <a:spLocks noGrp="1"/>
          </p:cNvSpPr>
          <p:nvPr>
            <p:ph type="title"/>
          </p:nvPr>
        </p:nvSpPr>
        <p:spPr/>
        <p:txBody>
          <a:bodyPr/>
          <a:lstStyle/>
          <a:p>
            <a:r>
              <a:rPr lang="en-US" dirty="0"/>
              <a:t>What are Discrete Structures</a:t>
            </a:r>
          </a:p>
        </p:txBody>
      </p:sp>
      <p:sp>
        <p:nvSpPr>
          <p:cNvPr id="3" name="Content Placeholder 2">
            <a:extLst>
              <a:ext uri="{FF2B5EF4-FFF2-40B4-BE49-F238E27FC236}">
                <a16:creationId xmlns:a16="http://schemas.microsoft.com/office/drawing/2014/main" id="{37CB725A-40F2-45D1-B3E3-9BDD1F4F6E63}"/>
              </a:ext>
            </a:extLst>
          </p:cNvPr>
          <p:cNvSpPr>
            <a:spLocks noGrp="1"/>
          </p:cNvSpPr>
          <p:nvPr>
            <p:ph idx="1"/>
          </p:nvPr>
        </p:nvSpPr>
        <p:spPr/>
        <p:txBody>
          <a:bodyPr/>
          <a:lstStyle/>
          <a:p>
            <a:pPr marL="0" indent="0">
              <a:buNone/>
            </a:pPr>
            <a:r>
              <a:rPr lang="en-US" i="1" dirty="0"/>
              <a:t>“Discrete structures are foundational material for computer science. By foundational we mean that relatively few computer scientists will be working primarily on discrete structures, but that many other areas of computer science require the ability to work with concepts from discrete structures. Discrete structures include important material from such areas as set theory, logic, graph theory, and combinatorics.”</a:t>
            </a:r>
          </a:p>
          <a:p>
            <a:pPr marL="0" indent="0">
              <a:buNone/>
            </a:pPr>
            <a:r>
              <a:rPr lang="en-US" dirty="0"/>
              <a:t>		-Wikipedia</a:t>
            </a:r>
          </a:p>
        </p:txBody>
      </p:sp>
    </p:spTree>
    <p:extLst>
      <p:ext uri="{BB962C8B-B14F-4D97-AF65-F5344CB8AC3E}">
        <p14:creationId xmlns:p14="http://schemas.microsoft.com/office/powerpoint/2010/main" val="83881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2CCA-738E-4D34-B685-872445ACAFE9}"/>
              </a:ext>
            </a:extLst>
          </p:cNvPr>
          <p:cNvSpPr>
            <a:spLocks noGrp="1"/>
          </p:cNvSpPr>
          <p:nvPr>
            <p:ph type="title"/>
          </p:nvPr>
        </p:nvSpPr>
        <p:spPr/>
        <p:txBody>
          <a:bodyPr/>
          <a:lstStyle/>
          <a:p>
            <a:r>
              <a:rPr lang="en-US" dirty="0"/>
              <a:t>No Really, What is it?</a:t>
            </a:r>
          </a:p>
        </p:txBody>
      </p:sp>
      <p:sp>
        <p:nvSpPr>
          <p:cNvPr id="3" name="Content Placeholder 2">
            <a:extLst>
              <a:ext uri="{FF2B5EF4-FFF2-40B4-BE49-F238E27FC236}">
                <a16:creationId xmlns:a16="http://schemas.microsoft.com/office/drawing/2014/main" id="{04B7E5E2-D601-4A7A-981A-9888272856EC}"/>
              </a:ext>
            </a:extLst>
          </p:cNvPr>
          <p:cNvSpPr>
            <a:spLocks noGrp="1"/>
          </p:cNvSpPr>
          <p:nvPr>
            <p:ph idx="1"/>
          </p:nvPr>
        </p:nvSpPr>
        <p:spPr>
          <a:xfrm>
            <a:off x="1141412" y="2249487"/>
            <a:ext cx="9905999" cy="4310704"/>
          </a:xfrm>
        </p:spPr>
        <p:txBody>
          <a:bodyPr/>
          <a:lstStyle/>
          <a:p>
            <a:r>
              <a:rPr lang="en-US" dirty="0"/>
              <a:t>Basically, the study of structures that are NOT continuous</a:t>
            </a:r>
          </a:p>
          <a:p>
            <a:pPr lvl="1"/>
            <a:r>
              <a:rPr lang="en-US" dirty="0"/>
              <a:t>Number of students in this classroom? </a:t>
            </a:r>
          </a:p>
          <a:p>
            <a:pPr lvl="2"/>
            <a:r>
              <a:rPr lang="en-US" dirty="0"/>
              <a:t>Discrete</a:t>
            </a:r>
          </a:p>
          <a:p>
            <a:pPr lvl="1"/>
            <a:r>
              <a:rPr lang="en-US" dirty="0"/>
              <a:t>The speed of your car?</a:t>
            </a:r>
          </a:p>
          <a:p>
            <a:pPr lvl="2"/>
            <a:r>
              <a:rPr lang="en-US" dirty="0"/>
              <a:t>Continuous</a:t>
            </a:r>
          </a:p>
          <a:p>
            <a:pPr lvl="1"/>
            <a:r>
              <a:rPr lang="en-US" dirty="0" err="1"/>
              <a:t>Goku’s</a:t>
            </a:r>
            <a:r>
              <a:rPr lang="en-US" dirty="0"/>
              <a:t> Power Level?</a:t>
            </a:r>
          </a:p>
          <a:p>
            <a:pPr lvl="2"/>
            <a:r>
              <a:rPr lang="en-US" dirty="0"/>
              <a:t>Discrete (Over 9000)</a:t>
            </a:r>
          </a:p>
        </p:txBody>
      </p:sp>
      <p:pic>
        <p:nvPicPr>
          <p:cNvPr id="1026" name="Picture 2" descr="Image result for over 9000">
            <a:extLst>
              <a:ext uri="{FF2B5EF4-FFF2-40B4-BE49-F238E27FC236}">
                <a16:creationId xmlns:a16="http://schemas.microsoft.com/office/drawing/2014/main" id="{FD03EAF6-A9C2-4D1C-A861-420AD0DFC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634" y="3692555"/>
            <a:ext cx="4837652" cy="272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51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D6E7A-55CC-4BCC-8615-566F37A496F3}"/>
              </a:ext>
            </a:extLst>
          </p:cNvPr>
          <p:cNvSpPr>
            <a:spLocks noGrp="1"/>
          </p:cNvSpPr>
          <p:nvPr>
            <p:ph type="title"/>
          </p:nvPr>
        </p:nvSpPr>
        <p:spPr/>
        <p:txBody>
          <a:bodyPr/>
          <a:lstStyle/>
          <a:p>
            <a:r>
              <a:rPr lang="en-US" dirty="0"/>
              <a:t>Six Key Topics</a:t>
            </a:r>
          </a:p>
        </p:txBody>
      </p:sp>
      <p:sp>
        <p:nvSpPr>
          <p:cNvPr id="3" name="Content Placeholder 2">
            <a:extLst>
              <a:ext uri="{FF2B5EF4-FFF2-40B4-BE49-F238E27FC236}">
                <a16:creationId xmlns:a16="http://schemas.microsoft.com/office/drawing/2014/main" id="{4B5A7541-F3D2-4238-A242-65370B01675B}"/>
              </a:ext>
            </a:extLst>
          </p:cNvPr>
          <p:cNvSpPr>
            <a:spLocks noGrp="1"/>
          </p:cNvSpPr>
          <p:nvPr>
            <p:ph idx="1"/>
          </p:nvPr>
        </p:nvSpPr>
        <p:spPr/>
        <p:txBody>
          <a:bodyPr/>
          <a:lstStyle/>
          <a:p>
            <a:r>
              <a:rPr lang="en-US" dirty="0"/>
              <a:t>Logic</a:t>
            </a:r>
          </a:p>
          <a:p>
            <a:r>
              <a:rPr lang="en-US" dirty="0"/>
              <a:t>Proofs</a:t>
            </a:r>
          </a:p>
          <a:p>
            <a:r>
              <a:rPr lang="en-US" dirty="0"/>
              <a:t>Set Theory</a:t>
            </a:r>
          </a:p>
          <a:p>
            <a:r>
              <a:rPr lang="en-US" dirty="0"/>
              <a:t>Counting</a:t>
            </a:r>
          </a:p>
          <a:p>
            <a:r>
              <a:rPr lang="en-US" dirty="0"/>
              <a:t>Graph &amp; Tree Theory</a:t>
            </a:r>
          </a:p>
          <a:p>
            <a:r>
              <a:rPr lang="en-US" dirty="0"/>
              <a:t>Probability</a:t>
            </a:r>
          </a:p>
        </p:txBody>
      </p:sp>
    </p:spTree>
    <p:extLst>
      <p:ext uri="{BB962C8B-B14F-4D97-AF65-F5344CB8AC3E}">
        <p14:creationId xmlns:p14="http://schemas.microsoft.com/office/powerpoint/2010/main" val="288474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9DD2-413A-4E4B-9263-16F4CD870A56}"/>
              </a:ext>
            </a:extLst>
          </p:cNvPr>
          <p:cNvSpPr>
            <a:spLocks noGrp="1"/>
          </p:cNvSpPr>
          <p:nvPr>
            <p:ph type="title"/>
          </p:nvPr>
        </p:nvSpPr>
        <p:spPr/>
        <p:txBody>
          <a:bodyPr/>
          <a:lstStyle/>
          <a:p>
            <a:r>
              <a:rPr lang="en-US" dirty="0"/>
              <a:t>Section 1: Logic (Weeks 1, 2, &amp; 3)</a:t>
            </a:r>
          </a:p>
        </p:txBody>
      </p:sp>
      <p:sp>
        <p:nvSpPr>
          <p:cNvPr id="3" name="Content Placeholder 2">
            <a:extLst>
              <a:ext uri="{FF2B5EF4-FFF2-40B4-BE49-F238E27FC236}">
                <a16:creationId xmlns:a16="http://schemas.microsoft.com/office/drawing/2014/main" id="{F7DDEE09-E44F-4DEC-8FDC-3CFFF787E1EB}"/>
              </a:ext>
            </a:extLst>
          </p:cNvPr>
          <p:cNvSpPr>
            <a:spLocks noGrp="1"/>
          </p:cNvSpPr>
          <p:nvPr>
            <p:ph idx="1"/>
          </p:nvPr>
        </p:nvSpPr>
        <p:spPr/>
        <p:txBody>
          <a:bodyPr/>
          <a:lstStyle/>
          <a:p>
            <a:r>
              <a:rPr lang="en-US" dirty="0"/>
              <a:t>Propositional Logic</a:t>
            </a:r>
          </a:p>
          <a:p>
            <a:r>
              <a:rPr lang="en-US" dirty="0"/>
              <a:t>Predicate Logic</a:t>
            </a:r>
          </a:p>
          <a:p>
            <a:r>
              <a:rPr lang="en-US" dirty="0"/>
              <a:t>Equivalences</a:t>
            </a:r>
          </a:p>
          <a:p>
            <a:r>
              <a:rPr lang="en-US" dirty="0"/>
              <a:t>Tautologies</a:t>
            </a:r>
          </a:p>
        </p:txBody>
      </p:sp>
    </p:spTree>
    <p:extLst>
      <p:ext uri="{BB962C8B-B14F-4D97-AF65-F5344CB8AC3E}">
        <p14:creationId xmlns:p14="http://schemas.microsoft.com/office/powerpoint/2010/main" val="155932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95C3-710B-429C-9529-07492413E1B1}"/>
              </a:ext>
            </a:extLst>
          </p:cNvPr>
          <p:cNvSpPr>
            <a:spLocks noGrp="1"/>
          </p:cNvSpPr>
          <p:nvPr>
            <p:ph type="title"/>
          </p:nvPr>
        </p:nvSpPr>
        <p:spPr/>
        <p:txBody>
          <a:bodyPr/>
          <a:lstStyle/>
          <a:p>
            <a:r>
              <a:rPr lang="en-US" dirty="0"/>
              <a:t>Section 2: Proofs </a:t>
            </a:r>
          </a:p>
        </p:txBody>
      </p:sp>
      <p:sp>
        <p:nvSpPr>
          <p:cNvPr id="3" name="Content Placeholder 2">
            <a:extLst>
              <a:ext uri="{FF2B5EF4-FFF2-40B4-BE49-F238E27FC236}">
                <a16:creationId xmlns:a16="http://schemas.microsoft.com/office/drawing/2014/main" id="{419C7DDB-2564-4193-8049-297FE5EE9F2F}"/>
              </a:ext>
            </a:extLst>
          </p:cNvPr>
          <p:cNvSpPr>
            <a:spLocks noGrp="1"/>
          </p:cNvSpPr>
          <p:nvPr>
            <p:ph idx="1"/>
          </p:nvPr>
        </p:nvSpPr>
        <p:spPr/>
        <p:txBody>
          <a:bodyPr/>
          <a:lstStyle/>
          <a:p>
            <a:r>
              <a:rPr lang="en-US" dirty="0"/>
              <a:t>Inference</a:t>
            </a:r>
          </a:p>
          <a:p>
            <a:r>
              <a:rPr lang="en-US" dirty="0"/>
              <a:t>Deduction</a:t>
            </a:r>
          </a:p>
          <a:p>
            <a:r>
              <a:rPr lang="en-US" dirty="0"/>
              <a:t>Techniques</a:t>
            </a:r>
          </a:p>
        </p:txBody>
      </p:sp>
    </p:spTree>
    <p:extLst>
      <p:ext uri="{BB962C8B-B14F-4D97-AF65-F5344CB8AC3E}">
        <p14:creationId xmlns:p14="http://schemas.microsoft.com/office/powerpoint/2010/main" val="194654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0388-B9AB-4EA5-98E9-B729118C194E}"/>
              </a:ext>
            </a:extLst>
          </p:cNvPr>
          <p:cNvSpPr>
            <a:spLocks noGrp="1"/>
          </p:cNvSpPr>
          <p:nvPr>
            <p:ph type="title"/>
          </p:nvPr>
        </p:nvSpPr>
        <p:spPr/>
        <p:txBody>
          <a:bodyPr/>
          <a:lstStyle/>
          <a:p>
            <a:r>
              <a:rPr lang="en-US" dirty="0"/>
              <a:t>Section 3:  Set Theory</a:t>
            </a:r>
          </a:p>
        </p:txBody>
      </p:sp>
      <p:sp>
        <p:nvSpPr>
          <p:cNvPr id="3" name="Content Placeholder 2">
            <a:extLst>
              <a:ext uri="{FF2B5EF4-FFF2-40B4-BE49-F238E27FC236}">
                <a16:creationId xmlns:a16="http://schemas.microsoft.com/office/drawing/2014/main" id="{362428DF-E2D9-4914-A22A-4957E60AFA26}"/>
              </a:ext>
            </a:extLst>
          </p:cNvPr>
          <p:cNvSpPr>
            <a:spLocks noGrp="1"/>
          </p:cNvSpPr>
          <p:nvPr>
            <p:ph idx="1"/>
          </p:nvPr>
        </p:nvSpPr>
        <p:spPr/>
        <p:txBody>
          <a:bodyPr/>
          <a:lstStyle/>
          <a:p>
            <a:r>
              <a:rPr lang="en-US" dirty="0"/>
              <a:t>Native set theory</a:t>
            </a:r>
          </a:p>
          <a:p>
            <a:r>
              <a:rPr lang="en-US" dirty="0"/>
              <a:t>Operating on sets</a:t>
            </a:r>
          </a:p>
          <a:p>
            <a:r>
              <a:rPr lang="en-US" dirty="0"/>
              <a:t>Proofs</a:t>
            </a:r>
          </a:p>
        </p:txBody>
      </p:sp>
    </p:spTree>
    <p:extLst>
      <p:ext uri="{BB962C8B-B14F-4D97-AF65-F5344CB8AC3E}">
        <p14:creationId xmlns:p14="http://schemas.microsoft.com/office/powerpoint/2010/main" val="151992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266F-E314-4B30-94FA-86E180BB8C89}"/>
              </a:ext>
            </a:extLst>
          </p:cNvPr>
          <p:cNvSpPr>
            <a:spLocks noGrp="1"/>
          </p:cNvSpPr>
          <p:nvPr>
            <p:ph type="title"/>
          </p:nvPr>
        </p:nvSpPr>
        <p:spPr/>
        <p:txBody>
          <a:bodyPr/>
          <a:lstStyle/>
          <a:p>
            <a:r>
              <a:rPr lang="en-US" dirty="0"/>
              <a:t>Section 4: Counting</a:t>
            </a:r>
          </a:p>
        </p:txBody>
      </p:sp>
      <p:sp>
        <p:nvSpPr>
          <p:cNvPr id="3" name="Content Placeholder 2">
            <a:extLst>
              <a:ext uri="{FF2B5EF4-FFF2-40B4-BE49-F238E27FC236}">
                <a16:creationId xmlns:a16="http://schemas.microsoft.com/office/drawing/2014/main" id="{E5904402-6235-4606-A524-1EF1CD81AC50}"/>
              </a:ext>
            </a:extLst>
          </p:cNvPr>
          <p:cNvSpPr>
            <a:spLocks noGrp="1"/>
          </p:cNvSpPr>
          <p:nvPr>
            <p:ph idx="1"/>
          </p:nvPr>
        </p:nvSpPr>
        <p:spPr/>
        <p:txBody>
          <a:bodyPr/>
          <a:lstStyle/>
          <a:p>
            <a:r>
              <a:rPr lang="en-US" dirty="0"/>
              <a:t>Equality</a:t>
            </a:r>
          </a:p>
          <a:p>
            <a:r>
              <a:rPr lang="en-US" dirty="0"/>
              <a:t>Inequality</a:t>
            </a:r>
          </a:p>
          <a:p>
            <a:r>
              <a:rPr lang="en-US" dirty="0"/>
              <a:t>Binomials</a:t>
            </a:r>
          </a:p>
          <a:p>
            <a:r>
              <a:rPr lang="en-US" dirty="0"/>
              <a:t>Functions</a:t>
            </a:r>
          </a:p>
          <a:p>
            <a:endParaRPr lang="en-US" dirty="0"/>
          </a:p>
        </p:txBody>
      </p:sp>
    </p:spTree>
    <p:extLst>
      <p:ext uri="{BB962C8B-B14F-4D97-AF65-F5344CB8AC3E}">
        <p14:creationId xmlns:p14="http://schemas.microsoft.com/office/powerpoint/2010/main" val="273503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57A4-28AE-4FD2-9E49-D11DD104391E}"/>
              </a:ext>
            </a:extLst>
          </p:cNvPr>
          <p:cNvSpPr>
            <a:spLocks noGrp="1"/>
          </p:cNvSpPr>
          <p:nvPr>
            <p:ph type="title"/>
          </p:nvPr>
        </p:nvSpPr>
        <p:spPr/>
        <p:txBody>
          <a:bodyPr/>
          <a:lstStyle/>
          <a:p>
            <a:r>
              <a:rPr lang="en-US" dirty="0"/>
              <a:t>Section 5: Graphs &amp; Trees</a:t>
            </a:r>
          </a:p>
        </p:txBody>
      </p:sp>
      <p:sp>
        <p:nvSpPr>
          <p:cNvPr id="3" name="Content Placeholder 2">
            <a:extLst>
              <a:ext uri="{FF2B5EF4-FFF2-40B4-BE49-F238E27FC236}">
                <a16:creationId xmlns:a16="http://schemas.microsoft.com/office/drawing/2014/main" id="{62C8C77F-B420-4E8F-93AD-39A0A6E02EE8}"/>
              </a:ext>
            </a:extLst>
          </p:cNvPr>
          <p:cNvSpPr>
            <a:spLocks noGrp="1"/>
          </p:cNvSpPr>
          <p:nvPr>
            <p:ph idx="1"/>
          </p:nvPr>
        </p:nvSpPr>
        <p:spPr/>
        <p:txBody>
          <a:bodyPr/>
          <a:lstStyle/>
          <a:p>
            <a:r>
              <a:rPr lang="en-US" dirty="0"/>
              <a:t>Basics</a:t>
            </a:r>
          </a:p>
          <a:p>
            <a:r>
              <a:rPr lang="en-US" dirty="0"/>
              <a:t>Graph Theory</a:t>
            </a:r>
          </a:p>
          <a:p>
            <a:r>
              <a:rPr lang="en-US" dirty="0"/>
              <a:t>Cycles</a:t>
            </a:r>
          </a:p>
          <a:p>
            <a:r>
              <a:rPr lang="en-US" dirty="0"/>
              <a:t>Traversing graphs</a:t>
            </a:r>
          </a:p>
          <a:p>
            <a:r>
              <a:rPr lang="en-US" dirty="0"/>
              <a:t>Proofs</a:t>
            </a:r>
          </a:p>
        </p:txBody>
      </p:sp>
    </p:spTree>
    <p:extLst>
      <p:ext uri="{BB962C8B-B14F-4D97-AF65-F5344CB8AC3E}">
        <p14:creationId xmlns:p14="http://schemas.microsoft.com/office/powerpoint/2010/main" val="561315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58</TotalTime>
  <Words>518</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Times New Roman</vt:lpstr>
      <vt:lpstr>Trebuchet MS</vt:lpstr>
      <vt:lpstr>Tw Cen MT</vt:lpstr>
      <vt:lpstr>Circuit</vt:lpstr>
      <vt:lpstr>CIS 7 – Discrete Structures</vt:lpstr>
      <vt:lpstr>What are Discrete Structures</vt:lpstr>
      <vt:lpstr>No Really, What is it?</vt:lpstr>
      <vt:lpstr>Six Key Topics</vt:lpstr>
      <vt:lpstr>Section 1: Logic (Weeks 1, 2, &amp; 3)</vt:lpstr>
      <vt:lpstr>Section 2: Proofs </vt:lpstr>
      <vt:lpstr>Section 3:  Set Theory</vt:lpstr>
      <vt:lpstr>Section 4: Counting</vt:lpstr>
      <vt:lpstr>Section 5: Graphs &amp; Trees</vt:lpstr>
      <vt:lpstr>Section 6: Probability</vt:lpstr>
      <vt:lpstr>Textbook</vt:lpstr>
      <vt:lpstr>Homework</vt:lpstr>
      <vt:lpstr>Exams</vt:lpstr>
      <vt:lpstr>Potential Schedule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7 – Discrete Structures</dc:title>
  <dc:creator>James Wilson</dc:creator>
  <cp:lastModifiedBy>James Wilson</cp:lastModifiedBy>
  <cp:revision>7</cp:revision>
  <dcterms:created xsi:type="dcterms:W3CDTF">2017-08-28T04:04:05Z</dcterms:created>
  <dcterms:modified xsi:type="dcterms:W3CDTF">2017-08-28T05:02:10Z</dcterms:modified>
</cp:coreProperties>
</file>