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EB23-3350-4649-B64E-49BB52B90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7 -Discrete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CF20-54B7-4E78-AF8E-ADF725FE1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1.1: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10019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DDC0-AB7E-4747-9AC7-623C491D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8235"/>
          </a:xfrm>
        </p:spPr>
        <p:txBody>
          <a:bodyPr/>
          <a:lstStyle/>
          <a:p>
            <a:r>
              <a:rPr lang="en-US" dirty="0"/>
              <a:t>Truth tables for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FD98-CDD4-4704-8038-83143273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6753"/>
            <a:ext cx="9905999" cy="4204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 truth tables to prove </a:t>
            </a:r>
            <a:r>
              <a:rPr lang="en-US" i="1" dirty="0"/>
              <a:t>logical equivalence</a:t>
            </a:r>
            <a:r>
              <a:rPr lang="en-US" dirty="0"/>
              <a:t> of two statements.  </a:t>
            </a:r>
          </a:p>
          <a:p>
            <a:pPr marL="0" indent="0">
              <a:buNone/>
            </a:pPr>
            <a:r>
              <a:rPr lang="en-US" dirty="0"/>
              <a:t>When are two statements logically equivalent?</a:t>
            </a:r>
          </a:p>
          <a:p>
            <a:pPr marL="0" indent="0">
              <a:buNone/>
            </a:pPr>
            <a:r>
              <a:rPr lang="en-US" dirty="0"/>
              <a:t>When they have equal logic conditions.   What is one way we can determine logic conditions?</a:t>
            </a:r>
          </a:p>
          <a:p>
            <a:pPr marL="0" indent="0">
              <a:buNone/>
            </a:pPr>
            <a:r>
              <a:rPr lang="en-US" dirty="0"/>
              <a:t>Truth tables!</a:t>
            </a:r>
          </a:p>
        </p:txBody>
      </p:sp>
    </p:spTree>
    <p:extLst>
      <p:ext uri="{BB962C8B-B14F-4D97-AF65-F5344CB8AC3E}">
        <p14:creationId xmlns:p14="http://schemas.microsoft.com/office/powerpoint/2010/main" val="10204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941"/>
          </a:xfrm>
        </p:spPr>
        <p:txBody>
          <a:bodyPr/>
          <a:lstStyle/>
          <a:p>
            <a:r>
              <a:rPr lang="en-US" dirty="0"/>
              <a:t>Are they logically equivalent?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7459"/>
            <a:ext cx="9905999" cy="4858870"/>
          </a:xfrm>
        </p:spPr>
        <p:txBody>
          <a:bodyPr/>
          <a:lstStyle/>
          <a:p>
            <a:r>
              <a:rPr lang="en-US" dirty="0"/>
              <a:t>Given A, B.  (A -&gt; B) &lt;=&gt; (B -&gt; A)?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these statements have the same logic conditions?</a:t>
            </a:r>
          </a:p>
          <a:p>
            <a:pPr marL="0" indent="0">
              <a:buNone/>
            </a:pPr>
            <a:r>
              <a:rPr lang="en-US" dirty="0"/>
              <a:t>No!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F56ECB-541C-4517-86E4-8B2F65AB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6553"/>
              </p:ext>
            </p:extLst>
          </p:nvPr>
        </p:nvGraphicFramePr>
        <p:xfrm>
          <a:off x="1207247" y="212712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29682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2162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291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77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 -&gt;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0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6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2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2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941"/>
          </a:xfrm>
        </p:spPr>
        <p:txBody>
          <a:bodyPr/>
          <a:lstStyle/>
          <a:p>
            <a:r>
              <a:rPr lang="en-US" dirty="0"/>
              <a:t>Are they logically equivalent?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7459"/>
            <a:ext cx="9905999" cy="4858870"/>
          </a:xfrm>
        </p:spPr>
        <p:txBody>
          <a:bodyPr/>
          <a:lstStyle/>
          <a:p>
            <a:r>
              <a:rPr lang="en-US" dirty="0"/>
              <a:t>Given A, B.  (A v B) &lt;-&gt; (B v A)?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these statements have the same logic conditions?</a:t>
            </a:r>
          </a:p>
          <a:p>
            <a:pPr marL="0" indent="0">
              <a:buNone/>
            </a:pPr>
            <a:r>
              <a:rPr lang="en-US" dirty="0"/>
              <a:t>Yes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F56ECB-541C-4517-86E4-8B2F65AB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76834"/>
              </p:ext>
            </p:extLst>
          </p:nvPr>
        </p:nvGraphicFramePr>
        <p:xfrm>
          <a:off x="1207247" y="212712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29682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2162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291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77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 v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0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6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2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6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941"/>
          </a:xfrm>
        </p:spPr>
        <p:txBody>
          <a:bodyPr/>
          <a:lstStyle/>
          <a:p>
            <a:r>
              <a:rPr lang="en-US" dirty="0"/>
              <a:t>Are they logically equivalent?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7459"/>
            <a:ext cx="9905999" cy="4858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A, B</a:t>
            </a:r>
          </a:p>
          <a:p>
            <a:r>
              <a:rPr lang="en-US" dirty="0"/>
              <a:t>A -&gt; B &lt;=&gt; A ^ B</a:t>
            </a:r>
          </a:p>
          <a:p>
            <a:r>
              <a:rPr lang="en-US" dirty="0"/>
              <a:t>A ^ B &lt;=&gt; B ^ A</a:t>
            </a:r>
          </a:p>
          <a:p>
            <a:r>
              <a:rPr lang="en-US" dirty="0"/>
              <a:t>~A &lt;=&gt; A</a:t>
            </a:r>
          </a:p>
          <a:p>
            <a:r>
              <a:rPr lang="en-US" dirty="0"/>
              <a:t>~A v ~B &lt;=&gt; ~(A v B)</a:t>
            </a:r>
          </a:p>
          <a:p>
            <a:r>
              <a:rPr lang="en-US" dirty="0"/>
              <a:t>A -&gt; B -&gt; C &lt;=&gt; A v (B -&gt;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4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FB55-ADF0-44E6-ACA9-905B687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 – WFFs that are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2904-F454-433F-A17C-945713B2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determine that a statement / </a:t>
            </a:r>
            <a:r>
              <a:rPr lang="en-US" dirty="0" err="1"/>
              <a:t>wff</a:t>
            </a:r>
            <a:r>
              <a:rPr lang="en-US" dirty="0"/>
              <a:t> is always true?</a:t>
            </a:r>
          </a:p>
          <a:p>
            <a:pPr marL="0" indent="0">
              <a:buNone/>
            </a:pPr>
            <a:r>
              <a:rPr lang="en-US" dirty="0"/>
              <a:t>Truth tables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A v ~A: Is it a tautology?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8960E-3B30-4582-B5B6-14AEF86A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13150"/>
              </p:ext>
            </p:extLst>
          </p:nvPr>
        </p:nvGraphicFramePr>
        <p:xfrm>
          <a:off x="1350682" y="467868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1937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70381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203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 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7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5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FB55-ADF0-44E6-ACA9-905B687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 – WFFs that are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2904-F454-433F-A17C-945713B2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 ^ B) v (~A ^ ~B)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08D4CD-D3F6-4141-9D38-3A16F8E4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38957"/>
              </p:ext>
            </p:extLst>
          </p:nvPr>
        </p:nvGraphicFramePr>
        <p:xfrm>
          <a:off x="1270000" y="309324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388">
                  <a:extLst>
                    <a:ext uri="{9D8B030D-6E8A-4147-A177-3AD203B41FA5}">
                      <a16:colId xmlns:a16="http://schemas.microsoft.com/office/drawing/2014/main" val="1689092845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3974967352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1817313868"/>
                    </a:ext>
                  </a:extLst>
                </a:gridCol>
                <a:gridCol w="2115671">
                  <a:extLst>
                    <a:ext uri="{9D8B030D-6E8A-4147-A177-3AD203B41FA5}">
                      <a16:colId xmlns:a16="http://schemas.microsoft.com/office/drawing/2014/main" val="338532927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02488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 ^ 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^ B) v (~A ^ ~B)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6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5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FB55-ADF0-44E6-ACA9-905B687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 – WFFs that are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2904-F454-433F-A17C-945713B2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 v B) v (~A ^ ~B)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08D4CD-D3F6-4141-9D38-3A16F8E4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53463"/>
              </p:ext>
            </p:extLst>
          </p:nvPr>
        </p:nvGraphicFramePr>
        <p:xfrm>
          <a:off x="1270000" y="309324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388">
                  <a:extLst>
                    <a:ext uri="{9D8B030D-6E8A-4147-A177-3AD203B41FA5}">
                      <a16:colId xmlns:a16="http://schemas.microsoft.com/office/drawing/2014/main" val="1689092845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3974967352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1817313868"/>
                    </a:ext>
                  </a:extLst>
                </a:gridCol>
                <a:gridCol w="2115671">
                  <a:extLst>
                    <a:ext uri="{9D8B030D-6E8A-4147-A177-3AD203B41FA5}">
                      <a16:colId xmlns:a16="http://schemas.microsoft.com/office/drawing/2014/main" val="338532927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02488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 ^ 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v B) v (~A ^ ~B)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6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5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9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5898-3512-4365-82BD-F167E71E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D618-CE2C-4C5F-87F8-A9555F6E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“A declarative sentence that is either true or false”</a:t>
            </a:r>
          </a:p>
          <a:p>
            <a:r>
              <a:rPr lang="en-US" dirty="0"/>
              <a:t>My name is Bob</a:t>
            </a:r>
          </a:p>
          <a:p>
            <a:r>
              <a:rPr lang="en-US" dirty="0"/>
              <a:t>The sky is blue</a:t>
            </a:r>
          </a:p>
          <a:p>
            <a:r>
              <a:rPr lang="en-US" dirty="0"/>
              <a:t>Do you know what time it is?</a:t>
            </a:r>
          </a:p>
          <a:p>
            <a:r>
              <a:rPr lang="en-US" dirty="0"/>
              <a:t>GET TO THE CHOPPA!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A,B,C, </a:t>
            </a:r>
            <a:r>
              <a:rPr lang="en-US" dirty="0" err="1"/>
              <a:t>etc</a:t>
            </a:r>
            <a:r>
              <a:rPr lang="en-US" dirty="0"/>
              <a:t> = Statement</a:t>
            </a:r>
          </a:p>
        </p:txBody>
      </p:sp>
    </p:spTree>
    <p:extLst>
      <p:ext uri="{BB962C8B-B14F-4D97-AF65-F5344CB8AC3E}">
        <p14:creationId xmlns:p14="http://schemas.microsoft.com/office/powerpoint/2010/main" val="5788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1A4-9DFF-4038-B59D-E844D4DC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062A-0BD0-4289-B1EE-F092CB5D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Negation – “Not” (¬, ~, `)  Example: Given A, ¬A = “Not A”</a:t>
            </a:r>
          </a:p>
          <a:p>
            <a:r>
              <a:rPr lang="en-US" dirty="0"/>
              <a:t>Conjunction = “And” (^) Example: Given A ^ B = “A and B”</a:t>
            </a:r>
          </a:p>
          <a:p>
            <a:r>
              <a:rPr lang="en-US" dirty="0"/>
              <a:t>Disjunction = “Or” ( v ) Example: Given A v B = “A or B”</a:t>
            </a:r>
          </a:p>
          <a:p>
            <a:r>
              <a:rPr lang="en-US" dirty="0"/>
              <a:t>Implication = “Implies” (-&gt;) Example: Given A-&gt;B = “If A then B”</a:t>
            </a:r>
          </a:p>
          <a:p>
            <a:r>
              <a:rPr lang="en-US" dirty="0"/>
              <a:t>“I am a teacher and a gamer”</a:t>
            </a:r>
          </a:p>
          <a:p>
            <a:pPr lvl="1"/>
            <a:r>
              <a:rPr lang="en-US" dirty="0"/>
              <a:t>A = “I am a teacher”, B = “I am a gamer”</a:t>
            </a:r>
          </a:p>
          <a:p>
            <a:pPr lvl="1"/>
            <a:r>
              <a:rPr lang="en-US" dirty="0"/>
              <a:t>A ^ B</a:t>
            </a:r>
          </a:p>
        </p:txBody>
      </p:sp>
    </p:spTree>
    <p:extLst>
      <p:ext uri="{BB962C8B-B14F-4D97-AF65-F5344CB8AC3E}">
        <p14:creationId xmlns:p14="http://schemas.microsoft.com/office/powerpoint/2010/main" val="25511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1E6A-43A8-4F0D-BAAD-1817BF86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Translate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89B8-C454-450C-A83D-199AB0B7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329"/>
            <a:ext cx="9905999" cy="409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 = I am tall, B = I duck, C = The doorway is low, D = You will laugh, E = You are a jerk, F = I bump my head, G = I will cry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800" dirty="0"/>
              <a:t>A ^ C</a:t>
            </a:r>
          </a:p>
          <a:p>
            <a:r>
              <a:rPr lang="en-US" sz="1800" dirty="0"/>
              <a:t>(A ^ C ^ ~B) -&gt; F ^ G</a:t>
            </a:r>
          </a:p>
          <a:p>
            <a:r>
              <a:rPr lang="en-US" sz="1800" dirty="0"/>
              <a:t>(~A v B) -&gt; ~F</a:t>
            </a:r>
          </a:p>
          <a:p>
            <a:r>
              <a:rPr lang="en-US" sz="1800" dirty="0"/>
              <a:t>(F ^ E) -&gt; D</a:t>
            </a:r>
          </a:p>
          <a:p>
            <a:r>
              <a:rPr lang="en-US" sz="1800" dirty="0"/>
              <a:t>(A ^ C ^ ~B ^ ~D) -&gt;  ~G</a:t>
            </a:r>
          </a:p>
          <a:p>
            <a:r>
              <a:rPr lang="en-US" sz="1800" dirty="0"/>
              <a:t>~A ^^ ~C -&gt; G ^ ~GD</a:t>
            </a:r>
          </a:p>
          <a:p>
            <a:r>
              <a:rPr lang="en-US" sz="1800" dirty="0"/>
              <a:t>What happened?  #6 is NOT  Well formed formula (WFF)</a:t>
            </a:r>
          </a:p>
        </p:txBody>
      </p:sp>
    </p:spTree>
    <p:extLst>
      <p:ext uri="{BB962C8B-B14F-4D97-AF65-F5344CB8AC3E}">
        <p14:creationId xmlns:p14="http://schemas.microsoft.com/office/powerpoint/2010/main" val="39758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1E6A-43A8-4F0D-BAAD-1817BF86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Translate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89B8-C454-450C-A83D-199AB0B7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329"/>
            <a:ext cx="9905999" cy="4096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800" dirty="0"/>
              <a:t>Whenever I don’t eat, my stomach hurts</a:t>
            </a:r>
          </a:p>
          <a:p>
            <a:r>
              <a:rPr lang="en-US" sz="1800" dirty="0"/>
              <a:t>Whenever I eat and the food is healthy, I feel great</a:t>
            </a:r>
          </a:p>
          <a:p>
            <a:r>
              <a:rPr lang="en-US" sz="1800" dirty="0"/>
              <a:t>Whenever I eat and the food is healthy, or else whenever my stomach doesn’t hurt, I feel great</a:t>
            </a:r>
          </a:p>
          <a:p>
            <a:r>
              <a:rPr lang="en-US" sz="1800" dirty="0"/>
              <a:t>I eat healthy food</a:t>
            </a:r>
          </a:p>
          <a:p>
            <a:r>
              <a:rPr lang="en-US" sz="1800" dirty="0"/>
              <a:t>I eat healthy food, but my stomach hurts</a:t>
            </a:r>
          </a:p>
          <a:p>
            <a:r>
              <a:rPr lang="en-US" sz="1800" dirty="0"/>
              <a:t>My stomach doesn’t hurt, but I don’t feel great</a:t>
            </a:r>
          </a:p>
          <a:p>
            <a:r>
              <a:rPr lang="en-US" sz="1800" dirty="0"/>
              <a:t>Hint: There are 4 individual statements</a:t>
            </a:r>
          </a:p>
        </p:txBody>
      </p:sp>
    </p:spTree>
    <p:extLst>
      <p:ext uri="{BB962C8B-B14F-4D97-AF65-F5344CB8AC3E}">
        <p14:creationId xmlns:p14="http://schemas.microsoft.com/office/powerpoint/2010/main" val="2716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A, B.  Truth table for A ^ B: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726DCF-1CAD-4FCF-8811-6A85A8A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28292"/>
              </p:ext>
            </p:extLst>
          </p:nvPr>
        </p:nvGraphicFramePr>
        <p:xfrm>
          <a:off x="1296894" y="305945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61757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37543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440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5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3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18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A, B.  Truth table for A v B: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726DCF-1CAD-4FCF-8811-6A85A8A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47205"/>
              </p:ext>
            </p:extLst>
          </p:nvPr>
        </p:nvGraphicFramePr>
        <p:xfrm>
          <a:off x="1296894" y="305945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61757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37543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440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5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3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8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16842"/>
          </a:xfrm>
        </p:spPr>
        <p:txBody>
          <a:bodyPr/>
          <a:lstStyle/>
          <a:p>
            <a:r>
              <a:rPr lang="en-US" dirty="0"/>
              <a:t>Given A, B.  Truth table for A -&gt;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“If I turn on the oven, then the oven will be hot.”</a:t>
            </a:r>
          </a:p>
          <a:p>
            <a:pPr marL="0" indent="0">
              <a:buNone/>
            </a:pPr>
            <a:r>
              <a:rPr lang="en-US" dirty="0"/>
              <a:t>When is this statement False?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726DCF-1CAD-4FCF-8811-6A85A8A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99262"/>
              </p:ext>
            </p:extLst>
          </p:nvPr>
        </p:nvGraphicFramePr>
        <p:xfrm>
          <a:off x="1296894" y="305945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61757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37543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440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5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3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FB37-02E8-46AF-A9F9-9D5769A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C55B-C9C8-405C-AB18-37A1CC6D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16842"/>
          </a:xfrm>
        </p:spPr>
        <p:txBody>
          <a:bodyPr/>
          <a:lstStyle/>
          <a:p>
            <a:r>
              <a:rPr lang="en-US" dirty="0"/>
              <a:t>Given A, B.  Truth table for A &lt;=&gt;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“If AND ONLY IF I turn on the oven, then the oven will be hot.”</a:t>
            </a:r>
          </a:p>
          <a:p>
            <a:pPr marL="0" indent="0">
              <a:buNone/>
            </a:pPr>
            <a:r>
              <a:rPr lang="en-US" dirty="0"/>
              <a:t>When is this statement False?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726DCF-1CAD-4FCF-8811-6A85A8A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3974"/>
              </p:ext>
            </p:extLst>
          </p:nvPr>
        </p:nvGraphicFramePr>
        <p:xfrm>
          <a:off x="1296894" y="305945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61757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37543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440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5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3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</TotalTime>
  <Words>894</Words>
  <Application>Microsoft Office PowerPoint</Application>
  <PresentationFormat>Widescreen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CIS 7 -Discrete Structures</vt:lpstr>
      <vt:lpstr>Terminology: Statement</vt:lpstr>
      <vt:lpstr>Connectives</vt:lpstr>
      <vt:lpstr>Practice: Translate the Following</vt:lpstr>
      <vt:lpstr>Practice: Translate the Following</vt:lpstr>
      <vt:lpstr>Truth Tables</vt:lpstr>
      <vt:lpstr>Truth Tables</vt:lpstr>
      <vt:lpstr>Truth Tables</vt:lpstr>
      <vt:lpstr>Truth Tables</vt:lpstr>
      <vt:lpstr>Truth tables for proofs</vt:lpstr>
      <vt:lpstr>Are they logically equivalent?</vt:lpstr>
      <vt:lpstr>Are they logically equivalent?</vt:lpstr>
      <vt:lpstr>Are they logically equivalent?</vt:lpstr>
      <vt:lpstr>Tautologies – WFFs that are always true</vt:lpstr>
      <vt:lpstr>Tautologies – WFFs that are always true</vt:lpstr>
      <vt:lpstr>Tautologies – WFFs that are always true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7 -Discrete Structures</dc:title>
  <dc:creator>James Wilson</dc:creator>
  <cp:lastModifiedBy>James Wilson</cp:lastModifiedBy>
  <cp:revision>12</cp:revision>
  <dcterms:created xsi:type="dcterms:W3CDTF">2017-08-29T01:42:05Z</dcterms:created>
  <dcterms:modified xsi:type="dcterms:W3CDTF">2017-08-29T03:18:34Z</dcterms:modified>
</cp:coreProperties>
</file>