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FFE74-08E5-44E3-A945-8973AD57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48BD6B-8554-4799-9E58-9ADBEDD10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11: </a:t>
            </a:r>
            <a:r>
              <a:rPr lang="en-US" dirty="0"/>
              <a:t>Introduction to sets</a:t>
            </a:r>
          </a:p>
        </p:txBody>
      </p:sp>
    </p:spTree>
    <p:extLst>
      <p:ext uri="{BB962C8B-B14F-4D97-AF65-F5344CB8AC3E}">
        <p14:creationId xmlns:p14="http://schemas.microsoft.com/office/powerpoint/2010/main" val="376905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0FC7C-A4C0-4CBD-85D8-E953EDE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 (FOR REAL </a:t>
            </a:r>
            <a:r>
              <a:rPr lang="en-US" dirty="0" err="1"/>
              <a:t>REAL</a:t>
            </a:r>
            <a:r>
              <a:rPr lang="en-US" dirty="0"/>
              <a:t> THIS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7B109C-0775-4B13-84A8-4FDFC5C8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516"/>
            <a:ext cx="9905999" cy="4369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all of the subsets of the set { 1, 2, 3 }</a:t>
            </a:r>
          </a:p>
          <a:p>
            <a:r>
              <a:rPr lang="en-US" dirty="0"/>
              <a:t>Note that </a:t>
            </a:r>
            <a:r>
              <a:rPr lang="en-US" dirty="0">
                <a:effectLst/>
              </a:rPr>
              <a:t>Ø</a:t>
            </a:r>
            <a:r>
              <a:rPr lang="en-US" dirty="0"/>
              <a:t> is implicitly included in all sets</a:t>
            </a:r>
          </a:p>
          <a:p>
            <a:r>
              <a:rPr lang="en-US" dirty="0"/>
              <a:t>{</a:t>
            </a:r>
            <a:r>
              <a:rPr lang="en-US" dirty="0">
                <a:effectLst/>
              </a:rPr>
              <a:t>Ø, {1},{2},{3},{1,2},{1,3},{2,3},{1,2,3}}</a:t>
            </a:r>
          </a:p>
          <a:p>
            <a:r>
              <a:rPr lang="en-US" dirty="0">
                <a:effectLst/>
              </a:rPr>
              <a:t>How about { A, B }</a:t>
            </a:r>
          </a:p>
          <a:p>
            <a:r>
              <a:rPr lang="en-US" dirty="0">
                <a:effectLst/>
              </a:rPr>
              <a:t>{Ø,{A},{B},{A,B}}</a:t>
            </a:r>
          </a:p>
          <a:p>
            <a:r>
              <a:rPr lang="en-US" dirty="0">
                <a:effectLst/>
              </a:rPr>
              <a:t>{ DOG }</a:t>
            </a:r>
          </a:p>
          <a:p>
            <a:r>
              <a:rPr lang="en-US" dirty="0"/>
              <a:t>{</a:t>
            </a:r>
            <a:r>
              <a:rPr lang="en-US" dirty="0">
                <a:effectLst/>
              </a:rPr>
              <a:t>Ø,</a:t>
            </a:r>
            <a:r>
              <a:rPr lang="en-US" dirty="0"/>
              <a:t>{DOG}}</a:t>
            </a:r>
          </a:p>
          <a:p>
            <a:r>
              <a:rPr lang="en-US" dirty="0"/>
              <a:t>What do you notice about the cardinality of these powersets?</a:t>
            </a:r>
          </a:p>
          <a:p>
            <a:r>
              <a:rPr lang="en-US" dirty="0"/>
              <a:t>2^n</a:t>
            </a:r>
          </a:p>
        </p:txBody>
      </p:sp>
    </p:spTree>
    <p:extLst>
      <p:ext uri="{BB962C8B-B14F-4D97-AF65-F5344CB8AC3E}">
        <p14:creationId xmlns:p14="http://schemas.microsoft.com/office/powerpoint/2010/main" val="144206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06815-D050-48FE-80FA-53DE61C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4482DF-0F66-469F-806D-46453667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7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S = { Negative Even Integers }</a:t>
            </a:r>
          </a:p>
          <a:p>
            <a:r>
              <a:rPr lang="en-US" dirty="0"/>
              <a:t>{ … -6, -4, -2 }</a:t>
            </a:r>
          </a:p>
          <a:p>
            <a:r>
              <a:rPr lang="en-US" dirty="0"/>
              <a:t>Can we build a predicate to build the set?</a:t>
            </a:r>
          </a:p>
          <a:p>
            <a:r>
              <a:rPr lang="en-US" dirty="0"/>
              <a:t>We can create even integers by multiplying an integer by 2.</a:t>
            </a:r>
          </a:p>
          <a:p>
            <a:r>
              <a:rPr lang="en-US" dirty="0"/>
              <a:t>We can create negative integers by simply stipulating that each value must be &lt; 0</a:t>
            </a:r>
          </a:p>
          <a:p>
            <a:r>
              <a:rPr lang="en-US" dirty="0"/>
              <a:t>Our set can be define as { 2n } where n must be an integer and n must be &lt; 0</a:t>
            </a:r>
          </a:p>
          <a:p>
            <a:r>
              <a:rPr lang="en-US" dirty="0"/>
              <a:t>Notation: { 2n | n </a:t>
            </a:r>
            <a:r>
              <a:rPr lang="en-US" dirty="0">
                <a:effectLst/>
              </a:rPr>
              <a:t>∈ Z, n &lt; 0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D6068-471A-49BE-8046-9DEB6F3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E0F47-759C-40CE-AD4B-E3EFBD01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Build a set of all of the positive multiples of 3</a:t>
            </a:r>
          </a:p>
          <a:p>
            <a:r>
              <a:rPr lang="en-US" dirty="0"/>
              <a:t>{ 3n | n </a:t>
            </a:r>
            <a:r>
              <a:rPr lang="en-US" dirty="0">
                <a:effectLst/>
              </a:rPr>
              <a:t>∈ Z, n &gt; 0 }</a:t>
            </a:r>
          </a:p>
          <a:p>
            <a:r>
              <a:rPr lang="en-US" dirty="0">
                <a:effectLst/>
              </a:rPr>
              <a:t>Example: All students that brought their own computer</a:t>
            </a:r>
          </a:p>
          <a:p>
            <a:r>
              <a:rPr lang="en-US" dirty="0">
                <a:effectLst/>
              </a:rPr>
              <a:t>{ n | n ∈ Students, n ∈ Brought Computer }</a:t>
            </a:r>
          </a:p>
          <a:p>
            <a:r>
              <a:rPr lang="en-US" dirty="0">
                <a:effectLst/>
              </a:rPr>
              <a:t>What are the elements of this set?</a:t>
            </a:r>
          </a:p>
          <a:p>
            <a:r>
              <a:rPr lang="en-US" dirty="0">
                <a:effectLst/>
              </a:rPr>
              <a:t>{ n*n | n ∈ Z, -3 &lt; n &lt; 3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5C89E-5B31-4142-B191-E66E25D7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0EABF-507E-47B1-AC97-8CE4980D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29547"/>
          </a:xfrm>
        </p:spPr>
        <p:txBody>
          <a:bodyPr>
            <a:normAutofit/>
          </a:bodyPr>
          <a:lstStyle/>
          <a:p>
            <a:r>
              <a:rPr lang="en-US" dirty="0"/>
              <a:t>A X B = { (</a:t>
            </a:r>
            <a:r>
              <a:rPr lang="en-US" dirty="0" err="1"/>
              <a:t>a,b</a:t>
            </a:r>
            <a:r>
              <a:rPr lang="en-US" dirty="0"/>
              <a:t>) | a </a:t>
            </a:r>
            <a:r>
              <a:rPr lang="en-US" dirty="0">
                <a:effectLst/>
              </a:rPr>
              <a:t>∈ </a:t>
            </a:r>
            <a:r>
              <a:rPr lang="en-US" dirty="0"/>
              <a:t>A and b </a:t>
            </a:r>
            <a:r>
              <a:rPr lang="en-US" dirty="0">
                <a:effectLst/>
              </a:rPr>
              <a:t>∈</a:t>
            </a:r>
            <a:r>
              <a:rPr lang="en-US" dirty="0"/>
              <a:t> B }   **(</a:t>
            </a:r>
            <a:r>
              <a:rPr lang="en-US" dirty="0" err="1"/>
              <a:t>a,b</a:t>
            </a:r>
            <a:r>
              <a:rPr lang="en-US" dirty="0"/>
              <a:t>) is an ORDERED PAIR</a:t>
            </a:r>
          </a:p>
          <a:p>
            <a:r>
              <a:rPr lang="en-US" dirty="0"/>
              <a:t>Example: let A = { keyboard, ceiling, smelly }, let B = { cat, dog }</a:t>
            </a:r>
          </a:p>
          <a:p>
            <a:r>
              <a:rPr lang="en-US" dirty="0"/>
              <a:t>A X B = { (</a:t>
            </a:r>
            <a:r>
              <a:rPr lang="en-US" dirty="0" err="1"/>
              <a:t>keyboard,cat</a:t>
            </a:r>
            <a:r>
              <a:rPr lang="en-US" dirty="0"/>
              <a:t>), (keyboard, dog), (</a:t>
            </a:r>
            <a:r>
              <a:rPr lang="en-US" dirty="0" err="1"/>
              <a:t>ceiling,cat</a:t>
            </a:r>
            <a:r>
              <a:rPr lang="en-US" dirty="0"/>
              <a:t>), (</a:t>
            </a:r>
            <a:r>
              <a:rPr lang="en-US" dirty="0" err="1"/>
              <a:t>ceiling,dog</a:t>
            </a:r>
            <a:r>
              <a:rPr lang="en-US" dirty="0"/>
              <a:t>), (</a:t>
            </a:r>
            <a:r>
              <a:rPr lang="en-US" dirty="0" err="1"/>
              <a:t>smelly,cat</a:t>
            </a:r>
            <a:r>
              <a:rPr lang="en-US" dirty="0"/>
              <a:t>),(</a:t>
            </a:r>
            <a:r>
              <a:rPr lang="en-US" dirty="0" err="1"/>
              <a:t>smelly,dog</a:t>
            </a:r>
            <a:r>
              <a:rPr lang="en-US" dirty="0"/>
              <a:t>) }</a:t>
            </a:r>
          </a:p>
          <a:p>
            <a:r>
              <a:rPr lang="en-US" dirty="0"/>
              <a:t>Example: let A = { 1, 2, 3 }, let B = { a, b, c }</a:t>
            </a:r>
          </a:p>
          <a:p>
            <a:r>
              <a:rPr lang="en-US" dirty="0"/>
              <a:t>A X B = {(1,a),(1,b),(1,c),(2,a),(2,b),(2,c),(3,a),(3,b),(3,c)}</a:t>
            </a:r>
          </a:p>
          <a:p>
            <a:r>
              <a:rPr lang="en-US" dirty="0"/>
              <a:t>Give formal logic definition of A X B X C (see A X B above)</a:t>
            </a:r>
          </a:p>
          <a:p>
            <a:r>
              <a:rPr lang="en-US" dirty="0"/>
              <a:t>A X B X C = { (</a:t>
            </a:r>
            <a:r>
              <a:rPr lang="en-US" dirty="0" err="1"/>
              <a:t>a,b,c</a:t>
            </a:r>
            <a:r>
              <a:rPr lang="en-US" dirty="0"/>
              <a:t>) | a </a:t>
            </a:r>
            <a:r>
              <a:rPr lang="en-US" dirty="0">
                <a:effectLst/>
              </a:rPr>
              <a:t>∈</a:t>
            </a:r>
            <a:r>
              <a:rPr lang="en-US" dirty="0"/>
              <a:t> A, b </a:t>
            </a:r>
            <a:r>
              <a:rPr lang="en-US" dirty="0">
                <a:effectLst/>
              </a:rPr>
              <a:t>∈ B, c ∈ C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5C89E-5B31-4142-B191-E66E25D7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0EABF-507E-47B1-AC97-8CE4980D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4321"/>
          </a:xfrm>
        </p:spPr>
        <p:txBody>
          <a:bodyPr>
            <a:normAutofit/>
          </a:bodyPr>
          <a:lstStyle/>
          <a:p>
            <a:r>
              <a:rPr lang="en-US" dirty="0"/>
              <a:t>Cardinality:</a:t>
            </a:r>
          </a:p>
          <a:p>
            <a:r>
              <a:rPr lang="en-US" dirty="0"/>
              <a:t>|A X B| = ?</a:t>
            </a:r>
          </a:p>
          <a:p>
            <a:r>
              <a:rPr lang="en-US" dirty="0"/>
              <a:t>|A| * |B|</a:t>
            </a:r>
          </a:p>
        </p:txBody>
      </p:sp>
    </p:spTree>
    <p:extLst>
      <p:ext uri="{BB962C8B-B14F-4D97-AF65-F5344CB8AC3E}">
        <p14:creationId xmlns:p14="http://schemas.microsoft.com/office/powerpoint/2010/main" val="14472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40AE4-0F77-48CD-99A8-4AAB6AA8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products: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DBFDB-4385-4AAF-BB3C-B7028D23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= { 1, 5, 10 }, B = { a, b, c }, C = { dog }</a:t>
            </a:r>
          </a:p>
          <a:p>
            <a:r>
              <a:rPr lang="en-US" dirty="0"/>
              <a:t>A X C =</a:t>
            </a:r>
          </a:p>
          <a:p>
            <a:r>
              <a:rPr lang="en-US" dirty="0"/>
              <a:t>C X A = </a:t>
            </a:r>
          </a:p>
          <a:p>
            <a:r>
              <a:rPr lang="en-US" dirty="0"/>
              <a:t>C X B X A = </a:t>
            </a:r>
          </a:p>
          <a:p>
            <a:r>
              <a:rPr lang="en-US" dirty="0">
                <a:effectLst/>
              </a:rPr>
              <a:t>Ø X C = </a:t>
            </a:r>
          </a:p>
          <a:p>
            <a:r>
              <a:rPr lang="en-US" dirty="0">
                <a:effectLst/>
              </a:rPr>
              <a:t>C X C X B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487FB-A024-4D24-970F-41B18B6C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A1228-3A6C-4061-82D5-6552CC96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There is a Universe to which all sets belong.  Then: The compliment of a set A is the set of all elements in the Universe which are NOT in A.</a:t>
            </a:r>
          </a:p>
          <a:p>
            <a:r>
              <a:rPr lang="en-US" dirty="0"/>
              <a:t>Given a universe of { 1, 2, 3, 4, 5 }, and A = {1, 2, 3} then A’ is {4, 5}</a:t>
            </a:r>
          </a:p>
          <a:p>
            <a:r>
              <a:rPr lang="en-US" dirty="0"/>
              <a:t>Notation: A’ = U – A or { x | x </a:t>
            </a:r>
            <a:r>
              <a:rPr lang="en-US" dirty="0">
                <a:effectLst/>
              </a:rPr>
              <a:t>∉</a:t>
            </a:r>
            <a:r>
              <a:rPr lang="en-US" dirty="0"/>
              <a:t> A }</a:t>
            </a:r>
          </a:p>
        </p:txBody>
      </p:sp>
    </p:spTree>
    <p:extLst>
      <p:ext uri="{BB962C8B-B14F-4D97-AF65-F5344CB8AC3E}">
        <p14:creationId xmlns:p14="http://schemas.microsoft.com/office/powerpoint/2010/main" val="30377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FF5F-96E7-4DD1-BE84-AC0A9269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B97EA-6740-44EF-B32A-751DFB15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sets A &amp; B, the intersection of A &amp; B (A </a:t>
            </a:r>
            <a:r>
              <a:rPr lang="en-US" dirty="0">
                <a:effectLst/>
              </a:rPr>
              <a:t>∩ B) consists of all elements that exist in both sets</a:t>
            </a:r>
          </a:p>
          <a:p>
            <a:r>
              <a:rPr lang="en-US" dirty="0">
                <a:effectLst/>
              </a:rPr>
              <a:t>A = { 1, b, dog }, B = { b, dog, trash panda }, then </a:t>
            </a:r>
            <a:r>
              <a:rPr lang="en-US" dirty="0"/>
              <a:t>A </a:t>
            </a:r>
            <a:r>
              <a:rPr lang="en-US" dirty="0">
                <a:effectLst/>
              </a:rPr>
              <a:t>∩ B = ?</a:t>
            </a:r>
          </a:p>
          <a:p>
            <a:r>
              <a:rPr lang="en-US" dirty="0">
                <a:effectLst/>
              </a:rPr>
              <a:t>{ b, dog }</a:t>
            </a:r>
          </a:p>
          <a:p>
            <a:r>
              <a:rPr lang="en-US" dirty="0">
                <a:effectLst/>
              </a:rPr>
              <a:t>Notation: </a:t>
            </a:r>
            <a:r>
              <a:rPr lang="en-US" dirty="0"/>
              <a:t>A </a:t>
            </a:r>
            <a:r>
              <a:rPr lang="en-US" dirty="0">
                <a:effectLst/>
              </a:rPr>
              <a:t>∩ B = { x | x ∈ A and x ∈ B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FF5F-96E7-4DD1-BE84-AC0A9269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B97EA-6740-44EF-B32A-751DFB15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sets A &amp; B, the union of A &amp; B (A </a:t>
            </a:r>
            <a:r>
              <a:rPr lang="en-US" dirty="0">
                <a:effectLst/>
              </a:rPr>
              <a:t>∪ B) consists of all elements that exist in either A or B or both</a:t>
            </a:r>
          </a:p>
          <a:p>
            <a:r>
              <a:rPr lang="en-US" dirty="0">
                <a:effectLst/>
              </a:rPr>
              <a:t>A = { 1, b, dog }, B = { b, dog, trash panda }, then </a:t>
            </a:r>
            <a:r>
              <a:rPr lang="en-US" dirty="0"/>
              <a:t>A </a:t>
            </a:r>
            <a:r>
              <a:rPr lang="en-US" dirty="0">
                <a:effectLst/>
              </a:rPr>
              <a:t>∪ B = ?</a:t>
            </a:r>
          </a:p>
          <a:p>
            <a:r>
              <a:rPr lang="en-US" dirty="0">
                <a:effectLst/>
              </a:rPr>
              <a:t>{ 1, b, dog, trash panda }</a:t>
            </a:r>
          </a:p>
          <a:p>
            <a:r>
              <a:rPr lang="en-US" dirty="0">
                <a:effectLst/>
              </a:rPr>
              <a:t>Notation: </a:t>
            </a:r>
            <a:r>
              <a:rPr lang="en-US" dirty="0"/>
              <a:t>A </a:t>
            </a:r>
            <a:r>
              <a:rPr lang="en-US" dirty="0">
                <a:effectLst/>
              </a:rPr>
              <a:t>∪ B = { x | x ∈ A or x ∈ B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FF5F-96E7-4DD1-BE84-AC0A9269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B97EA-6740-44EF-B32A-751DFB15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sets A &amp; B, the difference of A &amp; B (A -</a:t>
            </a:r>
            <a:r>
              <a:rPr lang="en-US" dirty="0">
                <a:effectLst/>
              </a:rPr>
              <a:t> B) consists of all elements that exist in either A or B but not both</a:t>
            </a:r>
          </a:p>
          <a:p>
            <a:r>
              <a:rPr lang="en-US" dirty="0">
                <a:effectLst/>
              </a:rPr>
              <a:t>A = { 1, b, dog }, B = { b, dog, trash panda }, then </a:t>
            </a:r>
            <a:r>
              <a:rPr lang="en-US" dirty="0"/>
              <a:t>A </a:t>
            </a:r>
            <a:r>
              <a:rPr lang="en-US" dirty="0">
                <a:effectLst/>
              </a:rPr>
              <a:t>- B = ?</a:t>
            </a:r>
          </a:p>
          <a:p>
            <a:r>
              <a:rPr lang="en-US" dirty="0">
                <a:effectLst/>
              </a:rPr>
              <a:t>{ 1 }</a:t>
            </a:r>
          </a:p>
          <a:p>
            <a:r>
              <a:rPr lang="en-US" dirty="0">
                <a:effectLst/>
              </a:rPr>
              <a:t>B – A = ?</a:t>
            </a:r>
          </a:p>
          <a:p>
            <a:r>
              <a:rPr lang="en-US" dirty="0">
                <a:effectLst/>
              </a:rPr>
              <a:t>{ trash panda }</a:t>
            </a:r>
          </a:p>
          <a:p>
            <a:r>
              <a:rPr lang="en-US" dirty="0">
                <a:effectLst/>
              </a:rPr>
              <a:t>Notation: </a:t>
            </a:r>
            <a:r>
              <a:rPr lang="en-US" dirty="0"/>
              <a:t>A -</a:t>
            </a:r>
            <a:r>
              <a:rPr lang="en-US" dirty="0">
                <a:effectLst/>
              </a:rPr>
              <a:t> B = { x | x ∈ A and x ∉ B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2BEB4-F1A5-4243-807C-39C21A9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A2FCF0-1B58-41FE-BF43-C557B34A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5203"/>
          </a:xfrm>
        </p:spPr>
        <p:txBody>
          <a:bodyPr>
            <a:normAutofit/>
          </a:bodyPr>
          <a:lstStyle/>
          <a:p>
            <a:r>
              <a:rPr lang="en-US" dirty="0"/>
              <a:t>A well-defined collection of distinct objects</a:t>
            </a:r>
          </a:p>
          <a:p>
            <a:pPr lvl="1"/>
            <a:r>
              <a:rPr lang="en-US" dirty="0"/>
              <a:t>Well-defined: It is absolutely clear whether or not an object belongs in the set</a:t>
            </a:r>
          </a:p>
          <a:p>
            <a:pPr lvl="1"/>
            <a:r>
              <a:rPr lang="en-US" dirty="0"/>
              <a:t>Objects: Can be anything (abstract or concrete).  In math, usually refers to numbers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ffectLst/>
              </a:rPr>
              <a:t>∈ S</a:t>
            </a:r>
          </a:p>
          <a:p>
            <a:pPr lvl="1"/>
            <a:r>
              <a:rPr lang="en-US" dirty="0">
                <a:effectLst/>
              </a:rPr>
              <a:t>“a is an element of the set S”</a:t>
            </a:r>
          </a:p>
          <a:p>
            <a:pPr lvl="1"/>
            <a:r>
              <a:rPr lang="en-US" dirty="0">
                <a:effectLst/>
              </a:rPr>
              <a:t>If S is the set of all even numbers, then:</a:t>
            </a:r>
          </a:p>
          <a:p>
            <a:pPr lvl="1"/>
            <a:r>
              <a:rPr lang="en-US" dirty="0">
                <a:effectLst/>
              </a:rPr>
              <a:t>2 ∈ S</a:t>
            </a:r>
          </a:p>
          <a:p>
            <a:pPr lvl="1"/>
            <a:r>
              <a:rPr lang="en-US" dirty="0">
                <a:effectLst/>
              </a:rPr>
              <a:t>3 ∉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4F7E8-4ACE-405D-BAE0-DC729B59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AA88B-F2DA-465F-B58E-ADA41808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sets A and B where:</a:t>
            </a:r>
          </a:p>
          <a:p>
            <a:pPr lvl="1"/>
            <a:r>
              <a:rPr lang="en-US" dirty="0"/>
              <a:t>A – B = { 4, 6, 8 }</a:t>
            </a:r>
          </a:p>
          <a:p>
            <a:pPr lvl="1"/>
            <a:r>
              <a:rPr lang="en-US" dirty="0"/>
              <a:t>B – A = { d, e, f }</a:t>
            </a:r>
          </a:p>
          <a:p>
            <a:pPr lvl="1"/>
            <a:r>
              <a:rPr lang="en-US"/>
              <a:t>B </a:t>
            </a:r>
            <a:r>
              <a:rPr lang="en-US">
                <a:effectLst/>
              </a:rPr>
              <a:t>∩ A = { 1, a, 2, b, 3, c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3A716-7487-43E8-8E5E-615A9551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A00E9-D493-43B8-BE43-689B3029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758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notation: </a:t>
            </a:r>
          </a:p>
          <a:p>
            <a:pPr lvl="1"/>
            <a:r>
              <a:rPr lang="en-US" dirty="0"/>
              <a:t>We can represent the set of all integers between 1 and 3 as: { 1, 2, 3 }</a:t>
            </a:r>
          </a:p>
          <a:p>
            <a:pPr lvl="1"/>
            <a:r>
              <a:rPr lang="en-US" dirty="0"/>
              <a:t>All positive integers: { 1, 2, 3, 4 … }</a:t>
            </a:r>
          </a:p>
          <a:p>
            <a:pPr lvl="2"/>
            <a:r>
              <a:rPr lang="en-US" dirty="0"/>
              <a:t>We use “…” to denote an infinite pattern</a:t>
            </a:r>
          </a:p>
          <a:p>
            <a:pPr lvl="1"/>
            <a:r>
              <a:rPr lang="en-US" dirty="0"/>
              <a:t>All multiples of 3: { ? }</a:t>
            </a:r>
          </a:p>
          <a:p>
            <a:r>
              <a:rPr lang="en-US" dirty="0"/>
              <a:t>Set in list notation should be distinct</a:t>
            </a:r>
          </a:p>
          <a:p>
            <a:pPr lvl="1"/>
            <a:r>
              <a:rPr lang="en-US" dirty="0"/>
              <a:t>{ 1.1, 2.2, 3.4, 1.1, 2.2 } is not valid</a:t>
            </a:r>
          </a:p>
          <a:p>
            <a:pPr lvl="1"/>
            <a:r>
              <a:rPr lang="en-US" dirty="0"/>
              <a:t>{ 1.1, 2.2, 3.4 } is valid</a:t>
            </a:r>
          </a:p>
          <a:p>
            <a:r>
              <a:rPr lang="en-US" dirty="0"/>
              <a:t>Order is not important</a:t>
            </a:r>
          </a:p>
          <a:p>
            <a:pPr lvl="1"/>
            <a:r>
              <a:rPr lang="en-US" dirty="0"/>
              <a:t>{ 1.1, 2.2, 3.3 } = { 3.3, 2.2, 1.1 } = { 2.2, 3.3, 1.1 }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19958-1E76-4B36-8F0D-098B3A3E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4C4BC-875F-4DF8-9A34-74E70A95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= {?}</a:t>
            </a:r>
          </a:p>
          <a:p>
            <a:r>
              <a:rPr lang="en-US" dirty="0"/>
              <a:t>Fibonacci Numbers = {?}</a:t>
            </a:r>
          </a:p>
          <a:p>
            <a:r>
              <a:rPr lang="en-US" dirty="0"/>
              <a:t>Playing Cards = {?}</a:t>
            </a:r>
          </a:p>
          <a:p>
            <a:r>
              <a:rPr lang="en-US" dirty="0"/>
              <a:t>C++ 14 Reserved Words = {?}</a:t>
            </a:r>
          </a:p>
          <a:p>
            <a:r>
              <a:rPr lang="en-US" dirty="0"/>
              <a:t>Sounds heard on Old MacDonald’s Farm = {?}</a:t>
            </a:r>
          </a:p>
          <a:p>
            <a:r>
              <a:rPr lang="en-US" dirty="0"/>
              <a:t>People that are right when they say </a:t>
            </a:r>
            <a:r>
              <a:rPr lang="en-US" dirty="0" err="1"/>
              <a:t>Greedo</a:t>
            </a:r>
            <a:r>
              <a:rPr lang="en-US" dirty="0"/>
              <a:t> shot first = {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06E77-7586-4D76-9EE1-ED296446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15B08-9C52-4856-AC85-C860877E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8751"/>
          </a:xfrm>
        </p:spPr>
        <p:txBody>
          <a:bodyPr>
            <a:normAutofit/>
          </a:bodyPr>
          <a:lstStyle/>
          <a:p>
            <a:r>
              <a:rPr lang="en-US" dirty="0"/>
              <a:t>Element: Any object in a set is considered to be an element of that set.</a:t>
            </a:r>
          </a:p>
          <a:p>
            <a:r>
              <a:rPr lang="en-US" dirty="0"/>
              <a:t>Given S = { Positive Numbers }, 2 is an element of S, while -1 is NOT</a:t>
            </a:r>
          </a:p>
          <a:p>
            <a:endParaRPr lang="en-US" dirty="0"/>
          </a:p>
          <a:p>
            <a:r>
              <a:rPr lang="en-US" dirty="0"/>
              <a:t>Cardinality: How many elements are in a set</a:t>
            </a:r>
          </a:p>
          <a:p>
            <a:r>
              <a:rPr lang="en-US" dirty="0"/>
              <a:t>Denoted with |x|</a:t>
            </a:r>
          </a:p>
          <a:p>
            <a:r>
              <a:rPr lang="en-US" dirty="0"/>
              <a:t>Given the set Colors = { blue, red, green, blue, yellow }, what is the cardinality of Colors</a:t>
            </a:r>
          </a:p>
        </p:txBody>
      </p:sp>
    </p:spTree>
    <p:extLst>
      <p:ext uri="{BB962C8B-B14F-4D97-AF65-F5344CB8AC3E}">
        <p14:creationId xmlns:p14="http://schemas.microsoft.com/office/powerpoint/2010/main" val="36291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3E13A-E434-430E-8DDB-C820180C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D03D8-DDAC-4F4A-96DF-F91818C9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can be an element of a set</a:t>
            </a:r>
          </a:p>
          <a:p>
            <a:r>
              <a:rPr lang="en-US" dirty="0"/>
              <a:t>Given N = set of all negative numbers</a:t>
            </a:r>
          </a:p>
          <a:p>
            <a:r>
              <a:rPr lang="en-US" dirty="0"/>
              <a:t>P = set of all positive numbers</a:t>
            </a:r>
          </a:p>
          <a:p>
            <a:r>
              <a:rPr lang="en-US" dirty="0"/>
              <a:t>A = set of all numbers</a:t>
            </a:r>
          </a:p>
          <a:p>
            <a:r>
              <a:rPr lang="en-US" dirty="0"/>
              <a:t>Define as ?</a:t>
            </a:r>
          </a:p>
          <a:p>
            <a:pPr lvl="1"/>
            <a:r>
              <a:rPr lang="en-US" dirty="0"/>
              <a:t>{ N, 0, P }</a:t>
            </a:r>
          </a:p>
        </p:txBody>
      </p:sp>
    </p:spTree>
    <p:extLst>
      <p:ext uri="{BB962C8B-B14F-4D97-AF65-F5344CB8AC3E}">
        <p14:creationId xmlns:p14="http://schemas.microsoft.com/office/powerpoint/2010/main" val="391893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2474E-6D80-42B2-89D3-98F36592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8736"/>
          </a:xfrm>
        </p:spPr>
        <p:txBody>
          <a:bodyPr/>
          <a:lstStyle/>
          <a:p>
            <a:r>
              <a:rPr lang="en-US" dirty="0"/>
              <a:t>Proper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7652D-2428-4DAC-A667-4D1C36B1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969"/>
            <a:ext cx="9905999" cy="4739054"/>
          </a:xfrm>
        </p:spPr>
        <p:txBody>
          <a:bodyPr>
            <a:normAutofit/>
          </a:bodyPr>
          <a:lstStyle/>
          <a:p>
            <a:r>
              <a:rPr lang="en-US" dirty="0"/>
              <a:t>A is a “proper” subset of B when it is a subset AND ALSO there are elements of B that are not in A</a:t>
            </a:r>
          </a:p>
          <a:p>
            <a:r>
              <a:rPr lang="en-US" dirty="0"/>
              <a:t>Formal logic definition of a subset:</a:t>
            </a:r>
          </a:p>
          <a:p>
            <a:r>
              <a:rPr lang="en-US" dirty="0"/>
              <a:t>(</a:t>
            </a:r>
            <a:r>
              <a:rPr lang="en-US" dirty="0">
                <a:effectLst/>
              </a:rPr>
              <a:t>∀ </a:t>
            </a:r>
            <a:r>
              <a:rPr lang="en-US" dirty="0"/>
              <a:t>x)[x </a:t>
            </a:r>
            <a:r>
              <a:rPr lang="en-US" dirty="0">
                <a:effectLst/>
              </a:rPr>
              <a:t>∈ A ⇒ x ∈ B]</a:t>
            </a:r>
          </a:p>
          <a:p>
            <a:r>
              <a:rPr lang="en-US" dirty="0">
                <a:effectLst/>
              </a:rPr>
              <a:t>Formal logic definition of a proper subset:</a:t>
            </a:r>
          </a:p>
          <a:p>
            <a:r>
              <a:rPr lang="en-US" dirty="0">
                <a:effectLst/>
              </a:rPr>
              <a:t>(∀x)[x ∈ A ⇒ x ∈ B] ^ (∃y)[y ∈ B ^ y ∉ A]</a:t>
            </a:r>
          </a:p>
          <a:p>
            <a:r>
              <a:rPr lang="en-US" dirty="0">
                <a:effectLst/>
              </a:rPr>
              <a:t>Notation:</a:t>
            </a:r>
          </a:p>
          <a:p>
            <a:pPr lvl="1"/>
            <a:r>
              <a:rPr lang="en-US" dirty="0">
                <a:effectLst/>
              </a:rPr>
              <a:t>Subset: A ⊆ B</a:t>
            </a:r>
          </a:p>
          <a:p>
            <a:pPr lvl="1"/>
            <a:r>
              <a:rPr lang="en-US" dirty="0">
                <a:effectLst/>
              </a:rPr>
              <a:t>Proper Subset: A ⊂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84B56-82E7-40AF-98E8-E12FB085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074"/>
          </a:xfrm>
        </p:spPr>
        <p:txBody>
          <a:bodyPr/>
          <a:lstStyle/>
          <a:p>
            <a:r>
              <a:rPr lang="en-US" dirty="0"/>
              <a:t>Power set</a:t>
            </a:r>
          </a:p>
        </p:txBody>
      </p:sp>
      <p:sp>
        <p:nvSpPr>
          <p:cNvPr id="5" name="AutoShape 4" descr="https://i.imgflip.com/1y16ew.jpg">
            <a:extLst>
              <a:ext uri="{FF2B5EF4-FFF2-40B4-BE49-F238E27FC236}">
                <a16:creationId xmlns:a16="http://schemas.microsoft.com/office/drawing/2014/main" xmlns="" id="{52EED6CA-5960-4FBF-9EC4-2A0431FD20E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1412" y="1837592"/>
            <a:ext cx="9905999" cy="43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INTERNET: “A power set is a string of exercises done in succession as one single set.”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69F6D1-84E1-44C7-80A2-DF2408C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77282"/>
            <a:ext cx="4572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FAF33-A909-4D22-82DA-BF2730C2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5982"/>
          </a:xfrm>
        </p:spPr>
        <p:txBody>
          <a:bodyPr/>
          <a:lstStyle/>
          <a:p>
            <a:r>
              <a:rPr lang="en-US" dirty="0"/>
              <a:t>POWER SET (for real)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51895-2EF0-44A0-A630-8330F053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7062"/>
            <a:ext cx="9905999" cy="3804139"/>
          </a:xfrm>
        </p:spPr>
        <p:txBody>
          <a:bodyPr/>
          <a:lstStyle/>
          <a:p>
            <a:r>
              <a:rPr lang="en-US" dirty="0"/>
              <a:t>Set of all subsets of 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1DD6B9-2598-4B07-A16A-F3EE8A21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58928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463</TotalTime>
  <Words>1348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Cis 7 – discrete structures</vt:lpstr>
      <vt:lpstr>Set theory</vt:lpstr>
      <vt:lpstr>More Notation</vt:lpstr>
      <vt:lpstr>Examples</vt:lpstr>
      <vt:lpstr>More terms</vt:lpstr>
      <vt:lpstr>Subsets</vt:lpstr>
      <vt:lpstr>Proper Subsets</vt:lpstr>
      <vt:lpstr>Power set</vt:lpstr>
      <vt:lpstr>POWER SET (for real)</vt:lpstr>
      <vt:lpstr>POWER SET (FOR REAL REAL THIS TIME)</vt:lpstr>
      <vt:lpstr>Building sets</vt:lpstr>
      <vt:lpstr>Building Set examples</vt:lpstr>
      <vt:lpstr>Set Operations: Cartesian product</vt:lpstr>
      <vt:lpstr>Set Operations: Cartesian product</vt:lpstr>
      <vt:lpstr>Cartesian products: practice</vt:lpstr>
      <vt:lpstr>Set operations: compliment</vt:lpstr>
      <vt:lpstr>Set operations: intersection</vt:lpstr>
      <vt:lpstr>Set operations: Union</vt:lpstr>
      <vt:lpstr>Set operations: DIFFERENCE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29</cp:revision>
  <dcterms:created xsi:type="dcterms:W3CDTF">2017-10-21T19:14:30Z</dcterms:created>
  <dcterms:modified xsi:type="dcterms:W3CDTF">2017-10-29T16:37:24Z</dcterms:modified>
</cp:coreProperties>
</file>