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1" r:id="rId7"/>
    <p:sldId id="259" r:id="rId8"/>
    <p:sldId id="265" r:id="rId9"/>
    <p:sldId id="266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ericmickelsen.com/graf/isomorphism.html" TargetMode="External"/><Relationship Id="rId2" Type="http://schemas.openxmlformats.org/officeDocument/2006/relationships/hyperlink" Target="https://illuminations.nctm.org/Activity.aspx?id=35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80C06-727C-4138-809C-01B350F28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32D501-066D-4201-8682-A1E81084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14: </a:t>
            </a:r>
            <a:r>
              <a:rPr lang="en-US" dirty="0"/>
              <a:t>Introduction to graph </a:t>
            </a:r>
            <a:r>
              <a:rPr lang="en-US" dirty="0" smtClean="0"/>
              <a:t>theory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81108"/>
          </a:xfrm>
        </p:spPr>
        <p:txBody>
          <a:bodyPr/>
          <a:lstStyle/>
          <a:p>
            <a:r>
              <a:rPr lang="en-US" dirty="0" smtClean="0"/>
              <a:t>A graph is planar if it *can* be drawn so that it’s edges intersect *only* at nodes.</a:t>
            </a:r>
          </a:p>
          <a:p>
            <a:r>
              <a:rPr lang="en-US" dirty="0" smtClean="0"/>
              <a:t>Use the program from the last slide to determine if these are planar: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21" y="3830595"/>
            <a:ext cx="1943100" cy="2066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06" y="3830595"/>
            <a:ext cx="3400425" cy="1800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906" y="3830595"/>
            <a:ext cx="2552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271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simple, connected, planar graph divides the entire plane into a number of regions (enclosed regions and 1 infinite exterior region).  Euler observed that, the number of vertices minus the number of edges plus the number of regions is equal to 2:</a:t>
            </a:r>
          </a:p>
          <a:p>
            <a:pPr marL="0" indent="0">
              <a:buNone/>
            </a:pPr>
            <a:r>
              <a:rPr lang="en-US" dirty="0" smtClean="0"/>
              <a:t>|V| - |E| + |R| = 2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141412" y="4749673"/>
            <a:ext cx="1742302" cy="1445742"/>
            <a:chOff x="1141412" y="4749673"/>
            <a:chExt cx="1742302" cy="1445742"/>
          </a:xfrm>
        </p:grpSpPr>
        <p:sp>
          <p:nvSpPr>
            <p:cNvPr id="5" name="Oval 4"/>
            <p:cNvSpPr/>
            <p:nvPr/>
          </p:nvSpPr>
          <p:spPr>
            <a:xfrm>
              <a:off x="1141412" y="474967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37725" y="4749673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21033" y="5849426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5"/>
              <a:endCxn id="8" idx="1"/>
            </p:cNvCxnSpPr>
            <p:nvPr/>
          </p:nvCxnSpPr>
          <p:spPr>
            <a:xfrm>
              <a:off x="1436732" y="5044994"/>
              <a:ext cx="434970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7"/>
            </p:cNvCxnSpPr>
            <p:nvPr/>
          </p:nvCxnSpPr>
          <p:spPr>
            <a:xfrm flipH="1">
              <a:off x="2116353" y="5044993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6"/>
              <a:endCxn id="6" idx="2"/>
            </p:cNvCxnSpPr>
            <p:nvPr/>
          </p:nvCxnSpPr>
          <p:spPr>
            <a:xfrm flipV="1">
              <a:off x="1487401" y="4922668"/>
              <a:ext cx="105032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394310" y="4576678"/>
            <a:ext cx="1673889" cy="1618738"/>
            <a:chOff x="3394310" y="4576678"/>
            <a:chExt cx="1673889" cy="1618738"/>
          </a:xfrm>
        </p:grpSpPr>
        <p:sp>
          <p:nvSpPr>
            <p:cNvPr id="17" name="Oval 16"/>
            <p:cNvSpPr/>
            <p:nvPr/>
          </p:nvSpPr>
          <p:spPr>
            <a:xfrm>
              <a:off x="3394310" y="5299549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546215" y="5248880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977908" y="4749673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045249" y="584942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22210" y="457667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7" idx="5"/>
              <a:endCxn id="20" idx="1"/>
            </p:cNvCxnSpPr>
            <p:nvPr/>
          </p:nvCxnSpPr>
          <p:spPr>
            <a:xfrm>
              <a:off x="3689630" y="5594869"/>
              <a:ext cx="406288" cy="3052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3"/>
              <a:endCxn id="20" idx="7"/>
            </p:cNvCxnSpPr>
            <p:nvPr/>
          </p:nvCxnSpPr>
          <p:spPr>
            <a:xfrm flipH="1">
              <a:off x="4340569" y="5544200"/>
              <a:ext cx="256315" cy="355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3"/>
              <a:endCxn id="17" idx="7"/>
            </p:cNvCxnSpPr>
            <p:nvPr/>
          </p:nvCxnSpPr>
          <p:spPr>
            <a:xfrm flipH="1">
              <a:off x="3689630" y="5044993"/>
              <a:ext cx="338947" cy="305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4"/>
              <a:endCxn id="18" idx="7"/>
            </p:cNvCxnSpPr>
            <p:nvPr/>
          </p:nvCxnSpPr>
          <p:spPr>
            <a:xfrm flipH="1">
              <a:off x="4841535" y="4922667"/>
              <a:ext cx="53670" cy="376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2"/>
              <a:endCxn id="19" idx="7"/>
            </p:cNvCxnSpPr>
            <p:nvPr/>
          </p:nvCxnSpPr>
          <p:spPr>
            <a:xfrm flipH="1">
              <a:off x="4273228" y="4749673"/>
              <a:ext cx="448982" cy="50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4"/>
              <a:endCxn id="20" idx="0"/>
            </p:cNvCxnSpPr>
            <p:nvPr/>
          </p:nvCxnSpPr>
          <p:spPr>
            <a:xfrm>
              <a:off x="4150903" y="5095662"/>
              <a:ext cx="67341" cy="75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5"/>
              <a:endCxn id="18" idx="1"/>
            </p:cNvCxnSpPr>
            <p:nvPr/>
          </p:nvCxnSpPr>
          <p:spPr>
            <a:xfrm>
              <a:off x="4273228" y="5044993"/>
              <a:ext cx="323656" cy="254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9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Lemma 2: </a:t>
            </a:r>
          </a:p>
          <a:p>
            <a:pPr lvl="1"/>
            <a:r>
              <a:rPr lang="en-US" dirty="0" smtClean="0"/>
              <a:t>If |V| &gt; 2, then |E| &lt;= 3|V| - 6</a:t>
            </a:r>
          </a:p>
          <a:p>
            <a:r>
              <a:rPr lang="en-US" dirty="0" smtClean="0"/>
              <a:t>Lemma 4:</a:t>
            </a:r>
          </a:p>
          <a:p>
            <a:pPr lvl="1"/>
            <a:r>
              <a:rPr lang="en-US" dirty="0" smtClean="0"/>
              <a:t>If |V| &gt; 2 AND no cycles of length 3, then |E| &lt;= 2|V| - 4</a:t>
            </a:r>
          </a:p>
          <a:p>
            <a:r>
              <a:rPr lang="en-US" dirty="0" smtClean="0"/>
              <a:t>Using this information, determine if the following are planar:</a:t>
            </a:r>
          </a:p>
          <a:p>
            <a:r>
              <a:rPr lang="en-US" dirty="0" smtClean="0"/>
              <a:t>K5 (complete graph with 5 vertices)</a:t>
            </a:r>
          </a:p>
          <a:p>
            <a:r>
              <a:rPr lang="en-US" dirty="0" smtClean="0"/>
              <a:t>K3,3 (bipartite graph with m = n =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vertices broken up into two different sets so that no two vertices within the same set are adjacent.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Bipartite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4" y="3639889"/>
            <a:ext cx="5808620" cy="19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41413" y="2097088"/>
            <a:ext cx="3138615" cy="1445743"/>
            <a:chOff x="3591697" y="3138614"/>
            <a:chExt cx="3138615" cy="1445743"/>
          </a:xfrm>
        </p:grpSpPr>
        <p:sp>
          <p:nvSpPr>
            <p:cNvPr id="7" name="Oval 6"/>
            <p:cNvSpPr/>
            <p:nvPr/>
          </p:nvSpPr>
          <p:spPr>
            <a:xfrm>
              <a:off x="3591697" y="3138616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988010" y="313861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384323" y="313861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271318" y="423836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227" y="423836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7" idx="5"/>
              <a:endCxn id="11" idx="1"/>
            </p:cNvCxnSpPr>
            <p:nvPr/>
          </p:nvCxnSpPr>
          <p:spPr>
            <a:xfrm>
              <a:off x="3887017" y="3433936"/>
              <a:ext cx="434970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3"/>
              <a:endCxn id="11" idx="7"/>
            </p:cNvCxnSpPr>
            <p:nvPr/>
          </p:nvCxnSpPr>
          <p:spPr>
            <a:xfrm flipH="1">
              <a:off x="4566638" y="3433935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5"/>
              <a:endCxn id="12" idx="1"/>
            </p:cNvCxnSpPr>
            <p:nvPr/>
          </p:nvCxnSpPr>
          <p:spPr>
            <a:xfrm>
              <a:off x="5283330" y="3433935"/>
              <a:ext cx="455566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12" idx="7"/>
            </p:cNvCxnSpPr>
            <p:nvPr/>
          </p:nvCxnSpPr>
          <p:spPr>
            <a:xfrm flipH="1">
              <a:off x="5983547" y="3433934"/>
              <a:ext cx="451445" cy="855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621633" y="1907617"/>
            <a:ext cx="2084173" cy="2170548"/>
            <a:chOff x="6085356" y="2097088"/>
            <a:chExt cx="2084173" cy="2170548"/>
          </a:xfrm>
        </p:grpSpPr>
        <p:sp>
          <p:nvSpPr>
            <p:cNvPr id="28" name="Oval 27"/>
            <p:cNvSpPr/>
            <p:nvPr/>
          </p:nvSpPr>
          <p:spPr>
            <a:xfrm>
              <a:off x="7123323" y="392164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072654" y="209708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085356" y="230097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355962" y="319684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772871" y="319684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1"/>
              <a:endCxn id="31" idx="5"/>
            </p:cNvCxnSpPr>
            <p:nvPr/>
          </p:nvCxnSpPr>
          <p:spPr>
            <a:xfrm flipH="1" flipV="1">
              <a:off x="6651282" y="3492161"/>
              <a:ext cx="522710" cy="480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3"/>
              <a:endCxn id="31" idx="7"/>
            </p:cNvCxnSpPr>
            <p:nvPr/>
          </p:nvCxnSpPr>
          <p:spPr>
            <a:xfrm flipH="1">
              <a:off x="6651282" y="2392408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5"/>
              <a:endCxn id="32" idx="1"/>
            </p:cNvCxnSpPr>
            <p:nvPr/>
          </p:nvCxnSpPr>
          <p:spPr>
            <a:xfrm>
              <a:off x="7367974" y="2392408"/>
              <a:ext cx="455566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5"/>
              <a:endCxn id="32" idx="2"/>
            </p:cNvCxnSpPr>
            <p:nvPr/>
          </p:nvCxnSpPr>
          <p:spPr>
            <a:xfrm>
              <a:off x="6380676" y="2596295"/>
              <a:ext cx="1392195" cy="773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7823540" y="218599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28" idx="0"/>
              <a:endCxn id="43" idx="4"/>
            </p:cNvCxnSpPr>
            <p:nvPr/>
          </p:nvCxnSpPr>
          <p:spPr>
            <a:xfrm flipV="1">
              <a:off x="7296318" y="2531980"/>
              <a:ext cx="700217" cy="13896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10937" y="4466711"/>
            <a:ext cx="3138615" cy="1452736"/>
            <a:chOff x="3410937" y="4466711"/>
            <a:chExt cx="3138615" cy="1452736"/>
          </a:xfrm>
        </p:grpSpPr>
        <p:sp>
          <p:nvSpPr>
            <p:cNvPr id="49" name="Oval 48"/>
            <p:cNvSpPr/>
            <p:nvPr/>
          </p:nvSpPr>
          <p:spPr>
            <a:xfrm>
              <a:off x="3410937" y="4473706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807250" y="447370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203563" y="447370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090558" y="557345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507467" y="557345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49" idx="5"/>
              <a:endCxn id="52" idx="1"/>
            </p:cNvCxnSpPr>
            <p:nvPr/>
          </p:nvCxnSpPr>
          <p:spPr>
            <a:xfrm>
              <a:off x="3706257" y="4769026"/>
              <a:ext cx="434970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3"/>
              <a:endCxn id="52" idx="7"/>
            </p:cNvCxnSpPr>
            <p:nvPr/>
          </p:nvCxnSpPr>
          <p:spPr>
            <a:xfrm flipH="1">
              <a:off x="4385878" y="4769025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5"/>
              <a:endCxn id="53" idx="1"/>
            </p:cNvCxnSpPr>
            <p:nvPr/>
          </p:nvCxnSpPr>
          <p:spPr>
            <a:xfrm>
              <a:off x="5102570" y="4769025"/>
              <a:ext cx="455566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1" idx="3"/>
              <a:endCxn id="53" idx="7"/>
            </p:cNvCxnSpPr>
            <p:nvPr/>
          </p:nvCxnSpPr>
          <p:spPr>
            <a:xfrm flipH="1">
              <a:off x="5802787" y="4769024"/>
              <a:ext cx="451445" cy="855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121726" y="446671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59" name="Straight Connector 58"/>
            <p:cNvCxnSpPr>
              <a:stCxn id="49" idx="6"/>
              <a:endCxn id="58" idx="2"/>
            </p:cNvCxnSpPr>
            <p:nvPr/>
          </p:nvCxnSpPr>
          <p:spPr>
            <a:xfrm flipV="1">
              <a:off x="3756926" y="4639706"/>
              <a:ext cx="364800" cy="6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6"/>
              <a:endCxn id="50" idx="2"/>
            </p:cNvCxnSpPr>
            <p:nvPr/>
          </p:nvCxnSpPr>
          <p:spPr>
            <a:xfrm>
              <a:off x="4467715" y="4639706"/>
              <a:ext cx="339535" cy="69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0" idx="6"/>
              <a:endCxn id="51" idx="2"/>
            </p:cNvCxnSpPr>
            <p:nvPr/>
          </p:nvCxnSpPr>
          <p:spPr>
            <a:xfrm flipV="1">
              <a:off x="5153239" y="4646699"/>
              <a:ext cx="105032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7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bipartite graph such that every pair of vertices in the two sets are adjacent</a:t>
            </a:r>
            <a:endParaRPr lang="en-US" dirty="0"/>
          </a:p>
        </p:txBody>
      </p:sp>
      <p:pic>
        <p:nvPicPr>
          <p:cNvPr id="2054" name="Picture 6" descr="File:Complete bipartite graph K3,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03" y="3155093"/>
            <a:ext cx="3475269" cy="263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complete Graphs?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89693" y="2344223"/>
            <a:ext cx="3138615" cy="1445743"/>
            <a:chOff x="3591697" y="3138614"/>
            <a:chExt cx="3138615" cy="1445743"/>
          </a:xfrm>
        </p:grpSpPr>
        <p:sp>
          <p:nvSpPr>
            <p:cNvPr id="6" name="Oval 5"/>
            <p:cNvSpPr/>
            <p:nvPr/>
          </p:nvSpPr>
          <p:spPr>
            <a:xfrm>
              <a:off x="3591697" y="3138616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88010" y="313861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384323" y="313861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271318" y="423836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88227" y="423836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3887017" y="3433936"/>
              <a:ext cx="434970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7"/>
            </p:cNvCxnSpPr>
            <p:nvPr/>
          </p:nvCxnSpPr>
          <p:spPr>
            <a:xfrm flipH="1">
              <a:off x="4566638" y="3433935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0" idx="1"/>
            </p:cNvCxnSpPr>
            <p:nvPr/>
          </p:nvCxnSpPr>
          <p:spPr>
            <a:xfrm>
              <a:off x="5283330" y="3433935"/>
              <a:ext cx="455566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10" idx="7"/>
            </p:cNvCxnSpPr>
            <p:nvPr/>
          </p:nvCxnSpPr>
          <p:spPr>
            <a:xfrm flipH="1">
              <a:off x="5983547" y="3433934"/>
              <a:ext cx="451445" cy="855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3529" y="2348900"/>
            <a:ext cx="3138615" cy="1445743"/>
            <a:chOff x="5883529" y="2348900"/>
            <a:chExt cx="3138615" cy="1445743"/>
          </a:xfrm>
        </p:grpSpPr>
        <p:sp>
          <p:nvSpPr>
            <p:cNvPr id="16" name="Oval 15"/>
            <p:cNvSpPr/>
            <p:nvPr/>
          </p:nvSpPr>
          <p:spPr>
            <a:xfrm>
              <a:off x="5883529" y="2348902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279842" y="234890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676155" y="2348900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563150" y="344865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980059" y="3448654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16" idx="5"/>
              <a:endCxn id="19" idx="1"/>
            </p:cNvCxnSpPr>
            <p:nvPr/>
          </p:nvCxnSpPr>
          <p:spPr>
            <a:xfrm>
              <a:off x="6178849" y="2644222"/>
              <a:ext cx="434970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3"/>
              <a:endCxn id="19" idx="7"/>
            </p:cNvCxnSpPr>
            <p:nvPr/>
          </p:nvCxnSpPr>
          <p:spPr>
            <a:xfrm flipH="1">
              <a:off x="6858470" y="2644221"/>
              <a:ext cx="472041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5"/>
              <a:endCxn id="20" idx="1"/>
            </p:cNvCxnSpPr>
            <p:nvPr/>
          </p:nvCxnSpPr>
          <p:spPr>
            <a:xfrm>
              <a:off x="7575162" y="2644221"/>
              <a:ext cx="455566" cy="85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3"/>
              <a:endCxn id="20" idx="7"/>
            </p:cNvCxnSpPr>
            <p:nvPr/>
          </p:nvCxnSpPr>
          <p:spPr>
            <a:xfrm flipH="1">
              <a:off x="8275379" y="2644220"/>
              <a:ext cx="451445" cy="855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5"/>
              <a:endCxn id="20" idx="1"/>
            </p:cNvCxnSpPr>
            <p:nvPr/>
          </p:nvCxnSpPr>
          <p:spPr>
            <a:xfrm>
              <a:off x="6178849" y="2644222"/>
              <a:ext cx="1851879" cy="85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3"/>
              <a:endCxn id="19" idx="7"/>
            </p:cNvCxnSpPr>
            <p:nvPr/>
          </p:nvCxnSpPr>
          <p:spPr>
            <a:xfrm flipH="1">
              <a:off x="6858470" y="2644220"/>
              <a:ext cx="1868354" cy="855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5" name="Group 2074"/>
          <p:cNvGrpSpPr/>
          <p:nvPr/>
        </p:nvGrpSpPr>
        <p:grpSpPr>
          <a:xfrm>
            <a:off x="1289692" y="4687425"/>
            <a:ext cx="1541914" cy="1416442"/>
            <a:chOff x="1289692" y="4687425"/>
            <a:chExt cx="1541914" cy="1416442"/>
          </a:xfrm>
        </p:grpSpPr>
        <p:sp>
          <p:nvSpPr>
            <p:cNvPr id="33" name="Oval 32"/>
            <p:cNvSpPr/>
            <p:nvPr/>
          </p:nvSpPr>
          <p:spPr>
            <a:xfrm>
              <a:off x="1289692" y="521691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485617" y="516706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62692" y="575787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46988" y="4687425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33" idx="5"/>
              <a:endCxn id="36" idx="1"/>
            </p:cNvCxnSpPr>
            <p:nvPr/>
          </p:nvCxnSpPr>
          <p:spPr>
            <a:xfrm>
              <a:off x="1585012" y="5512238"/>
              <a:ext cx="328349" cy="2963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3"/>
              <a:endCxn id="36" idx="7"/>
            </p:cNvCxnSpPr>
            <p:nvPr/>
          </p:nvCxnSpPr>
          <p:spPr>
            <a:xfrm flipH="1">
              <a:off x="2158012" y="5462385"/>
              <a:ext cx="378274" cy="346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1"/>
              <a:endCxn id="37" idx="5"/>
            </p:cNvCxnSpPr>
            <p:nvPr/>
          </p:nvCxnSpPr>
          <p:spPr>
            <a:xfrm flipH="1" flipV="1">
              <a:off x="2142308" y="4982745"/>
              <a:ext cx="393978" cy="2349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7"/>
              <a:endCxn id="37" idx="3"/>
            </p:cNvCxnSpPr>
            <p:nvPr/>
          </p:nvCxnSpPr>
          <p:spPr>
            <a:xfrm flipV="1">
              <a:off x="1585012" y="4982745"/>
              <a:ext cx="312645" cy="284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6" name="Group 2075"/>
          <p:cNvGrpSpPr/>
          <p:nvPr/>
        </p:nvGrpSpPr>
        <p:grpSpPr>
          <a:xfrm>
            <a:off x="3559217" y="4692107"/>
            <a:ext cx="2054991" cy="1498273"/>
            <a:chOff x="3559217" y="4692107"/>
            <a:chExt cx="2054991" cy="1498273"/>
          </a:xfrm>
        </p:grpSpPr>
        <p:sp>
          <p:nvSpPr>
            <p:cNvPr id="56" name="Oval 55"/>
            <p:cNvSpPr/>
            <p:nvPr/>
          </p:nvSpPr>
          <p:spPr>
            <a:xfrm>
              <a:off x="3559217" y="5205969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774074" y="469210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268219" y="519422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995402" y="469210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1" name="Straight Connector 60"/>
            <p:cNvCxnSpPr>
              <a:stCxn id="57" idx="5"/>
              <a:endCxn id="58" idx="1"/>
            </p:cNvCxnSpPr>
            <p:nvPr/>
          </p:nvCxnSpPr>
          <p:spPr>
            <a:xfrm>
              <a:off x="5069394" y="4987427"/>
              <a:ext cx="249494" cy="25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9" idx="6"/>
            </p:cNvCxnSpPr>
            <p:nvPr/>
          </p:nvCxnSpPr>
          <p:spPr>
            <a:xfrm flipH="1">
              <a:off x="4341391" y="4865102"/>
              <a:ext cx="4326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7"/>
              <a:endCxn id="59" idx="3"/>
            </p:cNvCxnSpPr>
            <p:nvPr/>
          </p:nvCxnSpPr>
          <p:spPr>
            <a:xfrm flipV="1">
              <a:off x="3854537" y="4987427"/>
              <a:ext cx="191534" cy="269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995401" y="5842450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774074" y="584439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58" idx="3"/>
              <a:endCxn id="78" idx="7"/>
            </p:cNvCxnSpPr>
            <p:nvPr/>
          </p:nvCxnSpPr>
          <p:spPr>
            <a:xfrm flipH="1">
              <a:off x="5069394" y="5489548"/>
              <a:ext cx="249494" cy="405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7" idx="6"/>
              <a:endCxn id="78" idx="2"/>
            </p:cNvCxnSpPr>
            <p:nvPr/>
          </p:nvCxnSpPr>
          <p:spPr>
            <a:xfrm>
              <a:off x="4341390" y="6015445"/>
              <a:ext cx="432684" cy="1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6" idx="5"/>
              <a:endCxn id="77" idx="1"/>
            </p:cNvCxnSpPr>
            <p:nvPr/>
          </p:nvCxnSpPr>
          <p:spPr>
            <a:xfrm>
              <a:off x="3854537" y="5501289"/>
              <a:ext cx="191533" cy="391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7" name="Group 2076"/>
          <p:cNvGrpSpPr/>
          <p:nvPr/>
        </p:nvGrpSpPr>
        <p:grpSpPr>
          <a:xfrm>
            <a:off x="6528506" y="4692107"/>
            <a:ext cx="2054991" cy="1498273"/>
            <a:chOff x="6528506" y="4692107"/>
            <a:chExt cx="2054991" cy="1498273"/>
          </a:xfrm>
        </p:grpSpPr>
        <p:sp>
          <p:nvSpPr>
            <p:cNvPr id="90" name="Oval 89"/>
            <p:cNvSpPr/>
            <p:nvPr/>
          </p:nvSpPr>
          <p:spPr>
            <a:xfrm>
              <a:off x="6528506" y="5205969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7743363" y="469210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8237508" y="5194228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964691" y="4692107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94" name="Straight Connector 93"/>
            <p:cNvCxnSpPr>
              <a:stCxn id="91" idx="5"/>
              <a:endCxn id="92" idx="1"/>
            </p:cNvCxnSpPr>
            <p:nvPr/>
          </p:nvCxnSpPr>
          <p:spPr>
            <a:xfrm>
              <a:off x="8038683" y="4987427"/>
              <a:ext cx="249494" cy="25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1" idx="2"/>
              <a:endCxn id="93" idx="6"/>
            </p:cNvCxnSpPr>
            <p:nvPr/>
          </p:nvCxnSpPr>
          <p:spPr>
            <a:xfrm flipH="1">
              <a:off x="7310680" y="4865102"/>
              <a:ext cx="4326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7"/>
              <a:endCxn id="93" idx="3"/>
            </p:cNvCxnSpPr>
            <p:nvPr/>
          </p:nvCxnSpPr>
          <p:spPr>
            <a:xfrm flipV="1">
              <a:off x="6823826" y="4987427"/>
              <a:ext cx="191534" cy="269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6964690" y="5842450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743363" y="5844391"/>
              <a:ext cx="345989" cy="345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99" name="Straight Connector 98"/>
            <p:cNvCxnSpPr>
              <a:stCxn id="92" idx="3"/>
              <a:endCxn id="98" idx="7"/>
            </p:cNvCxnSpPr>
            <p:nvPr/>
          </p:nvCxnSpPr>
          <p:spPr>
            <a:xfrm flipH="1">
              <a:off x="8038683" y="5489548"/>
              <a:ext cx="249494" cy="405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7" idx="6"/>
              <a:endCxn id="98" idx="2"/>
            </p:cNvCxnSpPr>
            <p:nvPr/>
          </p:nvCxnSpPr>
          <p:spPr>
            <a:xfrm>
              <a:off x="7310679" y="6015445"/>
              <a:ext cx="432684" cy="1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0" idx="5"/>
              <a:endCxn id="97" idx="1"/>
            </p:cNvCxnSpPr>
            <p:nvPr/>
          </p:nvCxnSpPr>
          <p:spPr>
            <a:xfrm>
              <a:off x="6823826" y="5501289"/>
              <a:ext cx="191533" cy="391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1" idx="3"/>
              <a:endCxn id="97" idx="7"/>
            </p:cNvCxnSpPr>
            <p:nvPr/>
          </p:nvCxnSpPr>
          <p:spPr>
            <a:xfrm flipH="1">
              <a:off x="7260010" y="4987427"/>
              <a:ext cx="534022" cy="905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3" idx="5"/>
              <a:endCxn id="98" idx="1"/>
            </p:cNvCxnSpPr>
            <p:nvPr/>
          </p:nvCxnSpPr>
          <p:spPr>
            <a:xfrm>
              <a:off x="7260011" y="4987427"/>
              <a:ext cx="534021" cy="90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2" idx="2"/>
              <a:endCxn id="90" idx="6"/>
            </p:cNvCxnSpPr>
            <p:nvPr/>
          </p:nvCxnSpPr>
          <p:spPr>
            <a:xfrm flipH="1">
              <a:off x="6874495" y="5367223"/>
              <a:ext cx="1363013" cy="11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49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2545"/>
          </a:xfrm>
        </p:spPr>
        <p:txBody>
          <a:bodyPr/>
          <a:lstStyle/>
          <a:p>
            <a:r>
              <a:rPr lang="en-US" dirty="0" smtClean="0"/>
              <a:t>A function that maps elements between two sets, such that each element of one set is paired with exactly one element of the other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{Players on a baseball team}, { Batting lineup } ?</a:t>
            </a:r>
          </a:p>
          <a:p>
            <a:pPr marL="0" indent="0">
              <a:buNone/>
            </a:pPr>
            <a:r>
              <a:rPr lang="en-US" dirty="0" smtClean="0"/>
              <a:t>{Students}, {Seats} (assuming # seats = # students) ?</a:t>
            </a:r>
          </a:p>
          <a:p>
            <a:pPr marL="0" indent="0">
              <a:buNone/>
            </a:pPr>
            <a:r>
              <a:rPr lang="en-US" dirty="0" smtClean="0"/>
              <a:t>{ Olympians }, { Olympic medalists } (assuming 1 Olympic event)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Isomorphic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= {V,E} and G′ = {V ′ ,E′} be graphs. G and G′ are said to be isomorphic if there exist a pair of functions f :V →V ′ and g : E → E′ such that f associates each element in V with exactly one element in V ′ and vice versa; g associates each element in E with exactly one element in E′ and vice versa, and for each </a:t>
            </a:r>
            <a:r>
              <a:rPr lang="en-US" dirty="0" err="1" smtClean="0"/>
              <a:t>v∈</a:t>
            </a:r>
            <a:r>
              <a:rPr lang="en-US" dirty="0" err="1"/>
              <a:t>V</a:t>
            </a:r>
            <a:r>
              <a:rPr lang="en-US" dirty="0"/>
              <a:t> , and each e ∈ E , if v is an endpoint of the edge e, then </a:t>
            </a:r>
            <a:r>
              <a:rPr lang="en-US" dirty="0" smtClean="0"/>
              <a:t> f(v) </a:t>
            </a:r>
            <a:r>
              <a:rPr lang="en-US" dirty="0"/>
              <a:t>is an endpoint of the </a:t>
            </a:r>
            <a:r>
              <a:rPr lang="en-US" dirty="0" smtClean="0"/>
              <a:t>edge g(e) </a:t>
            </a:r>
            <a:r>
              <a:rPr lang="en-US" dirty="0"/>
              <a:t>.</a:t>
            </a:r>
          </a:p>
        </p:txBody>
      </p:sp>
      <p:pic>
        <p:nvPicPr>
          <p:cNvPr id="3074" name="Picture 2" descr="Image result for what da hell i just 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35" y="4635973"/>
            <a:ext cx="1713326" cy="21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10405"/>
          </a:xfrm>
        </p:spPr>
        <p:txBody>
          <a:bodyPr/>
          <a:lstStyle/>
          <a:p>
            <a:r>
              <a:rPr lang="en-US" dirty="0" smtClean="0"/>
              <a:t>Think of a graph as strings attached to thumbtacks.  Now image moving the thumbtacks around without disconnecting the strings.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1" y="3459892"/>
            <a:ext cx="3892764" cy="2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&amp;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illuminations.nctm.org/Activity.aspx?id=3550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github.ericmickelsen.com/graf/isomorphism.html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1804</TotalTime>
  <Words>513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CIS 7 – Discrete Structures </vt:lpstr>
      <vt:lpstr>Bipartite Graph</vt:lpstr>
      <vt:lpstr>Bipartite Graphs?</vt:lpstr>
      <vt:lpstr>Bipartite complete Graph</vt:lpstr>
      <vt:lpstr>Bipartite complete Graphs?</vt:lpstr>
      <vt:lpstr>Bijection</vt:lpstr>
      <vt:lpstr>Isomorphic graph</vt:lpstr>
      <vt:lpstr>Graph Isomorphism</vt:lpstr>
      <vt:lpstr>Example &amp; game</vt:lpstr>
      <vt:lpstr>Planar graph</vt:lpstr>
      <vt:lpstr>Euler’s formula</vt:lpstr>
      <vt:lpstr>Euler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37</cp:revision>
  <dcterms:created xsi:type="dcterms:W3CDTF">2017-11-05T17:18:24Z</dcterms:created>
  <dcterms:modified xsi:type="dcterms:W3CDTF">2017-11-12T22:37:58Z</dcterms:modified>
</cp:coreProperties>
</file>