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59" r:id="rId10"/>
    <p:sldId id="260" r:id="rId11"/>
    <p:sldId id="261" r:id="rId12"/>
    <p:sldId id="269" r:id="rId13"/>
    <p:sldId id="270" r:id="rId14"/>
    <p:sldId id="267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0C06-727C-4138-809C-01B350F28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7 – Discrete Structures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2D501-066D-4201-8682-A1E810843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13: Introduction to graph theory</a:t>
            </a:r>
          </a:p>
        </p:txBody>
      </p:sp>
    </p:spTree>
    <p:extLst>
      <p:ext uri="{BB962C8B-B14F-4D97-AF65-F5344CB8AC3E}">
        <p14:creationId xmlns:p14="http://schemas.microsoft.com/office/powerpoint/2010/main" val="2326369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48A1-DE79-4016-8AA0-83A1B71D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2EDBA-42EE-4CC4-844B-52661EBE5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Adjacent: Two vertices are called “adjacent” if they share an edge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Vertices A &amp; B are adjacent since they both share the edge AB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7A515C-7B9A-4E05-B229-E553087C2416}"/>
              </a:ext>
            </a:extLst>
          </p:cNvPr>
          <p:cNvGrpSpPr/>
          <p:nvPr/>
        </p:nvGrpSpPr>
        <p:grpSpPr>
          <a:xfrm>
            <a:off x="4247682" y="3401778"/>
            <a:ext cx="3364939" cy="403412"/>
            <a:chOff x="4247682" y="3401778"/>
            <a:chExt cx="3364939" cy="40341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5689A7-C75D-4298-8E79-CABA7EA172F7}"/>
                </a:ext>
              </a:extLst>
            </p:cNvPr>
            <p:cNvSpPr/>
            <p:nvPr/>
          </p:nvSpPr>
          <p:spPr>
            <a:xfrm>
              <a:off x="4247682" y="3401778"/>
              <a:ext cx="376517" cy="4034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78FA5AB-5486-4C28-8D6A-3BCC6DAB63D3}"/>
                </a:ext>
              </a:extLst>
            </p:cNvPr>
            <p:cNvSpPr/>
            <p:nvPr/>
          </p:nvSpPr>
          <p:spPr>
            <a:xfrm>
              <a:off x="5741893" y="3401778"/>
              <a:ext cx="376517" cy="4034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9D6E2D0-F964-476E-85E6-B2F8DE0B886C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4624199" y="3603484"/>
              <a:ext cx="11026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281E5DA-0DDB-4D9E-8E9C-DA310C56F726}"/>
                </a:ext>
              </a:extLst>
            </p:cNvPr>
            <p:cNvSpPr/>
            <p:nvPr/>
          </p:nvSpPr>
          <p:spPr>
            <a:xfrm>
              <a:off x="7236104" y="3401778"/>
              <a:ext cx="376517" cy="4034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5C1CEE4-B268-4873-97FC-B1AA2CDD2E91}"/>
                </a:ext>
              </a:extLst>
            </p:cNvPr>
            <p:cNvCxnSpPr>
              <a:cxnSpLocks/>
            </p:cNvCxnSpPr>
            <p:nvPr/>
          </p:nvCxnSpPr>
          <p:spPr>
            <a:xfrm>
              <a:off x="6118410" y="3603484"/>
              <a:ext cx="11026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736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48A1-DE79-4016-8AA0-83A1B71D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2EDBA-42EE-4CC4-844B-52661EBE5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Isolated: A vertex is isolated if it has no incident edges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Vertex C is isolated since it has no edges incident to it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F8ECD1-AC7D-4EFF-985A-FBE7D26DABE9}"/>
              </a:ext>
            </a:extLst>
          </p:cNvPr>
          <p:cNvGrpSpPr/>
          <p:nvPr/>
        </p:nvGrpSpPr>
        <p:grpSpPr>
          <a:xfrm>
            <a:off x="4247682" y="3401778"/>
            <a:ext cx="3364939" cy="403412"/>
            <a:chOff x="4247682" y="3401778"/>
            <a:chExt cx="3364939" cy="40341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5689A7-C75D-4298-8E79-CABA7EA172F7}"/>
                </a:ext>
              </a:extLst>
            </p:cNvPr>
            <p:cNvSpPr/>
            <p:nvPr/>
          </p:nvSpPr>
          <p:spPr>
            <a:xfrm>
              <a:off x="4247682" y="3401778"/>
              <a:ext cx="376517" cy="4034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78FA5AB-5486-4C28-8D6A-3BCC6DAB63D3}"/>
                </a:ext>
              </a:extLst>
            </p:cNvPr>
            <p:cNvSpPr/>
            <p:nvPr/>
          </p:nvSpPr>
          <p:spPr>
            <a:xfrm>
              <a:off x="5741893" y="3401778"/>
              <a:ext cx="376517" cy="4034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9D6E2D0-F964-476E-85E6-B2F8DE0B886C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4624199" y="3603484"/>
              <a:ext cx="11026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281E5DA-0DDB-4D9E-8E9C-DA310C56F726}"/>
                </a:ext>
              </a:extLst>
            </p:cNvPr>
            <p:cNvSpPr/>
            <p:nvPr/>
          </p:nvSpPr>
          <p:spPr>
            <a:xfrm>
              <a:off x="7236104" y="3401778"/>
              <a:ext cx="376517" cy="4034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251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48A1-DE79-4016-8AA0-83A1B71D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2EDBA-42EE-4CC4-844B-52661EBE5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Degree: The degree of a vertex is the number of it’s incident edges (meaning the number of edges touching 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Degree of A = 4</a:t>
            </a:r>
          </a:p>
          <a:p>
            <a:pPr marL="0" indent="0">
              <a:buNone/>
            </a:pPr>
            <a:r>
              <a:rPr lang="en-US" dirty="0"/>
              <a:t>Degree of B = 2</a:t>
            </a:r>
          </a:p>
          <a:p>
            <a:pPr marL="0" indent="0">
              <a:buNone/>
            </a:pPr>
            <a:r>
              <a:rPr lang="en-US" dirty="0"/>
              <a:t>Degree of C = 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5689A7-C75D-4298-8E79-CABA7EA172F7}"/>
              </a:ext>
            </a:extLst>
          </p:cNvPr>
          <p:cNvSpPr/>
          <p:nvPr/>
        </p:nvSpPr>
        <p:spPr>
          <a:xfrm>
            <a:off x="4247682" y="3401778"/>
            <a:ext cx="376517" cy="403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8FA5AB-5486-4C28-8D6A-3BCC6DAB63D3}"/>
              </a:ext>
            </a:extLst>
          </p:cNvPr>
          <p:cNvSpPr/>
          <p:nvPr/>
        </p:nvSpPr>
        <p:spPr>
          <a:xfrm>
            <a:off x="5741893" y="3401778"/>
            <a:ext cx="376517" cy="403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D6E2D0-F964-476E-85E6-B2F8DE0B886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4624199" y="3603484"/>
            <a:ext cx="1102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281E5DA-0DDB-4D9E-8E9C-DA310C56F726}"/>
              </a:ext>
            </a:extLst>
          </p:cNvPr>
          <p:cNvSpPr/>
          <p:nvPr/>
        </p:nvSpPr>
        <p:spPr>
          <a:xfrm>
            <a:off x="7236104" y="3401778"/>
            <a:ext cx="376517" cy="403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7704978-CEE9-4890-8310-A6EBAA3DFBC4}"/>
              </a:ext>
            </a:extLst>
          </p:cNvPr>
          <p:cNvSpPr/>
          <p:nvPr/>
        </p:nvSpPr>
        <p:spPr>
          <a:xfrm>
            <a:off x="4428565" y="3792071"/>
            <a:ext cx="1515035" cy="304811"/>
          </a:xfrm>
          <a:custGeom>
            <a:avLst/>
            <a:gdLst>
              <a:gd name="connsiteX0" fmla="*/ 0 w 1515035"/>
              <a:gd name="connsiteY0" fmla="*/ 0 h 304811"/>
              <a:gd name="connsiteX1" fmla="*/ 681317 w 1515035"/>
              <a:gd name="connsiteY1" fmla="*/ 304800 h 304811"/>
              <a:gd name="connsiteX2" fmla="*/ 1515035 w 1515035"/>
              <a:gd name="connsiteY2" fmla="*/ 8964 h 304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5035" h="304811">
                <a:moveTo>
                  <a:pt x="0" y="0"/>
                </a:moveTo>
                <a:cubicBezTo>
                  <a:pt x="214405" y="151653"/>
                  <a:pt x="428811" y="303306"/>
                  <a:pt x="681317" y="304800"/>
                </a:cubicBezTo>
                <a:cubicBezTo>
                  <a:pt x="933823" y="306294"/>
                  <a:pt x="1224429" y="157629"/>
                  <a:pt x="1515035" y="8964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8E32EC7-3B77-4271-B74C-498FBE924985}"/>
              </a:ext>
            </a:extLst>
          </p:cNvPr>
          <p:cNvSpPr/>
          <p:nvPr/>
        </p:nvSpPr>
        <p:spPr>
          <a:xfrm>
            <a:off x="3688447" y="3305645"/>
            <a:ext cx="749082" cy="597373"/>
          </a:xfrm>
          <a:custGeom>
            <a:avLst/>
            <a:gdLst>
              <a:gd name="connsiteX0" fmla="*/ 722188 w 749082"/>
              <a:gd name="connsiteY0" fmla="*/ 83014 h 597373"/>
              <a:gd name="connsiteX1" fmla="*/ 112588 w 749082"/>
              <a:gd name="connsiteY1" fmla="*/ 38190 h 597373"/>
              <a:gd name="connsiteX2" fmla="*/ 58800 w 749082"/>
              <a:gd name="connsiteY2" fmla="*/ 567108 h 597373"/>
              <a:gd name="connsiteX3" fmla="*/ 749082 w 749082"/>
              <a:gd name="connsiteY3" fmla="*/ 486426 h 59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082" h="597373">
                <a:moveTo>
                  <a:pt x="722188" y="83014"/>
                </a:moveTo>
                <a:cubicBezTo>
                  <a:pt x="472670" y="20261"/>
                  <a:pt x="223153" y="-42492"/>
                  <a:pt x="112588" y="38190"/>
                </a:cubicBezTo>
                <a:cubicBezTo>
                  <a:pt x="2023" y="118872"/>
                  <a:pt x="-47282" y="492402"/>
                  <a:pt x="58800" y="567108"/>
                </a:cubicBezTo>
                <a:cubicBezTo>
                  <a:pt x="164882" y="641814"/>
                  <a:pt x="456982" y="564120"/>
                  <a:pt x="749082" y="486426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0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AE484-A803-41A3-A64B-2BF07A0C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F4A9F-7C92-4AE6-B42B-FA718A9B3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975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Cycle: A path from some node back to itself with no repeated edges and no repeated nodes (other than the original node, which can only be repeated once).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cycles:  </a:t>
            </a:r>
          </a:p>
          <a:p>
            <a:pPr lvl="1"/>
            <a:r>
              <a:rPr lang="en-US" dirty="0"/>
              <a:t>A-&gt;B-&gt;C-&gt;E-&gt;A</a:t>
            </a:r>
          </a:p>
          <a:p>
            <a:pPr lvl="1"/>
            <a:r>
              <a:rPr lang="en-US" dirty="0"/>
              <a:t>A-&gt;B-&gt;A</a:t>
            </a:r>
          </a:p>
          <a:p>
            <a:pPr lvl="1"/>
            <a:r>
              <a:rPr lang="en-US" dirty="0"/>
              <a:t>F-&gt;D-&gt;C-&gt;B-&gt;A-&gt;E-&gt;F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C8A280-F872-4A76-8E01-DCF079275565}"/>
              </a:ext>
            </a:extLst>
          </p:cNvPr>
          <p:cNvGrpSpPr/>
          <p:nvPr/>
        </p:nvGrpSpPr>
        <p:grpSpPr>
          <a:xfrm>
            <a:off x="3396035" y="3715543"/>
            <a:ext cx="4806948" cy="1407294"/>
            <a:chOff x="2795400" y="4208601"/>
            <a:chExt cx="4806948" cy="140729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431E24B-4396-47FF-BB5D-5B79D4240C65}"/>
                </a:ext>
              </a:extLst>
            </p:cNvPr>
            <p:cNvSpPr/>
            <p:nvPr/>
          </p:nvSpPr>
          <p:spPr>
            <a:xfrm>
              <a:off x="5783822" y="5212483"/>
              <a:ext cx="376517" cy="4034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33A68A9-7D65-4C2F-B1A0-5F0EA40D1757}"/>
                </a:ext>
              </a:extLst>
            </p:cNvPr>
            <p:cNvGrpSpPr/>
            <p:nvPr/>
          </p:nvGrpSpPr>
          <p:grpSpPr>
            <a:xfrm>
              <a:off x="2795400" y="4208601"/>
              <a:ext cx="4806948" cy="1407294"/>
              <a:chOff x="2795400" y="4208601"/>
              <a:chExt cx="4806948" cy="1407294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ED763DB-3671-49DC-A870-1C0F498ECAB6}"/>
                  </a:ext>
                </a:extLst>
              </p:cNvPr>
              <p:cNvSpPr/>
              <p:nvPr/>
            </p:nvSpPr>
            <p:spPr>
              <a:xfrm>
                <a:off x="2795400" y="4208601"/>
                <a:ext cx="376517" cy="4034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E40AE46-02DB-4527-A3F7-A59D7420E7B7}"/>
                  </a:ext>
                </a:extLst>
              </p:cNvPr>
              <p:cNvSpPr/>
              <p:nvPr/>
            </p:nvSpPr>
            <p:spPr>
              <a:xfrm>
                <a:off x="4289611" y="4208601"/>
                <a:ext cx="376517" cy="4034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84805A5-4E7F-4BEF-8F24-5F07D6E742E7}"/>
                  </a:ext>
                </a:extLst>
              </p:cNvPr>
              <p:cNvCxnSpPr>
                <a:cxnSpLocks/>
                <a:stCxn id="11" idx="6"/>
              </p:cNvCxnSpPr>
              <p:nvPr/>
            </p:nvCxnSpPr>
            <p:spPr>
              <a:xfrm>
                <a:off x="3171917" y="4410307"/>
                <a:ext cx="110265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8136ACB-4A9F-42C6-8B32-C04D320B6189}"/>
                  </a:ext>
                </a:extLst>
              </p:cNvPr>
              <p:cNvSpPr/>
              <p:nvPr/>
            </p:nvSpPr>
            <p:spPr>
              <a:xfrm>
                <a:off x="5783822" y="4208601"/>
                <a:ext cx="376517" cy="4034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2898DF1-0614-4313-A87D-6E6C2BA041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6128" y="4410307"/>
                <a:ext cx="110265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AFE249D-D42D-472D-8B2D-8D085D6CF1C7}"/>
                  </a:ext>
                </a:extLst>
              </p:cNvPr>
              <p:cNvSpPr/>
              <p:nvPr/>
            </p:nvSpPr>
            <p:spPr>
              <a:xfrm>
                <a:off x="4289611" y="5212483"/>
                <a:ext cx="376517" cy="4034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8F65209-24D1-4C62-818E-917BC16DEE4C}"/>
                  </a:ext>
                </a:extLst>
              </p:cNvPr>
              <p:cNvSpPr/>
              <p:nvPr/>
            </p:nvSpPr>
            <p:spPr>
              <a:xfrm>
                <a:off x="7225831" y="4208601"/>
                <a:ext cx="376517" cy="4034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A80CB62-1AD5-40BD-86C6-7C32AFB09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3172" y="4418943"/>
                <a:ext cx="110265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6B9C499-0A31-4448-8ABC-4740FE6434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1163" y="5414189"/>
                <a:ext cx="110265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19E92F4-79D3-4891-97AC-85F291112018}"/>
                  </a:ext>
                </a:extLst>
              </p:cNvPr>
              <p:cNvCxnSpPr>
                <a:cxnSpLocks/>
                <a:stCxn id="11" idx="6"/>
                <a:endCxn id="16" idx="1"/>
              </p:cNvCxnSpPr>
              <p:nvPr/>
            </p:nvCxnSpPr>
            <p:spPr>
              <a:xfrm>
                <a:off x="3171917" y="4410307"/>
                <a:ext cx="1172834" cy="8612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DE47F67-74D3-4C70-B0E7-7CD588B3F49D}"/>
                  </a:ext>
                </a:extLst>
              </p:cNvPr>
              <p:cNvCxnSpPr>
                <a:cxnSpLocks/>
                <a:endCxn id="18" idx="4"/>
              </p:cNvCxnSpPr>
              <p:nvPr/>
            </p:nvCxnSpPr>
            <p:spPr>
              <a:xfrm flipV="1">
                <a:off x="6123172" y="4612013"/>
                <a:ext cx="1290918" cy="8021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D6244F7-40C8-4B09-9EAD-EAFD2BD9B464}"/>
                  </a:ext>
                </a:extLst>
              </p:cNvPr>
              <p:cNvCxnSpPr>
                <a:cxnSpLocks/>
                <a:stCxn id="16" idx="7"/>
                <a:endCxn id="14" idx="3"/>
              </p:cNvCxnSpPr>
              <p:nvPr/>
            </p:nvCxnSpPr>
            <p:spPr>
              <a:xfrm flipV="1">
                <a:off x="4610988" y="4552935"/>
                <a:ext cx="1227974" cy="7186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8125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F6F87-E839-46FC-B3AD-141D53ADE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6DCB8-3D9B-45EC-B67B-8E70010AD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Sketch a graph having nodes {1,2,3,4,5}, edges {</a:t>
            </a:r>
            <a:r>
              <a:rPr lang="en-US" dirty="0" err="1"/>
              <a:t>a,b,c,d,e,f</a:t>
            </a:r>
            <a:r>
              <a:rPr lang="en-US" dirty="0"/>
              <a:t>} and functions:</a:t>
            </a:r>
          </a:p>
          <a:p>
            <a:r>
              <a:rPr lang="en-US" dirty="0"/>
              <a:t>g(a) = (1,2)</a:t>
            </a:r>
          </a:p>
          <a:p>
            <a:r>
              <a:rPr lang="en-US" dirty="0"/>
              <a:t>g(b) = (1,3)</a:t>
            </a:r>
          </a:p>
          <a:p>
            <a:r>
              <a:rPr lang="en-US" dirty="0"/>
              <a:t>g(c) = (3,4)</a:t>
            </a:r>
          </a:p>
          <a:p>
            <a:r>
              <a:rPr lang="en-US" dirty="0"/>
              <a:t>g(d) = (3,4)</a:t>
            </a:r>
          </a:p>
          <a:p>
            <a:r>
              <a:rPr lang="en-US" dirty="0"/>
              <a:t>g(e) = (4,5)</a:t>
            </a:r>
          </a:p>
          <a:p>
            <a:r>
              <a:rPr lang="en-US" dirty="0"/>
              <a:t>g(f) = (5,5)</a:t>
            </a:r>
          </a:p>
        </p:txBody>
      </p:sp>
    </p:spTree>
    <p:extLst>
      <p:ext uri="{BB962C8B-B14F-4D97-AF65-F5344CB8AC3E}">
        <p14:creationId xmlns:p14="http://schemas.microsoft.com/office/powerpoint/2010/main" val="2215976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A1FE-B75E-404C-BE13-7074B9B9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401E1-E5BE-42EB-95DE-A2DFF63D1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90165"/>
            <a:ext cx="9905999" cy="380103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Using the graph in practice 1</a:t>
            </a:r>
          </a:p>
          <a:p>
            <a:r>
              <a:rPr lang="en-US" dirty="0"/>
              <a:t>Find two nodes that are not adjacent</a:t>
            </a:r>
          </a:p>
          <a:p>
            <a:r>
              <a:rPr lang="en-US" dirty="0"/>
              <a:t>Find a node adjacent to itself</a:t>
            </a:r>
          </a:p>
          <a:p>
            <a:r>
              <a:rPr lang="en-US" dirty="0"/>
              <a:t>Find a loop</a:t>
            </a:r>
          </a:p>
          <a:p>
            <a:r>
              <a:rPr lang="en-US" dirty="0"/>
              <a:t>Find two parallel edges</a:t>
            </a:r>
          </a:p>
          <a:p>
            <a:r>
              <a:rPr lang="en-US" dirty="0"/>
              <a:t>Find the degree of node 3</a:t>
            </a:r>
          </a:p>
          <a:p>
            <a:r>
              <a:rPr lang="en-US" dirty="0"/>
              <a:t>Find a path of length 5</a:t>
            </a:r>
          </a:p>
          <a:p>
            <a:r>
              <a:rPr lang="en-US" dirty="0"/>
              <a:t>Find a cycle</a:t>
            </a:r>
          </a:p>
          <a:p>
            <a:r>
              <a:rPr lang="en-US" dirty="0"/>
              <a:t>Is this graph complete?</a:t>
            </a:r>
          </a:p>
          <a:p>
            <a:r>
              <a:rPr lang="en-US" dirty="0"/>
              <a:t>Is this graph connected?</a:t>
            </a:r>
          </a:p>
        </p:txBody>
      </p:sp>
    </p:spTree>
    <p:extLst>
      <p:ext uri="{BB962C8B-B14F-4D97-AF65-F5344CB8AC3E}">
        <p14:creationId xmlns:p14="http://schemas.microsoft.com/office/powerpoint/2010/main" val="2276411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1648-B04B-4963-BB91-2E9084991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285C9-9C6C-4E0D-9A91-B722928E1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 connected graph with:</a:t>
            </a:r>
          </a:p>
          <a:p>
            <a:r>
              <a:rPr lang="en-US" dirty="0"/>
              <a:t>1 Vertex</a:t>
            </a:r>
          </a:p>
          <a:p>
            <a:r>
              <a:rPr lang="en-US" dirty="0"/>
              <a:t>2 Vertices</a:t>
            </a:r>
          </a:p>
          <a:p>
            <a:r>
              <a:rPr lang="en-US" dirty="0"/>
              <a:t>3 Vertices</a:t>
            </a:r>
          </a:p>
          <a:p>
            <a:r>
              <a:rPr lang="en-US" dirty="0"/>
              <a:t>4 Vertices</a:t>
            </a:r>
          </a:p>
          <a:p>
            <a:r>
              <a:rPr lang="en-US" dirty="0"/>
              <a:t>5 Vertices</a:t>
            </a:r>
          </a:p>
        </p:txBody>
      </p:sp>
    </p:spTree>
    <p:extLst>
      <p:ext uri="{BB962C8B-B14F-4D97-AF65-F5344CB8AC3E}">
        <p14:creationId xmlns:p14="http://schemas.microsoft.com/office/powerpoint/2010/main" val="343661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C88F-B729-4018-A27D-7744C636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E67DA-50E4-4A3B-ACA4-D63A3F9E5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Theory requires a LOT of memorization of terminology</a:t>
            </a:r>
          </a:p>
          <a:p>
            <a:r>
              <a:rPr lang="en-US" dirty="0"/>
              <a:t>Do I *really* need to memorize these?</a:t>
            </a:r>
          </a:p>
          <a:p>
            <a:pPr lvl="1"/>
            <a:r>
              <a:rPr lang="en-US" dirty="0"/>
              <a:t>This class: No</a:t>
            </a:r>
          </a:p>
          <a:p>
            <a:pPr lvl="1"/>
            <a:r>
              <a:rPr lang="en-US" dirty="0"/>
              <a:t>Other Comp Sci classes: Maybe</a:t>
            </a:r>
          </a:p>
          <a:p>
            <a:pPr lvl="1"/>
            <a:r>
              <a:rPr lang="en-US" dirty="0"/>
              <a:t>Higher-level math classes: Most likely</a:t>
            </a:r>
          </a:p>
          <a:p>
            <a:pPr lvl="1"/>
            <a:r>
              <a:rPr lang="en-US" dirty="0"/>
              <a:t>Ubiquitous Language</a:t>
            </a:r>
          </a:p>
          <a:p>
            <a:pPr lvl="2"/>
            <a:r>
              <a:rPr lang="en-US" i="1" dirty="0"/>
              <a:t>“…the practice of building up a common, rigorous language between developers and users.”</a:t>
            </a:r>
          </a:p>
        </p:txBody>
      </p:sp>
    </p:spTree>
    <p:extLst>
      <p:ext uri="{BB962C8B-B14F-4D97-AF65-F5344CB8AC3E}">
        <p14:creationId xmlns:p14="http://schemas.microsoft.com/office/powerpoint/2010/main" val="33052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A0FB-2EFA-48CB-9683-C25E6487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graph?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B5D50-F949-4C09-8DD8-235A521F9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A graph is a set of vertices and edges</a:t>
            </a:r>
          </a:p>
          <a:p>
            <a:r>
              <a:rPr lang="en-US" dirty="0"/>
              <a:t>This lends itself extremely well to visual representation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{“dog”,2,”42”}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568954-F983-438D-80DC-E017E2E44D97}"/>
              </a:ext>
            </a:extLst>
          </p:cNvPr>
          <p:cNvGrpSpPr/>
          <p:nvPr/>
        </p:nvGrpSpPr>
        <p:grpSpPr>
          <a:xfrm>
            <a:off x="1470212" y="3616932"/>
            <a:ext cx="1870728" cy="403412"/>
            <a:chOff x="2447365" y="4132729"/>
            <a:chExt cx="1870728" cy="40341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FDD277B-0099-48A3-A671-4434BB061A15}"/>
                </a:ext>
              </a:extLst>
            </p:cNvPr>
            <p:cNvSpPr/>
            <p:nvPr/>
          </p:nvSpPr>
          <p:spPr>
            <a:xfrm>
              <a:off x="2447365" y="4132729"/>
              <a:ext cx="376517" cy="4034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A8A6EFD-198D-4599-A940-C6D1D154B888}"/>
                </a:ext>
              </a:extLst>
            </p:cNvPr>
            <p:cNvSpPr/>
            <p:nvPr/>
          </p:nvSpPr>
          <p:spPr>
            <a:xfrm>
              <a:off x="3941576" y="4132729"/>
              <a:ext cx="376517" cy="4034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49692DE-BC8E-42D0-9385-EE4F1EECBC8D}"/>
                </a:ext>
              </a:extLst>
            </p:cNvPr>
            <p:cNvCxnSpPr>
              <a:stCxn id="4" idx="6"/>
            </p:cNvCxnSpPr>
            <p:nvPr/>
          </p:nvCxnSpPr>
          <p:spPr>
            <a:xfrm>
              <a:off x="2823882" y="4334435"/>
              <a:ext cx="11026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4CD6219-6C71-4132-9B16-658EED9B9B73}"/>
              </a:ext>
            </a:extLst>
          </p:cNvPr>
          <p:cNvGrpSpPr/>
          <p:nvPr/>
        </p:nvGrpSpPr>
        <p:grpSpPr>
          <a:xfrm>
            <a:off x="5127811" y="3616932"/>
            <a:ext cx="2474259" cy="1194733"/>
            <a:chOff x="1470211" y="4997778"/>
            <a:chExt cx="2474259" cy="119473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ACF3145-C8E8-448D-AE8C-898A7C170E76}"/>
                </a:ext>
              </a:extLst>
            </p:cNvPr>
            <p:cNvSpPr/>
            <p:nvPr/>
          </p:nvSpPr>
          <p:spPr>
            <a:xfrm>
              <a:off x="1470211" y="4997778"/>
              <a:ext cx="376518" cy="37651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E41173-5EDC-4C42-96D0-6A7CF41C3DCC}"/>
                </a:ext>
              </a:extLst>
            </p:cNvPr>
            <p:cNvSpPr/>
            <p:nvPr/>
          </p:nvSpPr>
          <p:spPr>
            <a:xfrm>
              <a:off x="2572870" y="5815993"/>
              <a:ext cx="376518" cy="37651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3EBE1AA-2B05-45DA-AFF3-3FC0B77456C7}"/>
                </a:ext>
              </a:extLst>
            </p:cNvPr>
            <p:cNvSpPr/>
            <p:nvPr/>
          </p:nvSpPr>
          <p:spPr>
            <a:xfrm>
              <a:off x="3567952" y="4997778"/>
              <a:ext cx="376518" cy="37651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4D724F-10E2-47D4-9B82-66F6A618E2A7}"/>
                </a:ext>
              </a:extLst>
            </p:cNvPr>
            <p:cNvCxnSpPr>
              <a:stCxn id="10" idx="5"/>
              <a:endCxn id="11" idx="1"/>
            </p:cNvCxnSpPr>
            <p:nvPr/>
          </p:nvCxnSpPr>
          <p:spPr>
            <a:xfrm>
              <a:off x="1791589" y="5319156"/>
              <a:ext cx="836421" cy="5519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0EBBDF-0B49-476C-BA72-0FEC37560A32}"/>
                </a:ext>
              </a:extLst>
            </p:cNvPr>
            <p:cNvCxnSpPr>
              <a:cxnSpLocks/>
              <a:stCxn id="12" idx="3"/>
              <a:endCxn id="11" idx="7"/>
            </p:cNvCxnSpPr>
            <p:nvPr/>
          </p:nvCxnSpPr>
          <p:spPr>
            <a:xfrm flipH="1">
              <a:off x="2894248" y="5319156"/>
              <a:ext cx="728844" cy="5519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75E6A7D-E65C-4344-BEF3-A4534483C00E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1846729" y="5186037"/>
              <a:ext cx="17212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257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A0FB-2EFA-48CB-9683-C25E6487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– Directed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B5D50-F949-4C09-8DD8-235A521F9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A graph is directed if the edges have a distinguished direction from one vertex to another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045EE6-31E2-4A87-81D2-A286819F95CF}"/>
              </a:ext>
            </a:extLst>
          </p:cNvPr>
          <p:cNvSpPr/>
          <p:nvPr/>
        </p:nvSpPr>
        <p:spPr>
          <a:xfrm>
            <a:off x="4198657" y="3152823"/>
            <a:ext cx="376518" cy="3765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666BC83-4E50-4D74-8EBB-AA5F22EBD008}"/>
              </a:ext>
            </a:extLst>
          </p:cNvPr>
          <p:cNvSpPr/>
          <p:nvPr/>
        </p:nvSpPr>
        <p:spPr>
          <a:xfrm>
            <a:off x="5301316" y="3971038"/>
            <a:ext cx="376518" cy="3765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5594126-1F9D-41AB-B58C-39E9774E7501}"/>
              </a:ext>
            </a:extLst>
          </p:cNvPr>
          <p:cNvSpPr/>
          <p:nvPr/>
        </p:nvSpPr>
        <p:spPr>
          <a:xfrm>
            <a:off x="6296398" y="3152823"/>
            <a:ext cx="376518" cy="3765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57D01E-C596-4979-80BB-A8B8BB2C9DB0}"/>
              </a:ext>
            </a:extLst>
          </p:cNvPr>
          <p:cNvCxnSpPr>
            <a:stCxn id="21" idx="7"/>
            <a:endCxn id="22" idx="3"/>
          </p:cNvCxnSpPr>
          <p:nvPr/>
        </p:nvCxnSpPr>
        <p:spPr>
          <a:xfrm flipV="1">
            <a:off x="5622694" y="3474201"/>
            <a:ext cx="728844" cy="55197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BBC609-DDBA-4A4F-9CE0-D0F4DB5F892D}"/>
              </a:ext>
            </a:extLst>
          </p:cNvPr>
          <p:cNvCxnSpPr>
            <a:cxnSpLocks/>
            <a:stCxn id="22" idx="2"/>
            <a:endCxn id="19" idx="6"/>
          </p:cNvCxnSpPr>
          <p:nvPr/>
        </p:nvCxnSpPr>
        <p:spPr>
          <a:xfrm flipH="1">
            <a:off x="4575175" y="3341082"/>
            <a:ext cx="172122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6F7BDA-EFEF-486E-987F-6CD9B4C3B93B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4520035" y="3474201"/>
            <a:ext cx="836421" cy="55197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14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A0FB-2EFA-48CB-9683-C25E6487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– Weighted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B5D50-F949-4C09-8DD8-235A521F9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A graph is weighted if it’s edges have assigned weights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graph above is weighted.  What else is it?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A2E525-2145-4A04-A838-9CA9E0A67D0C}"/>
              </a:ext>
            </a:extLst>
          </p:cNvPr>
          <p:cNvGrpSpPr/>
          <p:nvPr/>
        </p:nvGrpSpPr>
        <p:grpSpPr>
          <a:xfrm>
            <a:off x="4198657" y="3090280"/>
            <a:ext cx="2474259" cy="1257276"/>
            <a:chOff x="4198657" y="3090280"/>
            <a:chExt cx="2474259" cy="125727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3045EE6-31E2-4A87-81D2-A286819F95CF}"/>
                </a:ext>
              </a:extLst>
            </p:cNvPr>
            <p:cNvSpPr/>
            <p:nvPr/>
          </p:nvSpPr>
          <p:spPr>
            <a:xfrm>
              <a:off x="4198657" y="3152823"/>
              <a:ext cx="376518" cy="37651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666BC83-4E50-4D74-8EBB-AA5F22EBD008}"/>
                </a:ext>
              </a:extLst>
            </p:cNvPr>
            <p:cNvSpPr/>
            <p:nvPr/>
          </p:nvSpPr>
          <p:spPr>
            <a:xfrm>
              <a:off x="5301316" y="3971038"/>
              <a:ext cx="376518" cy="37651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5594126-1F9D-41AB-B58C-39E9774E7501}"/>
                </a:ext>
              </a:extLst>
            </p:cNvPr>
            <p:cNvSpPr/>
            <p:nvPr/>
          </p:nvSpPr>
          <p:spPr>
            <a:xfrm>
              <a:off x="6296398" y="3152823"/>
              <a:ext cx="376518" cy="37651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D7295549-6ED7-490A-97D9-1AE081A14291}"/>
                </a:ext>
              </a:extLst>
            </p:cNvPr>
            <p:cNvSpPr/>
            <p:nvPr/>
          </p:nvSpPr>
          <p:spPr>
            <a:xfrm rot="19235908">
              <a:off x="5608937" y="3532019"/>
              <a:ext cx="781281" cy="4968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5mi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E4581021-2901-49FD-8105-8C73159DA709}"/>
                </a:ext>
              </a:extLst>
            </p:cNvPr>
            <p:cNvSpPr/>
            <p:nvPr/>
          </p:nvSpPr>
          <p:spPr>
            <a:xfrm>
              <a:off x="4652682" y="3090280"/>
              <a:ext cx="1550894" cy="4968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7mi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EF71B76B-7B31-42CB-A92C-792C92347B15}"/>
                </a:ext>
              </a:extLst>
            </p:cNvPr>
            <p:cNvSpPr/>
            <p:nvPr/>
          </p:nvSpPr>
          <p:spPr>
            <a:xfrm rot="2461091">
              <a:off x="4499414" y="3616711"/>
              <a:ext cx="781281" cy="4968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5mi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193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716C-D00B-46A6-B9C9-274FB3DCC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1BEF4-AEC5-4856-9E95-2030D3BD5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989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Loops: Occurs when the vertices of an edge are the same.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Parallel Edges: Occurs when multiple edges have the same vertices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188B86-EF74-49D7-89D6-4E2ADE98DEBF}"/>
              </a:ext>
            </a:extLst>
          </p:cNvPr>
          <p:cNvGrpSpPr/>
          <p:nvPr/>
        </p:nvGrpSpPr>
        <p:grpSpPr>
          <a:xfrm>
            <a:off x="3935506" y="3128682"/>
            <a:ext cx="3677115" cy="826223"/>
            <a:chOff x="3935506" y="3128682"/>
            <a:chExt cx="3677115" cy="82622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803EDD7-B037-4EA6-8F4C-0209425528D8}"/>
                </a:ext>
              </a:extLst>
            </p:cNvPr>
            <p:cNvSpPr/>
            <p:nvPr/>
          </p:nvSpPr>
          <p:spPr>
            <a:xfrm>
              <a:off x="4247682" y="3401778"/>
              <a:ext cx="376517" cy="4034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1451A96-F796-4CC0-A433-619C25B022FD}"/>
                </a:ext>
              </a:extLst>
            </p:cNvPr>
            <p:cNvSpPr/>
            <p:nvPr/>
          </p:nvSpPr>
          <p:spPr>
            <a:xfrm>
              <a:off x="5741893" y="3401778"/>
              <a:ext cx="376517" cy="4034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55AECE3-1408-4468-BA1A-4FA5E3EAD2C5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4624199" y="3603484"/>
              <a:ext cx="11026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B33621C-B379-4F47-BA81-42973D831CDD}"/>
                </a:ext>
              </a:extLst>
            </p:cNvPr>
            <p:cNvSpPr/>
            <p:nvPr/>
          </p:nvSpPr>
          <p:spPr>
            <a:xfrm>
              <a:off x="7236104" y="3401778"/>
              <a:ext cx="376517" cy="4034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7D05CD4-9AEB-423D-BDD1-0E811944DCF2}"/>
                </a:ext>
              </a:extLst>
            </p:cNvPr>
            <p:cNvCxnSpPr>
              <a:cxnSpLocks/>
            </p:cNvCxnSpPr>
            <p:nvPr/>
          </p:nvCxnSpPr>
          <p:spPr>
            <a:xfrm>
              <a:off x="6118410" y="3603484"/>
              <a:ext cx="11026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8F9B20A-573E-4125-AC52-8FA3F2A65020}"/>
                </a:ext>
              </a:extLst>
            </p:cNvPr>
            <p:cNvSpPr/>
            <p:nvPr/>
          </p:nvSpPr>
          <p:spPr>
            <a:xfrm>
              <a:off x="3935506" y="3128682"/>
              <a:ext cx="533811" cy="826223"/>
            </a:xfrm>
            <a:custGeom>
              <a:avLst/>
              <a:gdLst>
                <a:gd name="connsiteX0" fmla="*/ 502023 w 533811"/>
                <a:gd name="connsiteY0" fmla="*/ 268942 h 826223"/>
                <a:gd name="connsiteX1" fmla="*/ 510988 w 533811"/>
                <a:gd name="connsiteY1" fmla="*/ 224118 h 826223"/>
                <a:gd name="connsiteX2" fmla="*/ 519953 w 533811"/>
                <a:gd name="connsiteY2" fmla="*/ 197224 h 826223"/>
                <a:gd name="connsiteX3" fmla="*/ 502023 w 533811"/>
                <a:gd name="connsiteY3" fmla="*/ 116542 h 826223"/>
                <a:gd name="connsiteX4" fmla="*/ 457200 w 533811"/>
                <a:gd name="connsiteY4" fmla="*/ 71718 h 826223"/>
                <a:gd name="connsiteX5" fmla="*/ 403412 w 533811"/>
                <a:gd name="connsiteY5" fmla="*/ 53789 h 826223"/>
                <a:gd name="connsiteX6" fmla="*/ 385482 w 533811"/>
                <a:gd name="connsiteY6" fmla="*/ 35859 h 826223"/>
                <a:gd name="connsiteX7" fmla="*/ 295835 w 533811"/>
                <a:gd name="connsiteY7" fmla="*/ 8965 h 826223"/>
                <a:gd name="connsiteX8" fmla="*/ 268941 w 533811"/>
                <a:gd name="connsiteY8" fmla="*/ 0 h 826223"/>
                <a:gd name="connsiteX9" fmla="*/ 107576 w 533811"/>
                <a:gd name="connsiteY9" fmla="*/ 8965 h 826223"/>
                <a:gd name="connsiteX10" fmla="*/ 89647 w 533811"/>
                <a:gd name="connsiteY10" fmla="*/ 35859 h 826223"/>
                <a:gd name="connsiteX11" fmla="*/ 62753 w 533811"/>
                <a:gd name="connsiteY11" fmla="*/ 44824 h 826223"/>
                <a:gd name="connsiteX12" fmla="*/ 44823 w 533811"/>
                <a:gd name="connsiteY12" fmla="*/ 71718 h 826223"/>
                <a:gd name="connsiteX13" fmla="*/ 26894 w 533811"/>
                <a:gd name="connsiteY13" fmla="*/ 125506 h 826223"/>
                <a:gd name="connsiteX14" fmla="*/ 17929 w 533811"/>
                <a:gd name="connsiteY14" fmla="*/ 152400 h 826223"/>
                <a:gd name="connsiteX15" fmla="*/ 0 w 533811"/>
                <a:gd name="connsiteY15" fmla="*/ 188259 h 826223"/>
                <a:gd name="connsiteX16" fmla="*/ 8965 w 533811"/>
                <a:gd name="connsiteY16" fmla="*/ 564777 h 826223"/>
                <a:gd name="connsiteX17" fmla="*/ 17929 w 533811"/>
                <a:gd name="connsiteY17" fmla="*/ 591671 h 826223"/>
                <a:gd name="connsiteX18" fmla="*/ 26894 w 533811"/>
                <a:gd name="connsiteY18" fmla="*/ 627530 h 826223"/>
                <a:gd name="connsiteX19" fmla="*/ 71718 w 533811"/>
                <a:gd name="connsiteY19" fmla="*/ 681318 h 826223"/>
                <a:gd name="connsiteX20" fmla="*/ 107576 w 533811"/>
                <a:gd name="connsiteY20" fmla="*/ 726142 h 826223"/>
                <a:gd name="connsiteX21" fmla="*/ 134470 w 533811"/>
                <a:gd name="connsiteY21" fmla="*/ 744071 h 826223"/>
                <a:gd name="connsiteX22" fmla="*/ 170329 w 533811"/>
                <a:gd name="connsiteY22" fmla="*/ 770965 h 826223"/>
                <a:gd name="connsiteX23" fmla="*/ 206188 w 533811"/>
                <a:gd name="connsiteY23" fmla="*/ 806824 h 826223"/>
                <a:gd name="connsiteX24" fmla="*/ 277906 w 533811"/>
                <a:gd name="connsiteY24" fmla="*/ 824753 h 826223"/>
                <a:gd name="connsiteX25" fmla="*/ 493059 w 533811"/>
                <a:gd name="connsiteY25" fmla="*/ 815789 h 826223"/>
                <a:gd name="connsiteX26" fmla="*/ 510988 w 533811"/>
                <a:gd name="connsiteY26" fmla="*/ 762000 h 826223"/>
                <a:gd name="connsiteX27" fmla="*/ 528918 w 533811"/>
                <a:gd name="connsiteY27" fmla="*/ 663389 h 82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33811" h="826223">
                  <a:moveTo>
                    <a:pt x="502023" y="268942"/>
                  </a:moveTo>
                  <a:cubicBezTo>
                    <a:pt x="505011" y="254001"/>
                    <a:pt x="507292" y="238900"/>
                    <a:pt x="510988" y="224118"/>
                  </a:cubicBezTo>
                  <a:cubicBezTo>
                    <a:pt x="513280" y="214951"/>
                    <a:pt x="520738" y="206641"/>
                    <a:pt x="519953" y="197224"/>
                  </a:cubicBezTo>
                  <a:cubicBezTo>
                    <a:pt x="517665" y="169769"/>
                    <a:pt x="510735" y="142678"/>
                    <a:pt x="502023" y="116542"/>
                  </a:cubicBezTo>
                  <a:cubicBezTo>
                    <a:pt x="495266" y="96272"/>
                    <a:pt x="475911" y="80034"/>
                    <a:pt x="457200" y="71718"/>
                  </a:cubicBezTo>
                  <a:cubicBezTo>
                    <a:pt x="439930" y="64042"/>
                    <a:pt x="403412" y="53789"/>
                    <a:pt x="403412" y="53789"/>
                  </a:cubicBezTo>
                  <a:cubicBezTo>
                    <a:pt x="397435" y="47812"/>
                    <a:pt x="393042" y="39639"/>
                    <a:pt x="385482" y="35859"/>
                  </a:cubicBezTo>
                  <a:cubicBezTo>
                    <a:pt x="357080" y="21658"/>
                    <a:pt x="325859" y="17544"/>
                    <a:pt x="295835" y="8965"/>
                  </a:cubicBezTo>
                  <a:cubicBezTo>
                    <a:pt x="286749" y="6369"/>
                    <a:pt x="277906" y="2988"/>
                    <a:pt x="268941" y="0"/>
                  </a:cubicBezTo>
                  <a:cubicBezTo>
                    <a:pt x="215153" y="2988"/>
                    <a:pt x="160401" y="-1600"/>
                    <a:pt x="107576" y="8965"/>
                  </a:cubicBezTo>
                  <a:cubicBezTo>
                    <a:pt x="97011" y="11078"/>
                    <a:pt x="98060" y="29128"/>
                    <a:pt x="89647" y="35859"/>
                  </a:cubicBezTo>
                  <a:cubicBezTo>
                    <a:pt x="82268" y="41762"/>
                    <a:pt x="71718" y="41836"/>
                    <a:pt x="62753" y="44824"/>
                  </a:cubicBezTo>
                  <a:cubicBezTo>
                    <a:pt x="56776" y="53789"/>
                    <a:pt x="49199" y="61872"/>
                    <a:pt x="44823" y="71718"/>
                  </a:cubicBezTo>
                  <a:cubicBezTo>
                    <a:pt x="37147" y="88988"/>
                    <a:pt x="32870" y="107577"/>
                    <a:pt x="26894" y="125506"/>
                  </a:cubicBezTo>
                  <a:cubicBezTo>
                    <a:pt x="23906" y="134471"/>
                    <a:pt x="22155" y="143948"/>
                    <a:pt x="17929" y="152400"/>
                  </a:cubicBezTo>
                  <a:lnTo>
                    <a:pt x="0" y="188259"/>
                  </a:lnTo>
                  <a:cubicBezTo>
                    <a:pt x="2988" y="313765"/>
                    <a:pt x="3391" y="439359"/>
                    <a:pt x="8965" y="564777"/>
                  </a:cubicBezTo>
                  <a:cubicBezTo>
                    <a:pt x="9385" y="574217"/>
                    <a:pt x="15333" y="582585"/>
                    <a:pt x="17929" y="591671"/>
                  </a:cubicBezTo>
                  <a:cubicBezTo>
                    <a:pt x="21314" y="603518"/>
                    <a:pt x="21384" y="616510"/>
                    <a:pt x="26894" y="627530"/>
                  </a:cubicBezTo>
                  <a:cubicBezTo>
                    <a:pt x="43366" y="660473"/>
                    <a:pt x="51987" y="658299"/>
                    <a:pt x="71718" y="681318"/>
                  </a:cubicBezTo>
                  <a:cubicBezTo>
                    <a:pt x="84170" y="695846"/>
                    <a:pt x="94046" y="712612"/>
                    <a:pt x="107576" y="726142"/>
                  </a:cubicBezTo>
                  <a:cubicBezTo>
                    <a:pt x="115194" y="733761"/>
                    <a:pt x="125703" y="737809"/>
                    <a:pt x="134470" y="744071"/>
                  </a:cubicBezTo>
                  <a:cubicBezTo>
                    <a:pt x="146628" y="752755"/>
                    <a:pt x="159085" y="761126"/>
                    <a:pt x="170329" y="770965"/>
                  </a:cubicBezTo>
                  <a:cubicBezTo>
                    <a:pt x="183051" y="782096"/>
                    <a:pt x="189612" y="803509"/>
                    <a:pt x="206188" y="806824"/>
                  </a:cubicBezTo>
                  <a:cubicBezTo>
                    <a:pt x="260278" y="817642"/>
                    <a:pt x="236557" y="810971"/>
                    <a:pt x="277906" y="824753"/>
                  </a:cubicBezTo>
                  <a:cubicBezTo>
                    <a:pt x="349624" y="821765"/>
                    <a:pt x="423747" y="834450"/>
                    <a:pt x="493059" y="815789"/>
                  </a:cubicBezTo>
                  <a:cubicBezTo>
                    <a:pt x="511309" y="810876"/>
                    <a:pt x="497624" y="775364"/>
                    <a:pt x="510988" y="762000"/>
                  </a:cubicBezTo>
                  <a:cubicBezTo>
                    <a:pt x="547935" y="725055"/>
                    <a:pt x="528918" y="752523"/>
                    <a:pt x="528918" y="663389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0204C08-5921-4237-9DE9-78A835E02DBE}"/>
              </a:ext>
            </a:extLst>
          </p:cNvPr>
          <p:cNvGrpSpPr/>
          <p:nvPr/>
        </p:nvGrpSpPr>
        <p:grpSpPr>
          <a:xfrm>
            <a:off x="4247681" y="5199521"/>
            <a:ext cx="3364939" cy="828916"/>
            <a:chOff x="4247681" y="5199521"/>
            <a:chExt cx="3364939" cy="82891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A97A847-CE13-4653-AF66-B0D34D5C412C}"/>
                </a:ext>
              </a:extLst>
            </p:cNvPr>
            <p:cNvSpPr/>
            <p:nvPr/>
          </p:nvSpPr>
          <p:spPr>
            <a:xfrm>
              <a:off x="4247681" y="5625025"/>
              <a:ext cx="376517" cy="4034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BD4C034-D3CA-4490-9B6F-3A7698782914}"/>
                </a:ext>
              </a:extLst>
            </p:cNvPr>
            <p:cNvSpPr/>
            <p:nvPr/>
          </p:nvSpPr>
          <p:spPr>
            <a:xfrm>
              <a:off x="5741892" y="5625025"/>
              <a:ext cx="376517" cy="4034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F53FF3-7AF6-4213-AB58-0D8D857AD022}"/>
                </a:ext>
              </a:extLst>
            </p:cNvPr>
            <p:cNvCxnSpPr>
              <a:stCxn id="14" idx="6"/>
            </p:cNvCxnSpPr>
            <p:nvPr/>
          </p:nvCxnSpPr>
          <p:spPr>
            <a:xfrm>
              <a:off x="4624198" y="5826731"/>
              <a:ext cx="11026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C34E3C4-5307-4C18-80BF-9C77E95A4F20}"/>
                </a:ext>
              </a:extLst>
            </p:cNvPr>
            <p:cNvSpPr/>
            <p:nvPr/>
          </p:nvSpPr>
          <p:spPr>
            <a:xfrm>
              <a:off x="7236103" y="5625025"/>
              <a:ext cx="376517" cy="4034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AC76CAF-EE8B-4CBD-8105-243DAACE1098}"/>
                </a:ext>
              </a:extLst>
            </p:cNvPr>
            <p:cNvCxnSpPr/>
            <p:nvPr/>
          </p:nvCxnSpPr>
          <p:spPr>
            <a:xfrm>
              <a:off x="6118409" y="5826731"/>
              <a:ext cx="11026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E19567C-8AF4-40DB-9CEE-E668A29DBC4C}"/>
                </a:ext>
              </a:extLst>
            </p:cNvPr>
            <p:cNvSpPr/>
            <p:nvPr/>
          </p:nvSpPr>
          <p:spPr>
            <a:xfrm>
              <a:off x="4410635" y="5199521"/>
              <a:ext cx="1497106" cy="421350"/>
            </a:xfrm>
            <a:custGeom>
              <a:avLst/>
              <a:gdLst>
                <a:gd name="connsiteX0" fmla="*/ 0 w 3021106"/>
                <a:gd name="connsiteY0" fmla="*/ 421350 h 421350"/>
                <a:gd name="connsiteX1" fmla="*/ 1461247 w 3021106"/>
                <a:gd name="connsiteY1" fmla="*/ 8 h 421350"/>
                <a:gd name="connsiteX2" fmla="*/ 3021106 w 3021106"/>
                <a:gd name="connsiteY2" fmla="*/ 412385 h 42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21106" h="421350">
                  <a:moveTo>
                    <a:pt x="0" y="421350"/>
                  </a:moveTo>
                  <a:cubicBezTo>
                    <a:pt x="478864" y="211426"/>
                    <a:pt x="957729" y="1502"/>
                    <a:pt x="1461247" y="8"/>
                  </a:cubicBezTo>
                  <a:cubicBezTo>
                    <a:pt x="1964765" y="-1486"/>
                    <a:pt x="2492935" y="205449"/>
                    <a:pt x="3021106" y="412385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240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716C-D00B-46A6-B9C9-274FB3DCC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1BEF4-AEC5-4856-9E95-2030D3BD5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989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Simple: A graph is simple if it has no loops AND no parallel edges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Complete: A graph is complete if there is a path between any two nodes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4073381-B6B6-4D35-8705-6E7F66B90A4E}"/>
              </a:ext>
            </a:extLst>
          </p:cNvPr>
          <p:cNvGrpSpPr/>
          <p:nvPr/>
        </p:nvGrpSpPr>
        <p:grpSpPr>
          <a:xfrm>
            <a:off x="4247682" y="3401778"/>
            <a:ext cx="3364939" cy="403412"/>
            <a:chOff x="4247682" y="3401778"/>
            <a:chExt cx="3364939" cy="40341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803EDD7-B037-4EA6-8F4C-0209425528D8}"/>
                </a:ext>
              </a:extLst>
            </p:cNvPr>
            <p:cNvSpPr/>
            <p:nvPr/>
          </p:nvSpPr>
          <p:spPr>
            <a:xfrm>
              <a:off x="4247682" y="3401778"/>
              <a:ext cx="376517" cy="4034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1451A96-F796-4CC0-A433-619C25B022FD}"/>
                </a:ext>
              </a:extLst>
            </p:cNvPr>
            <p:cNvSpPr/>
            <p:nvPr/>
          </p:nvSpPr>
          <p:spPr>
            <a:xfrm>
              <a:off x="5741893" y="3401778"/>
              <a:ext cx="376517" cy="4034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55AECE3-1408-4468-BA1A-4FA5E3EAD2C5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4624199" y="3603484"/>
              <a:ext cx="11026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B33621C-B379-4F47-BA81-42973D831CDD}"/>
                </a:ext>
              </a:extLst>
            </p:cNvPr>
            <p:cNvSpPr/>
            <p:nvPr/>
          </p:nvSpPr>
          <p:spPr>
            <a:xfrm>
              <a:off x="7236104" y="3401778"/>
              <a:ext cx="376517" cy="4034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7D05CD4-9AEB-423D-BDD1-0E811944DCF2}"/>
                </a:ext>
              </a:extLst>
            </p:cNvPr>
            <p:cNvCxnSpPr>
              <a:cxnSpLocks/>
            </p:cNvCxnSpPr>
            <p:nvPr/>
          </p:nvCxnSpPr>
          <p:spPr>
            <a:xfrm>
              <a:off x="6118410" y="3603484"/>
              <a:ext cx="11026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905361-FC3C-4AB9-BAC1-7016D2574972}"/>
              </a:ext>
            </a:extLst>
          </p:cNvPr>
          <p:cNvGrpSpPr/>
          <p:nvPr/>
        </p:nvGrpSpPr>
        <p:grpSpPr>
          <a:xfrm>
            <a:off x="4247681" y="5625025"/>
            <a:ext cx="3364939" cy="403412"/>
            <a:chOff x="4247681" y="5625025"/>
            <a:chExt cx="3364939" cy="40341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A97A847-CE13-4653-AF66-B0D34D5C412C}"/>
                </a:ext>
              </a:extLst>
            </p:cNvPr>
            <p:cNvSpPr/>
            <p:nvPr/>
          </p:nvSpPr>
          <p:spPr>
            <a:xfrm>
              <a:off x="4247681" y="5625025"/>
              <a:ext cx="376517" cy="4034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BD4C034-D3CA-4490-9B6F-3A7698782914}"/>
                </a:ext>
              </a:extLst>
            </p:cNvPr>
            <p:cNvSpPr/>
            <p:nvPr/>
          </p:nvSpPr>
          <p:spPr>
            <a:xfrm>
              <a:off x="5741892" y="5625025"/>
              <a:ext cx="376517" cy="4034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F53FF3-7AF6-4213-AB58-0D8D857AD022}"/>
                </a:ext>
              </a:extLst>
            </p:cNvPr>
            <p:cNvCxnSpPr>
              <a:stCxn id="14" idx="6"/>
            </p:cNvCxnSpPr>
            <p:nvPr/>
          </p:nvCxnSpPr>
          <p:spPr>
            <a:xfrm>
              <a:off x="4624198" y="5826731"/>
              <a:ext cx="11026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C34E3C4-5307-4C18-80BF-9C77E95A4F20}"/>
                </a:ext>
              </a:extLst>
            </p:cNvPr>
            <p:cNvSpPr/>
            <p:nvPr/>
          </p:nvSpPr>
          <p:spPr>
            <a:xfrm>
              <a:off x="7236103" y="5625025"/>
              <a:ext cx="376517" cy="4034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AC76CAF-EE8B-4CBD-8105-243DAACE1098}"/>
                </a:ext>
              </a:extLst>
            </p:cNvPr>
            <p:cNvCxnSpPr/>
            <p:nvPr/>
          </p:nvCxnSpPr>
          <p:spPr>
            <a:xfrm>
              <a:off x="6118409" y="5826731"/>
              <a:ext cx="11026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102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716C-D00B-46A6-B9C9-274FB3DCC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1BEF4-AEC5-4856-9E95-2030D3BD5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989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Connected: A graph is complete if any two distinct nodes are adjacent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4073381-B6B6-4D35-8705-6E7F66B90A4E}"/>
              </a:ext>
            </a:extLst>
          </p:cNvPr>
          <p:cNvGrpSpPr/>
          <p:nvPr/>
        </p:nvGrpSpPr>
        <p:grpSpPr>
          <a:xfrm>
            <a:off x="4247682" y="3401778"/>
            <a:ext cx="3364939" cy="403412"/>
            <a:chOff x="4247682" y="3401778"/>
            <a:chExt cx="3364939" cy="40341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803EDD7-B037-4EA6-8F4C-0209425528D8}"/>
                </a:ext>
              </a:extLst>
            </p:cNvPr>
            <p:cNvSpPr/>
            <p:nvPr/>
          </p:nvSpPr>
          <p:spPr>
            <a:xfrm>
              <a:off x="4247682" y="3401778"/>
              <a:ext cx="376517" cy="4034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1451A96-F796-4CC0-A433-619C25B022FD}"/>
                </a:ext>
              </a:extLst>
            </p:cNvPr>
            <p:cNvSpPr/>
            <p:nvPr/>
          </p:nvSpPr>
          <p:spPr>
            <a:xfrm>
              <a:off x="5741893" y="3401778"/>
              <a:ext cx="376517" cy="4034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55AECE3-1408-4468-BA1A-4FA5E3EAD2C5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4624199" y="3603484"/>
              <a:ext cx="11026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B33621C-B379-4F47-BA81-42973D831CDD}"/>
                </a:ext>
              </a:extLst>
            </p:cNvPr>
            <p:cNvSpPr/>
            <p:nvPr/>
          </p:nvSpPr>
          <p:spPr>
            <a:xfrm>
              <a:off x="7236104" y="3401778"/>
              <a:ext cx="376517" cy="4034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7D05CD4-9AEB-423D-BDD1-0E811944DCF2}"/>
                </a:ext>
              </a:extLst>
            </p:cNvPr>
            <p:cNvCxnSpPr>
              <a:cxnSpLocks/>
            </p:cNvCxnSpPr>
            <p:nvPr/>
          </p:nvCxnSpPr>
          <p:spPr>
            <a:xfrm>
              <a:off x="6118410" y="3603484"/>
              <a:ext cx="11026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BC1424-6F16-4B3B-931F-C928BA085DBF}"/>
              </a:ext>
            </a:extLst>
          </p:cNvPr>
          <p:cNvGrpSpPr/>
          <p:nvPr/>
        </p:nvGrpSpPr>
        <p:grpSpPr>
          <a:xfrm>
            <a:off x="4247681" y="4796115"/>
            <a:ext cx="3364939" cy="882698"/>
            <a:chOff x="4247681" y="4796115"/>
            <a:chExt cx="3364939" cy="88269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4D9B97D-B792-479B-A572-BC02AD3978FA}"/>
                </a:ext>
              </a:extLst>
            </p:cNvPr>
            <p:cNvSpPr/>
            <p:nvPr/>
          </p:nvSpPr>
          <p:spPr>
            <a:xfrm>
              <a:off x="4247681" y="5275401"/>
              <a:ext cx="376517" cy="4034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4167BF0-8E60-49B7-AADD-3C7EDDCE1A46}"/>
                </a:ext>
              </a:extLst>
            </p:cNvPr>
            <p:cNvSpPr/>
            <p:nvPr/>
          </p:nvSpPr>
          <p:spPr>
            <a:xfrm>
              <a:off x="5741892" y="5275401"/>
              <a:ext cx="376517" cy="4034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CE55579-48DB-4AA8-8FA5-C6522EB5DA18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>
              <a:off x="4624198" y="5477107"/>
              <a:ext cx="11026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EE9DF1A-3FFA-43DF-955D-2DEC535628FE}"/>
                </a:ext>
              </a:extLst>
            </p:cNvPr>
            <p:cNvSpPr/>
            <p:nvPr/>
          </p:nvSpPr>
          <p:spPr>
            <a:xfrm>
              <a:off x="7236103" y="5275401"/>
              <a:ext cx="376517" cy="4034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24AB805-F0B2-442E-83FC-C4929706FDAA}"/>
                </a:ext>
              </a:extLst>
            </p:cNvPr>
            <p:cNvCxnSpPr>
              <a:cxnSpLocks/>
            </p:cNvCxnSpPr>
            <p:nvPr/>
          </p:nvCxnSpPr>
          <p:spPr>
            <a:xfrm>
              <a:off x="6118409" y="5477107"/>
              <a:ext cx="11026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8974E0-F89D-42FA-96EF-B18AB392E517}"/>
                </a:ext>
              </a:extLst>
            </p:cNvPr>
            <p:cNvSpPr/>
            <p:nvPr/>
          </p:nvSpPr>
          <p:spPr>
            <a:xfrm>
              <a:off x="4410635" y="4796115"/>
              <a:ext cx="2985247" cy="466167"/>
            </a:xfrm>
            <a:custGeom>
              <a:avLst/>
              <a:gdLst>
                <a:gd name="connsiteX0" fmla="*/ 0 w 2985247"/>
                <a:gd name="connsiteY0" fmla="*/ 466167 h 466167"/>
                <a:gd name="connsiteX1" fmla="*/ 1488141 w 2985247"/>
                <a:gd name="connsiteY1" fmla="*/ 3 h 466167"/>
                <a:gd name="connsiteX2" fmla="*/ 2985247 w 2985247"/>
                <a:gd name="connsiteY2" fmla="*/ 457203 h 466167"/>
                <a:gd name="connsiteX3" fmla="*/ 2985247 w 2985247"/>
                <a:gd name="connsiteY3" fmla="*/ 457203 h 46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5247" h="466167">
                  <a:moveTo>
                    <a:pt x="0" y="466167"/>
                  </a:moveTo>
                  <a:cubicBezTo>
                    <a:pt x="495300" y="233832"/>
                    <a:pt x="990600" y="1497"/>
                    <a:pt x="1488141" y="3"/>
                  </a:cubicBezTo>
                  <a:cubicBezTo>
                    <a:pt x="1985682" y="-1491"/>
                    <a:pt x="2985247" y="457203"/>
                    <a:pt x="2985247" y="457203"/>
                  </a:cubicBezTo>
                  <a:lnTo>
                    <a:pt x="2985247" y="457203"/>
                  </a:ln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939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48A1-DE79-4016-8AA0-83A1B71D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2EDBA-42EE-4CC4-844B-52661EBE5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Incident: Two edges are called “incident” if they share a vertex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Edges AB and BC are incident since they both share the vertex B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7A515C-7B9A-4E05-B229-E553087C2416}"/>
              </a:ext>
            </a:extLst>
          </p:cNvPr>
          <p:cNvGrpSpPr/>
          <p:nvPr/>
        </p:nvGrpSpPr>
        <p:grpSpPr>
          <a:xfrm>
            <a:off x="4247682" y="3401778"/>
            <a:ext cx="3364939" cy="403412"/>
            <a:chOff x="4247682" y="3401778"/>
            <a:chExt cx="3364939" cy="40341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5689A7-C75D-4298-8E79-CABA7EA172F7}"/>
                </a:ext>
              </a:extLst>
            </p:cNvPr>
            <p:cNvSpPr/>
            <p:nvPr/>
          </p:nvSpPr>
          <p:spPr>
            <a:xfrm>
              <a:off x="4247682" y="3401778"/>
              <a:ext cx="376517" cy="4034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78FA5AB-5486-4C28-8D6A-3BCC6DAB63D3}"/>
                </a:ext>
              </a:extLst>
            </p:cNvPr>
            <p:cNvSpPr/>
            <p:nvPr/>
          </p:nvSpPr>
          <p:spPr>
            <a:xfrm>
              <a:off x="5741893" y="3401778"/>
              <a:ext cx="376517" cy="4034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9D6E2D0-F964-476E-85E6-B2F8DE0B886C}"/>
                </a:ext>
              </a:extLst>
            </p:cNvPr>
            <p:cNvCxnSpPr>
              <a:stCxn id="5" idx="6"/>
            </p:cNvCxnSpPr>
            <p:nvPr/>
          </p:nvCxnSpPr>
          <p:spPr>
            <a:xfrm>
              <a:off x="4624199" y="3603484"/>
              <a:ext cx="11026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281E5DA-0DDB-4D9E-8E9C-DA310C56F726}"/>
                </a:ext>
              </a:extLst>
            </p:cNvPr>
            <p:cNvSpPr/>
            <p:nvPr/>
          </p:nvSpPr>
          <p:spPr>
            <a:xfrm>
              <a:off x="7236104" y="3401778"/>
              <a:ext cx="376517" cy="4034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5C1CEE4-B268-4873-97FC-B1AA2CDD2E91}"/>
                </a:ext>
              </a:extLst>
            </p:cNvPr>
            <p:cNvCxnSpPr/>
            <p:nvPr/>
          </p:nvCxnSpPr>
          <p:spPr>
            <a:xfrm>
              <a:off x="6118410" y="3603484"/>
              <a:ext cx="11026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886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276</TotalTime>
  <Words>574</Words>
  <Application>Microsoft Office PowerPoint</Application>
  <PresentationFormat>Widescreen</PresentationFormat>
  <Paragraphs>141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Tw Cen MT</vt:lpstr>
      <vt:lpstr>Circuit</vt:lpstr>
      <vt:lpstr>CIS 7 – Discrete Structures </vt:lpstr>
      <vt:lpstr>Terminology</vt:lpstr>
      <vt:lpstr>What is a graph?</vt:lpstr>
      <vt:lpstr>Terminology – Directed</vt:lpstr>
      <vt:lpstr>Terminology – Weighted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Practice</vt:lpstr>
      <vt:lpstr>Practice 2</vt:lpstr>
      <vt:lpstr>Practice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 – Discrete Structures </dc:title>
  <dc:creator>James Wilson</dc:creator>
  <cp:lastModifiedBy>James Wilson</cp:lastModifiedBy>
  <cp:revision>20</cp:revision>
  <dcterms:created xsi:type="dcterms:W3CDTF">2017-11-05T17:18:24Z</dcterms:created>
  <dcterms:modified xsi:type="dcterms:W3CDTF">2017-11-05T21:54:55Z</dcterms:modified>
</cp:coreProperties>
</file>