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CD011B-AB54-404C-ADB7-0A210B416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B1DDFC-3C31-4C85-8CBA-3D2897C19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13 – </a:t>
            </a:r>
            <a:r>
              <a:rPr lang="en-US" dirty="0" err="1" smtClean="0"/>
              <a:t>CombinatoricS</a:t>
            </a:r>
            <a:r>
              <a:rPr lang="en-US" dirty="0" smtClean="0"/>
              <a:t> –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many different ways can I award gold, silver, and bronze medals to 5 contestants?</a:t>
            </a:r>
          </a:p>
          <a:p>
            <a:r>
              <a:rPr lang="en-US" dirty="0" smtClean="0"/>
              <a:t>Is it permutation or combination?</a:t>
            </a:r>
          </a:p>
          <a:p>
            <a:r>
              <a:rPr lang="en-US" dirty="0" smtClean="0"/>
              <a:t>Does the order matter?</a:t>
            </a:r>
          </a:p>
          <a:p>
            <a:r>
              <a:rPr lang="en-US" dirty="0" smtClean="0"/>
              <a:t>Is {Bob: Gold, Fred: Silver, Gina: Bronze} = {Gina: Gold, Bob: Silver, Fred: Bronze?</a:t>
            </a:r>
          </a:p>
          <a:p>
            <a:r>
              <a:rPr lang="en-US" dirty="0" smtClean="0"/>
              <a:t>No!  Therefore order DOES matter</a:t>
            </a:r>
          </a:p>
          <a:p>
            <a:r>
              <a:rPr lang="en-US" dirty="0" smtClean="0"/>
              <a:t>P(5,3) = 5! / [5-3]! = 5*4*3 =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3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my chances of winning the lotter assuming I have to pick 6 matching numbers from a list of 100 numbers and I only buy 1 ticket?</a:t>
            </a:r>
          </a:p>
          <a:p>
            <a:r>
              <a:rPr lang="en-US" dirty="0" smtClean="0"/>
              <a:t>Does order matter?</a:t>
            </a:r>
          </a:p>
          <a:p>
            <a:r>
              <a:rPr lang="en-US" dirty="0" smtClean="0"/>
              <a:t>Is {1,2,3,4,5,6} = {6,5,4,3,2,1}? </a:t>
            </a:r>
          </a:p>
          <a:p>
            <a:r>
              <a:rPr lang="en-US" dirty="0" smtClean="0"/>
              <a:t>Yes!  Therefore order DOES NOT MATTER</a:t>
            </a:r>
          </a:p>
          <a:p>
            <a:r>
              <a:rPr lang="en-US" dirty="0" smtClean="0"/>
              <a:t>C(100,6) = 100! / [6!(100-6)!] = 100! / (6!*94!)</a:t>
            </a:r>
          </a:p>
          <a:p>
            <a:r>
              <a:rPr lang="en-US" dirty="0" smtClean="0"/>
              <a:t>Now make it a ratio to answer the question: 1 / C(100,6)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437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many ways can we arrange the letters TALLAHASSEE if no two vowels can be adjacent?</a:t>
            </a:r>
          </a:p>
          <a:p>
            <a:r>
              <a:rPr lang="en-US" dirty="0" smtClean="0"/>
              <a:t>Arrange all consonants: TLLHSS</a:t>
            </a:r>
          </a:p>
          <a:p>
            <a:r>
              <a:rPr lang="en-US" dirty="0" smtClean="0"/>
              <a:t>This is arrangement with duplicates: 6 letters, 2 L’s and 2 S’s = 6! / 2!*2!</a:t>
            </a:r>
          </a:p>
          <a:p>
            <a:r>
              <a:rPr lang="en-US" dirty="0" smtClean="0"/>
              <a:t>Now figure out how many spots are available for vowels?</a:t>
            </a:r>
          </a:p>
          <a:p>
            <a:r>
              <a:rPr lang="en-US" dirty="0" smtClean="0"/>
              <a:t>_ T _ L _ L _ H _ S _ S _ = 7 available spots for 5 vowels</a:t>
            </a:r>
          </a:p>
          <a:p>
            <a:r>
              <a:rPr lang="en-US" dirty="0" smtClean="0"/>
              <a:t>Order DOES NOT matter, therefore C(7,5)</a:t>
            </a:r>
          </a:p>
          <a:p>
            <a:r>
              <a:rPr lang="en-US" dirty="0" smtClean="0"/>
              <a:t>Now arrange the vowels (AAAEE).  Arrangement with duplicates:</a:t>
            </a:r>
          </a:p>
          <a:p>
            <a:r>
              <a:rPr lang="en-US" dirty="0" smtClean="0"/>
              <a:t>5! / (3!*2!)</a:t>
            </a:r>
          </a:p>
          <a:p>
            <a:r>
              <a:rPr lang="en-US" dirty="0" smtClean="0"/>
              <a:t>Now we have to “and” all of these together:</a:t>
            </a:r>
          </a:p>
          <a:p>
            <a:r>
              <a:rPr lang="en-US" dirty="0" smtClean="0"/>
              <a:t>[6! / 2! * 2!] * [C(7,5)] * [5!/(3!*2!)]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4F58C-C201-4A8A-8C52-7424D529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Arrangements of items in 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3C2A5B-C74B-42E0-B323-B4463A75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determine unique combinations of items in a set?</a:t>
            </a:r>
          </a:p>
          <a:p>
            <a:pPr lvl="1"/>
            <a:r>
              <a:rPr lang="en-US" dirty="0"/>
              <a:t>Example: Given the numbers 1, 2, 3, 4, how many ways can we uniquely combine these numbers (unique meaning without repetition).</a:t>
            </a:r>
          </a:p>
          <a:p>
            <a:pPr lvl="1"/>
            <a:r>
              <a:rPr lang="en-US" dirty="0"/>
              <a:t>For the first position, you have 4 options</a:t>
            </a:r>
          </a:p>
          <a:p>
            <a:pPr lvl="1"/>
            <a:r>
              <a:rPr lang="en-US" dirty="0"/>
              <a:t>For the second position you have 3 options</a:t>
            </a:r>
          </a:p>
          <a:p>
            <a:pPr lvl="1"/>
            <a:r>
              <a:rPr lang="en-US" dirty="0"/>
              <a:t>For the third position you have 2 options</a:t>
            </a:r>
          </a:p>
          <a:p>
            <a:pPr lvl="1"/>
            <a:r>
              <a:rPr lang="en-US" dirty="0"/>
              <a:t>For the first position you are left with 1 option</a:t>
            </a:r>
          </a:p>
          <a:p>
            <a:pPr lvl="1"/>
            <a:r>
              <a:rPr lang="en-US" dirty="0"/>
              <a:t>Combinations = 4 * 3 * 2 * 1 = 4! = 24</a:t>
            </a:r>
          </a:p>
        </p:txBody>
      </p:sp>
    </p:spTree>
    <p:extLst>
      <p:ext uri="{BB962C8B-B14F-4D97-AF65-F5344CB8AC3E}">
        <p14:creationId xmlns:p14="http://schemas.microsoft.com/office/powerpoint/2010/main" val="222829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E5E38C-C07C-4492-8AC0-7F9BCBC0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Arrangements with conditions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C9BA5A-BC61-4349-8883-AF823B82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first number must be a multiple of 2?</a:t>
            </a:r>
          </a:p>
          <a:p>
            <a:pPr lvl="1"/>
            <a:r>
              <a:rPr lang="en-US" dirty="0"/>
              <a:t>You have 2 options for the first number (2,4)</a:t>
            </a:r>
          </a:p>
          <a:p>
            <a:pPr lvl="1"/>
            <a:r>
              <a:rPr lang="en-US" dirty="0"/>
              <a:t>You have 1 option for the second number (2,4)</a:t>
            </a:r>
          </a:p>
          <a:p>
            <a:pPr lvl="1"/>
            <a:r>
              <a:rPr lang="en-US" dirty="0"/>
              <a:t>You have 2 options for the third number (1,3)</a:t>
            </a:r>
          </a:p>
          <a:p>
            <a:pPr lvl="1"/>
            <a:r>
              <a:rPr lang="en-US" dirty="0"/>
              <a:t>You have 1 option for the third number (1,3)</a:t>
            </a:r>
          </a:p>
          <a:p>
            <a:pPr lvl="1"/>
            <a:r>
              <a:rPr lang="en-US" dirty="0"/>
              <a:t>[2 * 1] * [2 * 1] = 2! * 2! </a:t>
            </a:r>
          </a:p>
        </p:txBody>
      </p:sp>
    </p:spTree>
    <p:extLst>
      <p:ext uri="{BB962C8B-B14F-4D97-AF65-F5344CB8AC3E}">
        <p14:creationId xmlns:p14="http://schemas.microsoft.com/office/powerpoint/2010/main" val="132722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D58E37-9237-4FBC-B3D9-09986757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Arrangements with duplicates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D76094-C950-4EAE-85CD-12E016E5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do with duplicates?</a:t>
            </a:r>
          </a:p>
          <a:p>
            <a:r>
              <a:rPr lang="en-US" dirty="0" smtClean="0"/>
              <a:t>1,2,1,3,4,3,3  where 1 is duplicated twice and three is duplicated thrice</a:t>
            </a:r>
          </a:p>
          <a:p>
            <a:r>
              <a:rPr lang="en-US" dirty="0" smtClean="0"/>
              <a:t>Formula: n! / (n</a:t>
            </a:r>
            <a:r>
              <a:rPr lang="en-US" baseline="-25000" dirty="0" smtClean="0"/>
              <a:t>1</a:t>
            </a:r>
            <a:r>
              <a:rPr lang="en-US" dirty="0" smtClean="0"/>
              <a:t>!*n</a:t>
            </a:r>
            <a:r>
              <a:rPr lang="en-US" baseline="-25000" dirty="0"/>
              <a:t>2</a:t>
            </a:r>
            <a:r>
              <a:rPr lang="en-US" dirty="0" smtClean="0"/>
              <a:t>!*…*</a:t>
            </a:r>
            <a:r>
              <a:rPr lang="en-US" dirty="0" err="1" smtClean="0"/>
              <a:t>n</a:t>
            </a:r>
            <a:r>
              <a:rPr lang="en-US" baseline="-25000" dirty="0" err="1"/>
              <a:t>k</a:t>
            </a:r>
            <a:r>
              <a:rPr lang="en-US" dirty="0" smtClean="0"/>
              <a:t>!)</a:t>
            </a:r>
          </a:p>
          <a:p>
            <a:r>
              <a:rPr lang="en-US" dirty="0" smtClean="0"/>
              <a:t>Where n</a:t>
            </a:r>
            <a:r>
              <a:rPr lang="en-US" baseline="-25000" dirty="0" smtClean="0"/>
              <a:t>1</a:t>
            </a:r>
            <a:r>
              <a:rPr lang="en-US" dirty="0" smtClean="0"/>
              <a:t> is the number of duplicates of type 1, n</a:t>
            </a:r>
            <a:r>
              <a:rPr lang="en-US" baseline="-25000" dirty="0"/>
              <a:t>2</a:t>
            </a:r>
            <a:r>
              <a:rPr lang="en-US" dirty="0" smtClean="0"/>
              <a:t> is the number of duplicates of type 2, and </a:t>
            </a:r>
            <a:r>
              <a:rPr lang="en-US" dirty="0" err="1" smtClean="0"/>
              <a:t>n</a:t>
            </a:r>
            <a:r>
              <a:rPr lang="en-US" baseline="-25000" dirty="0" err="1"/>
              <a:t>k</a:t>
            </a:r>
            <a:r>
              <a:rPr lang="en-US" dirty="0" smtClean="0"/>
              <a:t> is the number of duplicates of type k.</a:t>
            </a:r>
          </a:p>
          <a:p>
            <a:r>
              <a:rPr lang="en-US" dirty="0" smtClean="0"/>
              <a:t>7! / (2! * 3!) = 420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874691-E7AF-462C-B7B0-90E34745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 (Choose k of 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D145D1-6049-4FDC-AE64-843F9717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ways can we list 4 numbers out of a list of 7 numbers WITHOUT </a:t>
            </a:r>
            <a:r>
              <a:rPr lang="en-US" dirty="0" smtClean="0"/>
              <a:t>repetition &amp; where ORDER IS IMPORTANT</a:t>
            </a:r>
            <a:endParaRPr lang="en-US" dirty="0"/>
          </a:p>
          <a:p>
            <a:r>
              <a:rPr lang="en-US" dirty="0"/>
              <a:t>Formula: The number of permutations of length k from a list of n elements is: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n,k</a:t>
            </a:r>
            <a:r>
              <a:rPr lang="en-US" dirty="0" smtClean="0"/>
              <a:t>) = n</a:t>
            </a:r>
            <a:r>
              <a:rPr lang="en-US" dirty="0"/>
              <a:t>! / (n – k)!</a:t>
            </a:r>
          </a:p>
          <a:p>
            <a:r>
              <a:rPr lang="en-US" dirty="0"/>
              <a:t>Plug in the values above: n = 7 &amp; k = 4</a:t>
            </a:r>
          </a:p>
          <a:p>
            <a:r>
              <a:rPr lang="en-US" dirty="0"/>
              <a:t>7! / (7-4)! = 7!/3! = 7 * 6 * 5 * 4 * 3! / 3! = 7*6*5*4 = </a:t>
            </a:r>
            <a:r>
              <a:rPr lang="en-US" dirty="0" smtClean="0"/>
              <a:t>840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5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permutations and arrangements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permutation question where k = n</a:t>
            </a:r>
          </a:p>
          <a:p>
            <a:r>
              <a:rPr lang="en-US" dirty="0" smtClean="0"/>
              <a:t>n! / (n-k)! = n! / 0! = n! = arrangements</a:t>
            </a:r>
          </a:p>
        </p:txBody>
      </p:sp>
    </p:spTree>
    <p:extLst>
      <p:ext uri="{BB962C8B-B14F-4D97-AF65-F5344CB8AC3E}">
        <p14:creationId xmlns:p14="http://schemas.microsoft.com/office/powerpoint/2010/main" val="6521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many ways can we list 4 numbers out of a list of 7 numbers WITHOUT repetition &amp; where ORDER </a:t>
            </a:r>
            <a:r>
              <a:rPr lang="en-US" dirty="0" smtClean="0"/>
              <a:t>IS </a:t>
            </a:r>
            <a:r>
              <a:rPr lang="en-US" u="sng" dirty="0" smtClean="0"/>
              <a:t>NOT</a:t>
            </a:r>
            <a:r>
              <a:rPr lang="en-US" dirty="0" smtClean="0"/>
              <a:t> IMPORTANT?</a:t>
            </a:r>
            <a:endParaRPr lang="en-US" dirty="0"/>
          </a:p>
          <a:p>
            <a:r>
              <a:rPr lang="en-US" dirty="0" smtClean="0"/>
              <a:t>How does this differ from permutations?</a:t>
            </a:r>
          </a:p>
          <a:p>
            <a:r>
              <a:rPr lang="en-US" dirty="0" smtClean="0"/>
              <a:t>Consider the set {</a:t>
            </a:r>
            <a:r>
              <a:rPr lang="en-US" dirty="0" err="1" smtClean="0"/>
              <a:t>a,b,c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Consider the subset 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Is it the same as {</a:t>
            </a:r>
            <a:r>
              <a:rPr lang="en-US" dirty="0" err="1" smtClean="0"/>
              <a:t>b,a</a:t>
            </a:r>
            <a:r>
              <a:rPr lang="en-US" dirty="0" smtClean="0"/>
              <a:t>}?</a:t>
            </a:r>
          </a:p>
          <a:p>
            <a:pPr lvl="1"/>
            <a:r>
              <a:rPr lang="en-US" dirty="0" smtClean="0"/>
              <a:t>It depends on the criteria of the question.  If order matters, then they are NOT the same.  If it does matter then they are the same</a:t>
            </a:r>
          </a:p>
          <a:p>
            <a:r>
              <a:rPr lang="en-US" dirty="0" smtClean="0"/>
              <a:t>Combination Formula: n! / [k!(n-k)!]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4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different hands of 5 cards can you be dealt from a deck of 52 cards?</a:t>
            </a:r>
          </a:p>
          <a:p>
            <a:r>
              <a:rPr lang="en-US" dirty="0" smtClean="0"/>
              <a:t>This is a combination question because order does not matter</a:t>
            </a:r>
          </a:p>
          <a:p>
            <a:r>
              <a:rPr lang="en-US" dirty="0" smtClean="0"/>
              <a:t>C(52,5)</a:t>
            </a:r>
          </a:p>
          <a:p>
            <a:pPr lvl="1"/>
            <a:r>
              <a:rPr lang="en-US" dirty="0" smtClean="0"/>
              <a:t>52! / [5!(52-5)!</a:t>
            </a:r>
          </a:p>
          <a:p>
            <a:pPr lvl="1"/>
            <a:r>
              <a:rPr lang="en-US" dirty="0" smtClean="0"/>
              <a:t>52! / 5!(47!)</a:t>
            </a:r>
          </a:p>
          <a:p>
            <a:pPr lvl="1"/>
            <a:r>
              <a:rPr lang="en-US" dirty="0" smtClean="0"/>
              <a:t>52 * 51 * 50 * 49 * 48 / 5!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many different ways can I give out 10 A’s in a classroom of 30 students?</a:t>
            </a:r>
          </a:p>
          <a:p>
            <a:r>
              <a:rPr lang="en-US" dirty="0" smtClean="0"/>
              <a:t>Order doesn’t matter… right?</a:t>
            </a:r>
          </a:p>
          <a:p>
            <a:r>
              <a:rPr lang="en-US" dirty="0" smtClean="0"/>
              <a:t>C(30,10) = 30! / [10!(30-10)!]</a:t>
            </a:r>
            <a:r>
              <a:rPr lang="en-US" dirty="0"/>
              <a:t> </a:t>
            </a:r>
            <a:r>
              <a:rPr lang="en-US" dirty="0" smtClean="0"/>
              <a:t>= 30! / [10!(20)!]</a:t>
            </a:r>
          </a:p>
          <a:p>
            <a:r>
              <a:rPr lang="en-US" dirty="0" smtClean="0"/>
              <a:t>You have $3 and you are ordering dinner off the $1 menu, which has 10 items on it.  Assuming you have no desire to get the same item more than once, how many different meal options do you have?</a:t>
            </a:r>
          </a:p>
          <a:p>
            <a:r>
              <a:rPr lang="en-US" dirty="0" smtClean="0"/>
              <a:t>C(10,3) = 10! / [3!(10-3)!] = 10! / 3!(7)! = 10 * 9 * 8 / 3 = 10*3*8 = 240</a:t>
            </a:r>
          </a:p>
        </p:txBody>
      </p:sp>
    </p:spTree>
    <p:extLst>
      <p:ext uri="{BB962C8B-B14F-4D97-AF65-F5344CB8AC3E}">
        <p14:creationId xmlns:p14="http://schemas.microsoft.com/office/powerpoint/2010/main" val="16282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762</TotalTime>
  <Words>966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CIS 7 – Discrete structures</vt:lpstr>
      <vt:lpstr>Arrangements of items in a set</vt:lpstr>
      <vt:lpstr>Arrangements with conditions</vt:lpstr>
      <vt:lpstr>Arrangements with duplicates</vt:lpstr>
      <vt:lpstr>Permutations (Choose k of n)</vt:lpstr>
      <vt:lpstr>Relationship between permutations and arrangements</vt:lpstr>
      <vt:lpstr>combinations</vt:lpstr>
      <vt:lpstr>Combination example #1</vt:lpstr>
      <vt:lpstr>Combination example #2</vt:lpstr>
      <vt:lpstr>Practice #1</vt:lpstr>
      <vt:lpstr>Practice #2</vt:lpstr>
      <vt:lpstr>Practice 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17</cp:revision>
  <dcterms:created xsi:type="dcterms:W3CDTF">2017-10-29T16:36:47Z</dcterms:created>
  <dcterms:modified xsi:type="dcterms:W3CDTF">2017-10-31T05:18:52Z</dcterms:modified>
</cp:coreProperties>
</file>