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0"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114" d="100"/>
          <a:sy n="114" d="100"/>
        </p:scale>
        <p:origin x="6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10/28/2021</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3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100444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10/28/2021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90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09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10/28/2021</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29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12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14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9533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10/28/2021</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9025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10/28/2021</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3645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10/28/2021</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56362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10/28/2021</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04860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37230"/>
            <a:ext cx="9158373" cy="50751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CE529-E125-40DC-BCC0-5BC61F35E0AA}"/>
              </a:ext>
            </a:extLst>
          </p:cNvPr>
          <p:cNvSpPr>
            <a:spLocks noGrp="1"/>
          </p:cNvSpPr>
          <p:nvPr>
            <p:ph type="title"/>
          </p:nvPr>
        </p:nvSpPr>
        <p:spPr>
          <a:xfrm>
            <a:off x="1" y="0"/>
            <a:ext cx="9140939" cy="1031500"/>
          </a:xfrm>
        </p:spPr>
        <p:txBody>
          <a:bodyPr>
            <a:noAutofit/>
          </a:bodyPr>
          <a:lstStyle/>
          <a:p>
            <a:pPr algn="ctr"/>
            <a:r>
              <a:rPr lang="en-US" sz="2800" dirty="0"/>
              <a:t>MASK MANDATES vs TRAFFIC ACCIDENTS</a:t>
            </a:r>
          </a:p>
        </p:txBody>
      </p:sp>
      <p:sp>
        <p:nvSpPr>
          <p:cNvPr id="12" name="Rectangle 11">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4078"/>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1079DE-42AC-4D2A-8027-2E9A51B36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742D92-BCBF-42E9-BEA0-22C3DA218D05}"/>
              </a:ext>
            </a:extLst>
          </p:cNvPr>
          <p:cNvSpPr>
            <a:spLocks noGrp="1"/>
          </p:cNvSpPr>
          <p:nvPr>
            <p:ph idx="1"/>
          </p:nvPr>
        </p:nvSpPr>
        <p:spPr>
          <a:xfrm>
            <a:off x="787179" y="1095508"/>
            <a:ext cx="7610536" cy="5016893"/>
          </a:xfrm>
        </p:spPr>
        <p:txBody>
          <a:bodyPr anchor="ctr">
            <a:normAutofit/>
          </a:bodyPr>
          <a:lstStyle/>
          <a:p>
            <a:pPr marL="285750" indent="-285750">
              <a:buFont typeface="Wingdings" panose="05000000000000000000" pitchFamily="2" charset="2"/>
              <a:buChar char="Ø"/>
            </a:pPr>
            <a:r>
              <a:rPr lang="en-US" sz="1600" dirty="0"/>
              <a:t>Did mask mandates affect  the number of traffic accidents in NY and GA between April 10 and December 31, 2020?</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Data sourced from the CDC (mask mandates) &amp; Kaggle (traffic accidents across US).</a:t>
            </a:r>
            <a:endParaRPr lang="en-US" dirty="0"/>
          </a:p>
        </p:txBody>
      </p:sp>
      <p:sp>
        <p:nvSpPr>
          <p:cNvPr id="22" name="Rectangle 21">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3">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27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BC06BCF-7320-499B-88F4-B5CA302B7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554E2E-2922-4366-AD14-32C37F733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78"/>
            <a:ext cx="3027529"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F0FF6D8-83C6-4E16-A659-121582CA0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0470" y="6144405"/>
            <a:ext cx="9201530"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697F9F0-BF9E-41B1-A538-7AFA9E965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52464"/>
            <a:ext cx="3039062" cy="5115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9D0FB2B-1753-41DC-BEA8-7B80EF89D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909C433-6200-400E-ACC5-60A500486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0328808-6121-4268-B0D0-AB78E2170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1944" y="3396996"/>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ubtitle 2">
            <a:extLst>
              <a:ext uri="{FF2B5EF4-FFF2-40B4-BE49-F238E27FC236}">
                <a16:creationId xmlns:a16="http://schemas.microsoft.com/office/drawing/2014/main" id="{7DC34D06-A336-49AC-B7D2-E4679025E488}"/>
              </a:ext>
            </a:extLst>
          </p:cNvPr>
          <p:cNvSpPr txBox="1">
            <a:spLocks/>
          </p:cNvSpPr>
          <p:nvPr/>
        </p:nvSpPr>
        <p:spPr>
          <a:xfrm>
            <a:off x="75501" y="1095508"/>
            <a:ext cx="2899550" cy="5008099"/>
          </a:xfrm>
          <a:prstGeom prst="rect">
            <a:avLst/>
          </a:prstGeom>
        </p:spPr>
        <p:txBody>
          <a:bodyPr vert="horz" lIns="109728" tIns="109728" rIns="109728" bIns="91440" rtlCol="0" anchor="ctr">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1600" dirty="0">
                <a:solidFill>
                  <a:schemeClr val="bg1"/>
                </a:solidFill>
              </a:rPr>
              <a:t>While NY State began implementing government mask mandates as of April 15, 2020, there was no data by way of passed ordinances indicating that GA implemented mask mandates through the end of 2020.</a:t>
            </a:r>
          </a:p>
        </p:txBody>
      </p:sp>
      <p:sp>
        <p:nvSpPr>
          <p:cNvPr id="34" name="Title 1">
            <a:extLst>
              <a:ext uri="{FF2B5EF4-FFF2-40B4-BE49-F238E27FC236}">
                <a16:creationId xmlns:a16="http://schemas.microsoft.com/office/drawing/2014/main" id="{82D2F878-7EF4-481A-83DB-9AEFC0E644C5}"/>
              </a:ext>
            </a:extLst>
          </p:cNvPr>
          <p:cNvSpPr txBox="1">
            <a:spLocks/>
          </p:cNvSpPr>
          <p:nvPr/>
        </p:nvSpPr>
        <p:spPr>
          <a:xfrm>
            <a:off x="3036011" y="-4077"/>
            <a:ext cx="9155989" cy="1026784"/>
          </a:xfrm>
          <a:prstGeom prst="rect">
            <a:avLst/>
          </a:prstGeom>
        </p:spPr>
        <p:txBody>
          <a:bodyPr vert="horz" lIns="109728" tIns="109728" rIns="109728" bIns="91440" rtlCol="0" anchor="ctr">
            <a:normAutofit/>
          </a:bodyPr>
          <a:lst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a:lstStyle>
          <a:p>
            <a:pPr algn="ctr"/>
            <a:r>
              <a:rPr lang="en-US" sz="2800" dirty="0"/>
              <a:t>MASK MANDATES PER DAY IN NY</a:t>
            </a:r>
          </a:p>
        </p:txBody>
      </p:sp>
      <p:pic>
        <p:nvPicPr>
          <p:cNvPr id="11" name="Content Placeholder 10">
            <a:extLst>
              <a:ext uri="{FF2B5EF4-FFF2-40B4-BE49-F238E27FC236}">
                <a16:creationId xmlns:a16="http://schemas.microsoft.com/office/drawing/2014/main" id="{E4409DA4-54A6-4D7A-BBAC-0149DD079D6E}"/>
              </a:ext>
            </a:extLst>
          </p:cNvPr>
          <p:cNvPicPr>
            <a:picLocks noGrp="1" noChangeAspect="1"/>
          </p:cNvPicPr>
          <p:nvPr>
            <p:ph idx="1"/>
          </p:nvPr>
        </p:nvPicPr>
        <p:blipFill>
          <a:blip r:embed="rId2"/>
          <a:stretch>
            <a:fillRect/>
          </a:stretch>
        </p:blipFill>
        <p:spPr>
          <a:xfrm>
            <a:off x="3049027" y="1095507"/>
            <a:ext cx="9155988" cy="5008099"/>
          </a:xfrm>
        </p:spPr>
      </p:pic>
    </p:spTree>
    <p:extLst>
      <p:ext uri="{BB962C8B-B14F-4D97-AF65-F5344CB8AC3E}">
        <p14:creationId xmlns:p14="http://schemas.microsoft.com/office/powerpoint/2010/main" val="365431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BC06BCF-7320-499B-88F4-B5CA302B7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554E2E-2922-4366-AD14-32C37F733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78"/>
            <a:ext cx="3027529"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F0FF6D8-83C6-4E16-A659-121582CA0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0470" y="6144405"/>
            <a:ext cx="9201530"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697F9F0-BF9E-41B1-A538-7AFA9E965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52464"/>
            <a:ext cx="3039062" cy="5115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9D0FB2B-1753-41DC-BEA8-7B80EF89D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909C433-6200-400E-ACC5-60A500486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0328808-6121-4268-B0D0-AB78E2170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1944" y="3396996"/>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727A0DC-5888-4CA2-B1B0-EE0C627C5456}"/>
              </a:ext>
            </a:extLst>
          </p:cNvPr>
          <p:cNvSpPr txBox="1">
            <a:spLocks/>
          </p:cNvSpPr>
          <p:nvPr/>
        </p:nvSpPr>
        <p:spPr>
          <a:xfrm>
            <a:off x="3036011" y="-4077"/>
            <a:ext cx="9155989" cy="1026784"/>
          </a:xfrm>
          <a:prstGeom prst="rect">
            <a:avLst/>
          </a:prstGeom>
        </p:spPr>
        <p:txBody>
          <a:bodyPr vert="horz" lIns="109728" tIns="109728" rIns="109728" bIns="91440" rtlCol="0" anchor="ctr">
            <a:normAutofit/>
          </a:bodyPr>
          <a:lst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a:lstStyle>
          <a:p>
            <a:pPr algn="ctr"/>
            <a:r>
              <a:rPr lang="en-US" sz="2800" dirty="0"/>
              <a:t>NUMBER OF ACCIDENTS PER DAY IN NY</a:t>
            </a:r>
          </a:p>
        </p:txBody>
      </p:sp>
      <p:sp>
        <p:nvSpPr>
          <p:cNvPr id="15" name="Subtitle 2">
            <a:extLst>
              <a:ext uri="{FF2B5EF4-FFF2-40B4-BE49-F238E27FC236}">
                <a16:creationId xmlns:a16="http://schemas.microsoft.com/office/drawing/2014/main" id="{2DD32ECC-3AD8-4776-B24F-AB2176D79E8F}"/>
              </a:ext>
            </a:extLst>
          </p:cNvPr>
          <p:cNvSpPr txBox="1">
            <a:spLocks/>
          </p:cNvSpPr>
          <p:nvPr/>
        </p:nvSpPr>
        <p:spPr>
          <a:xfrm>
            <a:off x="75501" y="1095508"/>
            <a:ext cx="2899550" cy="5008099"/>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endParaRPr lang="en-US" sz="2000" dirty="0">
              <a:solidFill>
                <a:schemeClr val="bg1"/>
              </a:solidFill>
            </a:endParaRPr>
          </a:p>
        </p:txBody>
      </p:sp>
      <p:sp>
        <p:nvSpPr>
          <p:cNvPr id="17" name="Subtitle 2">
            <a:extLst>
              <a:ext uri="{FF2B5EF4-FFF2-40B4-BE49-F238E27FC236}">
                <a16:creationId xmlns:a16="http://schemas.microsoft.com/office/drawing/2014/main" id="{88EAE921-B097-44D2-B0BD-01EACAF36C51}"/>
              </a:ext>
            </a:extLst>
          </p:cNvPr>
          <p:cNvSpPr txBox="1">
            <a:spLocks/>
          </p:cNvSpPr>
          <p:nvPr/>
        </p:nvSpPr>
        <p:spPr>
          <a:xfrm>
            <a:off x="73979" y="1095508"/>
            <a:ext cx="2899552" cy="5008099"/>
          </a:xfrm>
          <a:prstGeom prst="rect">
            <a:avLst/>
          </a:prstGeom>
        </p:spPr>
        <p:txBody>
          <a:bodyPr vert="horz" lIns="109728" tIns="109728" rIns="109728" bIns="91440" rtlCol="0" anchor="ctr">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1600" dirty="0">
                <a:solidFill>
                  <a:schemeClr val="bg1"/>
                </a:solidFill>
              </a:rPr>
              <a:t>Between April 10 and December 31, 2020, traffic accidents in NY State showed a downward trend as state-wide mask mandates increased.</a:t>
            </a:r>
          </a:p>
        </p:txBody>
      </p:sp>
      <p:pic>
        <p:nvPicPr>
          <p:cNvPr id="22" name="Content Placeholder 21">
            <a:extLst>
              <a:ext uri="{FF2B5EF4-FFF2-40B4-BE49-F238E27FC236}">
                <a16:creationId xmlns:a16="http://schemas.microsoft.com/office/drawing/2014/main" id="{235F9A26-50E5-4861-97F7-582BD2D1721D}"/>
              </a:ext>
            </a:extLst>
          </p:cNvPr>
          <p:cNvPicPr>
            <a:picLocks noGrp="1" noChangeAspect="1"/>
          </p:cNvPicPr>
          <p:nvPr>
            <p:ph idx="1"/>
          </p:nvPr>
        </p:nvPicPr>
        <p:blipFill>
          <a:blip r:embed="rId2"/>
          <a:stretch>
            <a:fillRect/>
          </a:stretch>
        </p:blipFill>
        <p:spPr>
          <a:xfrm>
            <a:off x="3027528" y="1104301"/>
            <a:ext cx="9164471" cy="5008099"/>
          </a:xfrm>
        </p:spPr>
      </p:pic>
    </p:spTree>
    <p:extLst>
      <p:ext uri="{BB962C8B-B14F-4D97-AF65-F5344CB8AC3E}">
        <p14:creationId xmlns:p14="http://schemas.microsoft.com/office/powerpoint/2010/main" val="164374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BC06BCF-7320-499B-88F4-B5CA302B7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554E2E-2922-4366-AD14-32C37F733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78"/>
            <a:ext cx="3027529"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F0FF6D8-83C6-4E16-A659-121582CA0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0470" y="6144405"/>
            <a:ext cx="9201530"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697F9F0-BF9E-41B1-A538-7AFA9E965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52464"/>
            <a:ext cx="3039062" cy="5115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9D0FB2B-1753-41DC-BEA8-7B80EF89D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909C433-6200-400E-ACC5-60A500486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0328808-6121-4268-B0D0-AB78E2170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1944" y="3396996"/>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7985A21F-3D37-4BF5-A4D3-DDC507BA781F}"/>
              </a:ext>
            </a:extLst>
          </p:cNvPr>
          <p:cNvSpPr txBox="1">
            <a:spLocks/>
          </p:cNvSpPr>
          <p:nvPr/>
        </p:nvSpPr>
        <p:spPr>
          <a:xfrm>
            <a:off x="3036011" y="-4077"/>
            <a:ext cx="9155989" cy="1026784"/>
          </a:xfrm>
          <a:prstGeom prst="rect">
            <a:avLst/>
          </a:prstGeom>
        </p:spPr>
        <p:txBody>
          <a:bodyPr vert="horz" lIns="109728" tIns="109728" rIns="109728" bIns="91440" rtlCol="0" anchor="ctr">
            <a:normAutofit/>
          </a:bodyPr>
          <a:lst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a:lstStyle>
          <a:p>
            <a:pPr algn="ctr"/>
            <a:r>
              <a:rPr lang="en-US" sz="2800" dirty="0"/>
              <a:t>NUMBER OF ACCIDENTS PER DAY IN GA</a:t>
            </a:r>
          </a:p>
        </p:txBody>
      </p:sp>
      <p:sp>
        <p:nvSpPr>
          <p:cNvPr id="13" name="Subtitle 2">
            <a:extLst>
              <a:ext uri="{FF2B5EF4-FFF2-40B4-BE49-F238E27FC236}">
                <a16:creationId xmlns:a16="http://schemas.microsoft.com/office/drawing/2014/main" id="{1B8E94CA-9D40-425D-95F9-DE801A9DA2AD}"/>
              </a:ext>
            </a:extLst>
          </p:cNvPr>
          <p:cNvSpPr txBox="1">
            <a:spLocks/>
          </p:cNvSpPr>
          <p:nvPr/>
        </p:nvSpPr>
        <p:spPr>
          <a:xfrm>
            <a:off x="75501" y="1095508"/>
            <a:ext cx="2899550" cy="5008099"/>
          </a:xfrm>
          <a:prstGeom prst="rect">
            <a:avLst/>
          </a:prstGeom>
        </p:spPr>
        <p:txBody>
          <a:bodyPr vert="horz" lIns="109728" tIns="109728" rIns="109728" bIns="91440" rtlCol="0" anchor="ctr">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1600" dirty="0">
                <a:solidFill>
                  <a:schemeClr val="bg1"/>
                </a:solidFill>
              </a:rPr>
              <a:t>Between April 10 and December 31, 2020, traffic accidents in GA State showed a downward trend despite the lack of mask mandates.</a:t>
            </a:r>
          </a:p>
        </p:txBody>
      </p:sp>
      <p:pic>
        <p:nvPicPr>
          <p:cNvPr id="14" name="Content Placeholder 13">
            <a:extLst>
              <a:ext uri="{FF2B5EF4-FFF2-40B4-BE49-F238E27FC236}">
                <a16:creationId xmlns:a16="http://schemas.microsoft.com/office/drawing/2014/main" id="{FAAB8F39-4B4D-4925-9C14-6863B53CDDB8}"/>
              </a:ext>
            </a:extLst>
          </p:cNvPr>
          <p:cNvPicPr>
            <a:picLocks noGrp="1" noChangeAspect="1"/>
          </p:cNvPicPr>
          <p:nvPr>
            <p:ph idx="1"/>
          </p:nvPr>
        </p:nvPicPr>
        <p:blipFill>
          <a:blip r:embed="rId2"/>
          <a:stretch>
            <a:fillRect/>
          </a:stretch>
        </p:blipFill>
        <p:spPr>
          <a:xfrm>
            <a:off x="3036010" y="1104301"/>
            <a:ext cx="9154465" cy="4999306"/>
          </a:xfrm>
        </p:spPr>
      </p:pic>
    </p:spTree>
    <p:extLst>
      <p:ext uri="{BB962C8B-B14F-4D97-AF65-F5344CB8AC3E}">
        <p14:creationId xmlns:p14="http://schemas.microsoft.com/office/powerpoint/2010/main" val="994530552"/>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243141"/>
      </a:dk2>
      <a:lt2>
        <a:srgbClr val="E8E2E6"/>
      </a:lt2>
      <a:accent1>
        <a:srgbClr val="81AB90"/>
      </a:accent1>
      <a:accent2>
        <a:srgbClr val="74AA9D"/>
      </a:accent2>
      <a:accent3>
        <a:srgbClr val="7CA9B3"/>
      </a:accent3>
      <a:accent4>
        <a:srgbClr val="7F96BA"/>
      </a:accent4>
      <a:accent5>
        <a:srgbClr val="9796C6"/>
      </a:accent5>
      <a:accent6>
        <a:srgbClr val="987FBA"/>
      </a:accent6>
      <a:hlink>
        <a:srgbClr val="AE6996"/>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emplate>TM03457444[[fn=Basis]]</Template>
  <TotalTime>104</TotalTime>
  <Words>149</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Meiryo</vt:lpstr>
      <vt:lpstr>Corbel</vt:lpstr>
      <vt:lpstr>Wingdings</vt:lpstr>
      <vt:lpstr>ShojiVTI</vt:lpstr>
      <vt:lpstr>MASK MANDATES vs TRAFFIC ACCIDENTS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Elsa Hernandez</dc:creator>
  <cp:lastModifiedBy>Elsa Hernandez</cp:lastModifiedBy>
  <cp:revision>3</cp:revision>
  <dcterms:created xsi:type="dcterms:W3CDTF">2021-10-29T00:44:10Z</dcterms:created>
  <dcterms:modified xsi:type="dcterms:W3CDTF">2021-10-29T02:28:27Z</dcterms:modified>
</cp:coreProperties>
</file>