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FD772-C90B-E68D-2F73-58DFF21721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B6B22CC-6312-AFB3-5A60-EF40CB62C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190C11-4C31-0F17-54C1-6D5C5D5B675D}"/>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5" name="页脚占位符 4">
            <a:extLst>
              <a:ext uri="{FF2B5EF4-FFF2-40B4-BE49-F238E27FC236}">
                <a16:creationId xmlns:a16="http://schemas.microsoft.com/office/drawing/2014/main" id="{2C011738-82C2-A049-1EF5-EC98FB6F9F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2E3D24-5EE5-87E4-A002-8F6F79DF794A}"/>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353924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F2F36-20B2-AD2F-D451-FB4A2444721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A343AB-7D8A-C8E2-EA8A-84733BF67E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3EB262-B9C3-5236-1288-FF92B0A5C83C}"/>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5" name="页脚占位符 4">
            <a:extLst>
              <a:ext uri="{FF2B5EF4-FFF2-40B4-BE49-F238E27FC236}">
                <a16:creationId xmlns:a16="http://schemas.microsoft.com/office/drawing/2014/main" id="{4DE2384E-776B-529C-B5C2-B1ABD53412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D2EC82-6289-CCE7-0C9E-DA655FCDD0E5}"/>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293025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397928-A735-180C-3925-A94966E539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62DC05-90D9-E2C2-EBE5-421EF336D7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4CF3BA-ECB7-E80C-00AD-51ABFD833D86}"/>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5" name="页脚占位符 4">
            <a:extLst>
              <a:ext uri="{FF2B5EF4-FFF2-40B4-BE49-F238E27FC236}">
                <a16:creationId xmlns:a16="http://schemas.microsoft.com/office/drawing/2014/main" id="{97562382-E609-3133-1169-FA9CFDB6AB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52077D-AAFF-82E5-C08B-41B82D1EF256}"/>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307494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FD78C-1F4B-F99A-CE46-6BC6E7C8C4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29127F-54DE-52D7-3274-046748EAE2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434BDC-0D01-BA9F-0DBD-ADF7AACAA3AD}"/>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5" name="页脚占位符 4">
            <a:extLst>
              <a:ext uri="{FF2B5EF4-FFF2-40B4-BE49-F238E27FC236}">
                <a16:creationId xmlns:a16="http://schemas.microsoft.com/office/drawing/2014/main" id="{9E13D67B-F5B3-83D1-CCAA-BF807F6A6E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930058-331E-E7BF-4C5F-E5A769F13AC9}"/>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424928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AAE12-A2AC-EC8C-1D09-BF8FE93C5F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C940E90-A2B9-2A9B-CF7E-935B09000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4CA7B2-1DEE-78C2-FC0C-EEE409DC866F}"/>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5" name="页脚占位符 4">
            <a:extLst>
              <a:ext uri="{FF2B5EF4-FFF2-40B4-BE49-F238E27FC236}">
                <a16:creationId xmlns:a16="http://schemas.microsoft.com/office/drawing/2014/main" id="{110D13E8-BDAA-AFF6-AB55-C86CDA0135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026D79-62A5-3FC3-68FA-542C20900A7A}"/>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299535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BF5B4-FC41-33DA-BEAE-3CC8A31329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67FD5B-F83B-7395-DDA7-B179ACA617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86A1E43-10AF-E3B6-FC23-6D07F58970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2034DA-DA71-8F17-24D8-A5DD63F4239D}"/>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6" name="页脚占位符 5">
            <a:extLst>
              <a:ext uri="{FF2B5EF4-FFF2-40B4-BE49-F238E27FC236}">
                <a16:creationId xmlns:a16="http://schemas.microsoft.com/office/drawing/2014/main" id="{EE7CCB76-175D-4C74-78F4-D30C7C298A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8B85EB-A6CD-DE2C-88CD-C64E22AC9D2C}"/>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164575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95FB3-673F-F311-0C90-FF8E6225E2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4001E8-6055-FF7D-645D-11EB5AA86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2294CE-7EF9-1C15-3970-C05F625E26D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73DEB5-0656-EFF8-77E4-552EA868A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CD652F-4D18-0E6A-5C6B-3F421BC65EE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2BE674-82C4-7E71-4C97-0B42F0CDCFE1}"/>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8" name="页脚占位符 7">
            <a:extLst>
              <a:ext uri="{FF2B5EF4-FFF2-40B4-BE49-F238E27FC236}">
                <a16:creationId xmlns:a16="http://schemas.microsoft.com/office/drawing/2014/main" id="{FD186229-9AA1-E476-D9EC-7409449F26E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43D0BD-9ECC-61A8-7C05-E56B6B73AF4A}"/>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414989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D6EC0-9DC2-6D2B-32ED-9E28F003C1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50AB3F-04F0-5CED-DB0E-86E54216AC96}"/>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4" name="页脚占位符 3">
            <a:extLst>
              <a:ext uri="{FF2B5EF4-FFF2-40B4-BE49-F238E27FC236}">
                <a16:creationId xmlns:a16="http://schemas.microsoft.com/office/drawing/2014/main" id="{FA92525A-FF5B-F3DB-1F07-9A52C56B20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237A163-D596-D6D2-7B6B-8511321B3828}"/>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708805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7A0572-8213-B11A-F6BC-8ACED3A30647}"/>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3" name="页脚占位符 2">
            <a:extLst>
              <a:ext uri="{FF2B5EF4-FFF2-40B4-BE49-F238E27FC236}">
                <a16:creationId xmlns:a16="http://schemas.microsoft.com/office/drawing/2014/main" id="{656C1850-0A83-ACA9-7C77-CC9EF4F852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6F733-8F4A-AC0D-FA0D-F3BD4DDC32B5}"/>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59925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E8BFC-0C87-A5C8-564F-244BEE76AA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33EF16-42F2-4648-99AF-603FEBF1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3F0F4A-2F82-A19B-8333-297BBB4B0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CC92BC-D2B8-BB1F-F009-1EA5E477A07D}"/>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6" name="页脚占位符 5">
            <a:extLst>
              <a:ext uri="{FF2B5EF4-FFF2-40B4-BE49-F238E27FC236}">
                <a16:creationId xmlns:a16="http://schemas.microsoft.com/office/drawing/2014/main" id="{62788C67-B9C2-62B3-0158-52C45C31FA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8A1DEA-3F47-A74F-9E3C-91EE2CD75F56}"/>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250060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41501-FD87-D02D-FCE6-4D5C41D458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BE0201C-4EB7-631C-D0A9-D6544A6DD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6B365B-F3C2-FC98-B6F0-A751054E9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CCA9DD-9E94-1853-2B3A-1737E292DFB2}"/>
              </a:ext>
            </a:extLst>
          </p:cNvPr>
          <p:cNvSpPr>
            <a:spLocks noGrp="1"/>
          </p:cNvSpPr>
          <p:nvPr>
            <p:ph type="dt" sz="half" idx="10"/>
          </p:nvPr>
        </p:nvSpPr>
        <p:spPr/>
        <p:txBody>
          <a:bodyPr/>
          <a:lstStyle/>
          <a:p>
            <a:fld id="{9E5F22E2-0FD0-45CC-911C-4CB3881C4459}" type="datetimeFigureOut">
              <a:rPr lang="zh-CN" altLang="en-US" smtClean="0"/>
              <a:t>2025/4/4</a:t>
            </a:fld>
            <a:endParaRPr lang="zh-CN" altLang="en-US"/>
          </a:p>
        </p:txBody>
      </p:sp>
      <p:sp>
        <p:nvSpPr>
          <p:cNvPr id="6" name="页脚占位符 5">
            <a:extLst>
              <a:ext uri="{FF2B5EF4-FFF2-40B4-BE49-F238E27FC236}">
                <a16:creationId xmlns:a16="http://schemas.microsoft.com/office/drawing/2014/main" id="{CD85688D-C972-67A4-5888-9703EA071F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402B23-D0DD-31AB-A92A-3021EFE80B21}"/>
              </a:ext>
            </a:extLst>
          </p:cNvPr>
          <p:cNvSpPr>
            <a:spLocks noGrp="1"/>
          </p:cNvSpPr>
          <p:nvPr>
            <p:ph type="sldNum" sz="quarter" idx="12"/>
          </p:nvPr>
        </p:nvSpPr>
        <p:spPr/>
        <p:txBody>
          <a:body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63018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6C6F08-75AF-BFA0-8996-2B7A0816C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DFD2BC-13B8-A998-4AD8-A83474759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03571A-BE03-D5D3-2826-532FF47B5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F22E2-0FD0-45CC-911C-4CB3881C4459}" type="datetimeFigureOut">
              <a:rPr lang="zh-CN" altLang="en-US" smtClean="0"/>
              <a:t>2025/4/4</a:t>
            </a:fld>
            <a:endParaRPr lang="zh-CN" altLang="en-US"/>
          </a:p>
        </p:txBody>
      </p:sp>
      <p:sp>
        <p:nvSpPr>
          <p:cNvPr id="5" name="页脚占位符 4">
            <a:extLst>
              <a:ext uri="{FF2B5EF4-FFF2-40B4-BE49-F238E27FC236}">
                <a16:creationId xmlns:a16="http://schemas.microsoft.com/office/drawing/2014/main" id="{746E34A1-C307-DA6B-9AF2-6A7044445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5F8AFB-615B-6917-3DD2-BB9556665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E161F-3C2D-43C8-A618-7EC49CB4523F}" type="slidenum">
              <a:rPr lang="zh-CN" altLang="en-US" smtClean="0"/>
              <a:t>‹#›</a:t>
            </a:fld>
            <a:endParaRPr lang="zh-CN" altLang="en-US"/>
          </a:p>
        </p:txBody>
      </p:sp>
    </p:spTree>
    <p:extLst>
      <p:ext uri="{BB962C8B-B14F-4D97-AF65-F5344CB8AC3E}">
        <p14:creationId xmlns:p14="http://schemas.microsoft.com/office/powerpoint/2010/main" val="11690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71C4E-5B04-B405-FED1-F64F24F47286}"/>
              </a:ext>
            </a:extLst>
          </p:cNvPr>
          <p:cNvSpPr>
            <a:spLocks noGrp="1"/>
          </p:cNvSpPr>
          <p:nvPr>
            <p:ph type="ctrTitle"/>
          </p:nvPr>
        </p:nvSpPr>
        <p:spPr/>
        <p:txBody>
          <a:bodyPr/>
          <a:lstStyle/>
          <a:p>
            <a:r>
              <a:rPr lang="zh-CN" altLang="en-US" dirty="0"/>
              <a:t>人民币的防伪特征</a:t>
            </a:r>
          </a:p>
        </p:txBody>
      </p:sp>
      <p:sp>
        <p:nvSpPr>
          <p:cNvPr id="3" name="副标题 2">
            <a:extLst>
              <a:ext uri="{FF2B5EF4-FFF2-40B4-BE49-F238E27FC236}">
                <a16:creationId xmlns:a16="http://schemas.microsoft.com/office/drawing/2014/main" id="{45590AAC-8B06-4A68-9168-4A4106D901D5}"/>
              </a:ext>
            </a:extLst>
          </p:cNvPr>
          <p:cNvSpPr>
            <a:spLocks noGrp="1"/>
          </p:cNvSpPr>
          <p:nvPr>
            <p:ph type="subTitle" idx="1"/>
          </p:nvPr>
        </p:nvSpPr>
        <p:spPr/>
        <p:txBody>
          <a:bodyPr/>
          <a:lstStyle/>
          <a:p>
            <a:r>
              <a:rPr lang="zh-CN" altLang="zh-CN" sz="1800" dirty="0">
                <a:effectLst/>
                <a:ea typeface="等线" panose="02010600030101010101" pitchFamily="2" charset="-122"/>
                <a:cs typeface="Times New Roman" panose="02020603050405020304" pitchFamily="18" charset="0"/>
              </a:rPr>
              <a:t>水印、光变油墨、凹印、对印、隐形文字</a:t>
            </a:r>
            <a:endParaRPr lang="zh-CN" altLang="en-US" dirty="0"/>
          </a:p>
        </p:txBody>
      </p:sp>
    </p:spTree>
    <p:extLst>
      <p:ext uri="{BB962C8B-B14F-4D97-AF65-F5344CB8AC3E}">
        <p14:creationId xmlns:p14="http://schemas.microsoft.com/office/powerpoint/2010/main" val="3507256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DC432-B3E8-CDFC-B7C1-F18AA64AC3DE}"/>
              </a:ext>
            </a:extLst>
          </p:cNvPr>
          <p:cNvSpPr>
            <a:spLocks noGrp="1"/>
          </p:cNvSpPr>
          <p:nvPr>
            <p:ph type="title"/>
          </p:nvPr>
        </p:nvSpPr>
        <p:spPr/>
        <p:txBody>
          <a:bodyPr/>
          <a:lstStyle/>
          <a:p>
            <a:r>
              <a:rPr lang="zh-CN" altLang="en-US"/>
              <a:t>光变油墨</a:t>
            </a:r>
          </a:p>
        </p:txBody>
      </p:sp>
      <p:pic>
        <p:nvPicPr>
          <p:cNvPr id="5" name="内容占位符 4">
            <a:extLst>
              <a:ext uri="{FF2B5EF4-FFF2-40B4-BE49-F238E27FC236}">
                <a16:creationId xmlns:a16="http://schemas.microsoft.com/office/drawing/2014/main" id="{E1E611D7-ECDE-B8CC-54E0-47B7E8CE2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651" y="1832003"/>
            <a:ext cx="5176474" cy="3193994"/>
          </a:xfrm>
        </p:spPr>
      </p:pic>
      <p:sp>
        <p:nvSpPr>
          <p:cNvPr id="9" name="文本框 8">
            <a:extLst>
              <a:ext uri="{FF2B5EF4-FFF2-40B4-BE49-F238E27FC236}">
                <a16:creationId xmlns:a16="http://schemas.microsoft.com/office/drawing/2014/main" id="{2B89AABC-659F-9675-003D-21016C6D2426}"/>
              </a:ext>
            </a:extLst>
          </p:cNvPr>
          <p:cNvSpPr txBox="1"/>
          <p:nvPr/>
        </p:nvSpPr>
        <p:spPr>
          <a:xfrm>
            <a:off x="5686425" y="1973347"/>
            <a:ext cx="6096000" cy="923330"/>
          </a:xfrm>
          <a:prstGeom prst="rect">
            <a:avLst/>
          </a:prstGeom>
          <a:noFill/>
        </p:spPr>
        <p:txBody>
          <a:bodyPr wrap="square">
            <a:spAutoFit/>
          </a:bodyPr>
          <a:lstStyle/>
          <a:p>
            <a:r>
              <a:rPr lang="zh-CN" altLang="en-US" dirty="0"/>
              <a:t>光变油墨通过其特有的角度效应，使得色块在不同视角下展现出不同的色彩，该特性不可被高精度扫描仪和复印机复制，从而提供极高的防伪效果。</a:t>
            </a:r>
          </a:p>
        </p:txBody>
      </p:sp>
      <p:sp>
        <p:nvSpPr>
          <p:cNvPr id="11" name="文本框 10">
            <a:extLst>
              <a:ext uri="{FF2B5EF4-FFF2-40B4-BE49-F238E27FC236}">
                <a16:creationId xmlns:a16="http://schemas.microsoft.com/office/drawing/2014/main" id="{AD8F740B-9DC2-B97F-7261-38359BB764C0}"/>
              </a:ext>
            </a:extLst>
          </p:cNvPr>
          <p:cNvSpPr txBox="1"/>
          <p:nvPr/>
        </p:nvSpPr>
        <p:spPr>
          <a:xfrm>
            <a:off x="5686425" y="4102667"/>
            <a:ext cx="5772150" cy="923330"/>
          </a:xfrm>
          <a:prstGeom prst="rect">
            <a:avLst/>
          </a:prstGeom>
          <a:noFill/>
        </p:spPr>
        <p:txBody>
          <a:bodyPr wrap="square">
            <a:spAutoFit/>
          </a:bodyPr>
          <a:lstStyle/>
          <a:p>
            <a:r>
              <a:rPr lang="zh-CN" altLang="en-US" dirty="0"/>
              <a:t>光变油墨是在油墨中加入了一种微小的多层镀膜片的特殊油墨。由于多层镀膜片的折光衍射作用，用这种油墨印刷的图案从不同角度观察会呈现出不同的颜色。</a:t>
            </a:r>
          </a:p>
        </p:txBody>
      </p:sp>
    </p:spTree>
    <p:extLst>
      <p:ext uri="{BB962C8B-B14F-4D97-AF65-F5344CB8AC3E}">
        <p14:creationId xmlns:p14="http://schemas.microsoft.com/office/powerpoint/2010/main" val="85829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419E54-C761-572B-3F94-97A8954FA7AE}"/>
              </a:ext>
            </a:extLst>
          </p:cNvPr>
          <p:cNvSpPr>
            <a:spLocks noGrp="1"/>
          </p:cNvSpPr>
          <p:nvPr>
            <p:ph type="title"/>
          </p:nvPr>
        </p:nvSpPr>
        <p:spPr/>
        <p:txBody>
          <a:bodyPr/>
          <a:lstStyle/>
          <a:p>
            <a:r>
              <a:rPr lang="zh-CN" altLang="en-US" dirty="0"/>
              <a:t>光变油墨</a:t>
            </a:r>
          </a:p>
        </p:txBody>
      </p:sp>
      <p:sp>
        <p:nvSpPr>
          <p:cNvPr id="3" name="内容占位符 2">
            <a:extLst>
              <a:ext uri="{FF2B5EF4-FFF2-40B4-BE49-F238E27FC236}">
                <a16:creationId xmlns:a16="http://schemas.microsoft.com/office/drawing/2014/main" id="{D5DD143E-4522-B176-D83B-4F772DE861C5}"/>
              </a:ext>
            </a:extLst>
          </p:cNvPr>
          <p:cNvSpPr>
            <a:spLocks noGrp="1"/>
          </p:cNvSpPr>
          <p:nvPr>
            <p:ph idx="1"/>
          </p:nvPr>
        </p:nvSpPr>
        <p:spPr>
          <a:xfrm>
            <a:off x="574672" y="1612265"/>
            <a:ext cx="5786120" cy="4351338"/>
          </a:xfrm>
        </p:spPr>
        <p:txBody>
          <a:bodyPr/>
          <a:lstStyle/>
          <a:p>
            <a:r>
              <a:rPr lang="en-US" altLang="zh-CN" dirty="0"/>
              <a:t>[1]</a:t>
            </a:r>
            <a:r>
              <a:rPr lang="zh-CN" altLang="en-US" dirty="0"/>
              <a:t>王明顺</a:t>
            </a:r>
            <a:r>
              <a:rPr lang="en-US" altLang="zh-CN" dirty="0"/>
              <a:t>,</a:t>
            </a:r>
            <a:r>
              <a:rPr lang="zh-CN" altLang="en-US" dirty="0"/>
              <a:t>王俊生</a:t>
            </a:r>
            <a:r>
              <a:rPr lang="en-US" altLang="zh-CN" dirty="0"/>
              <a:t>.</a:t>
            </a:r>
            <a:r>
              <a:rPr lang="zh-CN" altLang="en-US" dirty="0"/>
              <a:t>基于</a:t>
            </a:r>
            <a:r>
              <a:rPr lang="en-US" altLang="zh-CN" dirty="0"/>
              <a:t>DSP</a:t>
            </a:r>
            <a:r>
              <a:rPr lang="zh-CN" altLang="en-US" dirty="0"/>
              <a:t>的纸币光变油墨自动识别的研究</a:t>
            </a:r>
            <a:r>
              <a:rPr lang="en-US" altLang="zh-CN" dirty="0"/>
              <a:t>[J].</a:t>
            </a:r>
            <a:r>
              <a:rPr lang="zh-CN" altLang="en-US" dirty="0"/>
              <a:t>中国图象图形学报</a:t>
            </a:r>
            <a:r>
              <a:rPr lang="en-US" altLang="zh-CN" dirty="0"/>
              <a:t>,2009,14(05):950-956.</a:t>
            </a:r>
          </a:p>
          <a:p>
            <a:endParaRPr lang="zh-CN" altLang="en-US" dirty="0"/>
          </a:p>
        </p:txBody>
      </p:sp>
      <p:pic>
        <p:nvPicPr>
          <p:cNvPr id="7" name="图片 6">
            <a:extLst>
              <a:ext uri="{FF2B5EF4-FFF2-40B4-BE49-F238E27FC236}">
                <a16:creationId xmlns:a16="http://schemas.microsoft.com/office/drawing/2014/main" id="{D75C998C-1BCA-FFC5-0F0A-9CD48354E439}"/>
              </a:ext>
            </a:extLst>
          </p:cNvPr>
          <p:cNvPicPr>
            <a:picLocks noChangeAspect="1"/>
          </p:cNvPicPr>
          <p:nvPr/>
        </p:nvPicPr>
        <p:blipFill>
          <a:blip r:embed="rId2"/>
          <a:stretch>
            <a:fillRect/>
          </a:stretch>
        </p:blipFill>
        <p:spPr>
          <a:xfrm>
            <a:off x="839464" y="3006572"/>
            <a:ext cx="5256536" cy="3170391"/>
          </a:xfrm>
          <a:prstGeom prst="rect">
            <a:avLst/>
          </a:prstGeom>
        </p:spPr>
      </p:pic>
      <p:pic>
        <p:nvPicPr>
          <p:cNvPr id="9" name="图片 8">
            <a:extLst>
              <a:ext uri="{FF2B5EF4-FFF2-40B4-BE49-F238E27FC236}">
                <a16:creationId xmlns:a16="http://schemas.microsoft.com/office/drawing/2014/main" id="{19BE62B5-5319-0829-1DE5-4CA86862AB97}"/>
              </a:ext>
            </a:extLst>
          </p:cNvPr>
          <p:cNvPicPr>
            <a:picLocks noChangeAspect="1"/>
          </p:cNvPicPr>
          <p:nvPr/>
        </p:nvPicPr>
        <p:blipFill>
          <a:blip r:embed="rId3"/>
          <a:stretch>
            <a:fillRect/>
          </a:stretch>
        </p:blipFill>
        <p:spPr>
          <a:xfrm>
            <a:off x="7915893" y="568575"/>
            <a:ext cx="2675918" cy="3410970"/>
          </a:xfrm>
          <a:prstGeom prst="rect">
            <a:avLst/>
          </a:prstGeom>
        </p:spPr>
      </p:pic>
      <p:sp>
        <p:nvSpPr>
          <p:cNvPr id="11" name="文本框 10">
            <a:extLst>
              <a:ext uri="{FF2B5EF4-FFF2-40B4-BE49-F238E27FC236}">
                <a16:creationId xmlns:a16="http://schemas.microsoft.com/office/drawing/2014/main" id="{A307CE15-1E04-9550-FC1F-D068CA01891D}"/>
              </a:ext>
            </a:extLst>
          </p:cNvPr>
          <p:cNvSpPr txBox="1"/>
          <p:nvPr/>
        </p:nvSpPr>
        <p:spPr>
          <a:xfrm>
            <a:off x="6360792" y="4474120"/>
            <a:ext cx="5786120" cy="1200329"/>
          </a:xfrm>
          <a:prstGeom prst="rect">
            <a:avLst/>
          </a:prstGeom>
          <a:noFill/>
        </p:spPr>
        <p:txBody>
          <a:bodyPr wrap="square">
            <a:spAutoFit/>
          </a:bodyPr>
          <a:lstStyle/>
          <a:p>
            <a:r>
              <a:rPr lang="zh-CN" altLang="en-US" dirty="0"/>
              <a:t>实验结果表明，在正向白光</a:t>
            </a:r>
            <a:r>
              <a:rPr lang="en-US" altLang="zh-CN" dirty="0"/>
              <a:t>LED</a:t>
            </a:r>
            <a:r>
              <a:rPr lang="zh-CN" altLang="en-US" dirty="0"/>
              <a:t>与侧向白光</a:t>
            </a:r>
            <a:r>
              <a:rPr lang="en-US" altLang="zh-CN" dirty="0"/>
              <a:t>LED</a:t>
            </a:r>
            <a:r>
              <a:rPr lang="zh-CN" altLang="en-US" dirty="0"/>
              <a:t>照射下，光变油墨数字颜色存在明显的变化。因此，可以充分利用光变油墨在同一光源不同照射角度下的颜色变化特征进行纸币的真伪识别。</a:t>
            </a:r>
          </a:p>
        </p:txBody>
      </p:sp>
    </p:spTree>
    <p:extLst>
      <p:ext uri="{BB962C8B-B14F-4D97-AF65-F5344CB8AC3E}">
        <p14:creationId xmlns:p14="http://schemas.microsoft.com/office/powerpoint/2010/main" val="381527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5FCD1-26F8-3269-5A89-5D828BB13C0D}"/>
              </a:ext>
            </a:extLst>
          </p:cNvPr>
          <p:cNvSpPr>
            <a:spLocks noGrp="1"/>
          </p:cNvSpPr>
          <p:nvPr>
            <p:ph type="title"/>
          </p:nvPr>
        </p:nvSpPr>
        <p:spPr/>
        <p:txBody>
          <a:bodyPr/>
          <a:lstStyle/>
          <a:p>
            <a:r>
              <a:rPr lang="zh-CN" altLang="en-US" dirty="0"/>
              <a:t>光变油墨</a:t>
            </a:r>
          </a:p>
        </p:txBody>
      </p:sp>
      <p:sp>
        <p:nvSpPr>
          <p:cNvPr id="3" name="内容占位符 2">
            <a:extLst>
              <a:ext uri="{FF2B5EF4-FFF2-40B4-BE49-F238E27FC236}">
                <a16:creationId xmlns:a16="http://schemas.microsoft.com/office/drawing/2014/main" id="{EEAE598D-032A-97D1-49DF-34A4EEDC5ABB}"/>
              </a:ext>
            </a:extLst>
          </p:cNvPr>
          <p:cNvSpPr>
            <a:spLocks noGrp="1"/>
          </p:cNvSpPr>
          <p:nvPr>
            <p:ph idx="1"/>
          </p:nvPr>
        </p:nvSpPr>
        <p:spPr>
          <a:xfrm>
            <a:off x="563880" y="1520825"/>
            <a:ext cx="10515600" cy="4351338"/>
          </a:xfrm>
        </p:spPr>
        <p:txBody>
          <a:bodyPr/>
          <a:lstStyle/>
          <a:p>
            <a:r>
              <a:rPr lang="en-US" altLang="zh-CN" dirty="0"/>
              <a:t>[1]</a:t>
            </a:r>
            <a:r>
              <a:rPr lang="zh-CN" altLang="en-US" dirty="0"/>
              <a:t>李健</a:t>
            </a:r>
            <a:r>
              <a:rPr lang="en-US" altLang="zh-CN" dirty="0"/>
              <a:t>,</a:t>
            </a:r>
            <a:r>
              <a:rPr lang="zh-CN" altLang="en-US" dirty="0"/>
              <a:t>娄震</a:t>
            </a:r>
            <a:r>
              <a:rPr lang="en-US" altLang="zh-CN" dirty="0"/>
              <a:t>.</a:t>
            </a:r>
            <a:r>
              <a:rPr lang="zh-CN" altLang="en-US" dirty="0"/>
              <a:t>基于光变油墨透射图像的人民币鉴伪技术</a:t>
            </a:r>
            <a:r>
              <a:rPr lang="en-US" altLang="zh-CN" dirty="0"/>
              <a:t>[J].</a:t>
            </a:r>
            <a:r>
              <a:rPr lang="zh-CN" altLang="en-US" dirty="0"/>
              <a:t>计算机系统应用</a:t>
            </a:r>
            <a:r>
              <a:rPr lang="en-US" altLang="zh-CN" dirty="0"/>
              <a:t>,2015,24(07):216-220.</a:t>
            </a:r>
          </a:p>
          <a:p>
            <a:endParaRPr lang="zh-CN" altLang="en-US" dirty="0"/>
          </a:p>
        </p:txBody>
      </p:sp>
      <p:pic>
        <p:nvPicPr>
          <p:cNvPr id="5" name="图片 4">
            <a:extLst>
              <a:ext uri="{FF2B5EF4-FFF2-40B4-BE49-F238E27FC236}">
                <a16:creationId xmlns:a16="http://schemas.microsoft.com/office/drawing/2014/main" id="{D315AA6A-3FA7-2806-272A-C130F8F52CBC}"/>
              </a:ext>
            </a:extLst>
          </p:cNvPr>
          <p:cNvPicPr>
            <a:picLocks noChangeAspect="1"/>
          </p:cNvPicPr>
          <p:nvPr/>
        </p:nvPicPr>
        <p:blipFill>
          <a:blip r:embed="rId2"/>
          <a:stretch>
            <a:fillRect/>
          </a:stretch>
        </p:blipFill>
        <p:spPr>
          <a:xfrm>
            <a:off x="487467" y="2714491"/>
            <a:ext cx="3048425" cy="3238952"/>
          </a:xfrm>
          <a:prstGeom prst="rect">
            <a:avLst/>
          </a:prstGeom>
        </p:spPr>
      </p:pic>
      <p:pic>
        <p:nvPicPr>
          <p:cNvPr id="7" name="图片 6">
            <a:extLst>
              <a:ext uri="{FF2B5EF4-FFF2-40B4-BE49-F238E27FC236}">
                <a16:creationId xmlns:a16="http://schemas.microsoft.com/office/drawing/2014/main" id="{BFC07CFE-6A9C-DBD4-2E0C-2FCDAC150FCB}"/>
              </a:ext>
            </a:extLst>
          </p:cNvPr>
          <p:cNvPicPr>
            <a:picLocks noChangeAspect="1"/>
          </p:cNvPicPr>
          <p:nvPr/>
        </p:nvPicPr>
        <p:blipFill>
          <a:blip r:embed="rId3"/>
          <a:stretch>
            <a:fillRect/>
          </a:stretch>
        </p:blipFill>
        <p:spPr>
          <a:xfrm>
            <a:off x="3876408" y="2714491"/>
            <a:ext cx="3746805" cy="3066415"/>
          </a:xfrm>
          <a:prstGeom prst="rect">
            <a:avLst/>
          </a:prstGeom>
        </p:spPr>
      </p:pic>
      <p:sp>
        <p:nvSpPr>
          <p:cNvPr id="9" name="文本框 8">
            <a:extLst>
              <a:ext uri="{FF2B5EF4-FFF2-40B4-BE49-F238E27FC236}">
                <a16:creationId xmlns:a16="http://schemas.microsoft.com/office/drawing/2014/main" id="{23347F84-B3F0-9CFC-37EA-0FE91BD419A5}"/>
              </a:ext>
            </a:extLst>
          </p:cNvPr>
          <p:cNvSpPr txBox="1"/>
          <p:nvPr/>
        </p:nvSpPr>
        <p:spPr>
          <a:xfrm>
            <a:off x="7791066" y="3042761"/>
            <a:ext cx="4167254" cy="1477328"/>
          </a:xfrm>
          <a:prstGeom prst="rect">
            <a:avLst/>
          </a:prstGeom>
          <a:noFill/>
        </p:spPr>
        <p:txBody>
          <a:bodyPr wrap="square">
            <a:spAutoFit/>
          </a:bodyPr>
          <a:lstStyle/>
          <a:p>
            <a:r>
              <a:rPr lang="zh-CN" altLang="en-US" dirty="0"/>
              <a:t>真币的变色油墨数字“</a:t>
            </a:r>
            <a:r>
              <a:rPr lang="en-US" altLang="zh-CN" dirty="0"/>
              <a:t>100”</a:t>
            </a:r>
            <a:r>
              <a:rPr lang="zh-CN" altLang="en-US" dirty="0"/>
              <a:t>的透射图像整体呈现红底“灰蓝色”</a:t>
            </a:r>
            <a:r>
              <a:rPr lang="en-US" altLang="zh-CN" dirty="0"/>
              <a:t>, </a:t>
            </a:r>
            <a:r>
              <a:rPr lang="zh-CN" altLang="en-US" dirty="0"/>
              <a:t>而假的变色油墨的透射图像整体呈现的却是红底绿色。由于一百元人民币整体票面偏红色</a:t>
            </a:r>
            <a:r>
              <a:rPr lang="en-US" altLang="zh-CN" dirty="0"/>
              <a:t>, </a:t>
            </a:r>
            <a:r>
              <a:rPr lang="zh-CN" altLang="en-US" dirty="0"/>
              <a:t>所以变色油墨区域图像背景偏红色。</a:t>
            </a:r>
          </a:p>
        </p:txBody>
      </p:sp>
    </p:spTree>
    <p:extLst>
      <p:ext uri="{BB962C8B-B14F-4D97-AF65-F5344CB8AC3E}">
        <p14:creationId xmlns:p14="http://schemas.microsoft.com/office/powerpoint/2010/main" val="2663266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CFE52-79D7-8EBF-CA69-644E6967A1EE}"/>
              </a:ext>
            </a:extLst>
          </p:cNvPr>
          <p:cNvSpPr>
            <a:spLocks noGrp="1"/>
          </p:cNvSpPr>
          <p:nvPr>
            <p:ph type="title"/>
          </p:nvPr>
        </p:nvSpPr>
        <p:spPr>
          <a:xfrm>
            <a:off x="863600" y="151765"/>
            <a:ext cx="10515600" cy="1325563"/>
          </a:xfrm>
        </p:spPr>
        <p:txBody>
          <a:bodyPr/>
          <a:lstStyle/>
          <a:p>
            <a:r>
              <a:rPr lang="zh-CN" altLang="en-US" dirty="0"/>
              <a:t>验钞机</a:t>
            </a:r>
          </a:p>
        </p:txBody>
      </p:sp>
      <p:sp>
        <p:nvSpPr>
          <p:cNvPr id="3" name="内容占位符 2">
            <a:extLst>
              <a:ext uri="{FF2B5EF4-FFF2-40B4-BE49-F238E27FC236}">
                <a16:creationId xmlns:a16="http://schemas.microsoft.com/office/drawing/2014/main" id="{631AE36A-B564-483E-997F-F9EA7203024A}"/>
              </a:ext>
            </a:extLst>
          </p:cNvPr>
          <p:cNvSpPr>
            <a:spLocks noGrp="1"/>
          </p:cNvSpPr>
          <p:nvPr>
            <p:ph idx="1"/>
          </p:nvPr>
        </p:nvSpPr>
        <p:spPr>
          <a:xfrm>
            <a:off x="172720" y="1950085"/>
            <a:ext cx="11846560" cy="4907915"/>
          </a:xfrm>
        </p:spPr>
        <p:txBody>
          <a:bodyPr>
            <a:normAutofit/>
          </a:bodyPr>
          <a:lstStyle/>
          <a:p>
            <a:r>
              <a:rPr lang="zh-CN" altLang="en-US" dirty="0"/>
              <a:t>常用的有荧光检测、磁性检测、红外穿透检测、激光检测、防夹心检测、光谱图像检测、多光谱检测、数字量化定性分析检测等几种。</a:t>
            </a:r>
            <a:endParaRPr lang="en-US" altLang="zh-CN" dirty="0"/>
          </a:p>
          <a:p>
            <a:endParaRPr lang="en-US" altLang="zh-CN" dirty="0"/>
          </a:p>
          <a:p>
            <a:r>
              <a:rPr lang="zh-CN" altLang="en-US" dirty="0"/>
              <a:t>荧光检测：纸张，荧光字</a:t>
            </a:r>
            <a:r>
              <a:rPr lang="en-US" altLang="zh-CN" dirty="0"/>
              <a:t>		</a:t>
            </a:r>
            <a:r>
              <a:rPr lang="zh-CN" altLang="en-US" dirty="0"/>
              <a:t>磁性检测：磁性油墨、金属丝、序列号</a:t>
            </a:r>
            <a:endParaRPr lang="en-US" altLang="zh-CN" dirty="0"/>
          </a:p>
          <a:p>
            <a:r>
              <a:rPr lang="zh-CN" altLang="en-US" dirty="0"/>
              <a:t>红外穿透检测：</a:t>
            </a:r>
            <a:r>
              <a:rPr lang="zh-CN" altLang="en-US" b="0" i="0" dirty="0">
                <a:solidFill>
                  <a:srgbClr val="333333"/>
                </a:solidFill>
                <a:effectLst/>
                <a:latin typeface="Helvetica Neue"/>
              </a:rPr>
              <a:t>纸张和覆盖的印刷油墨</a:t>
            </a:r>
            <a:endParaRPr lang="en-US" altLang="zh-CN" b="0" i="0" dirty="0">
              <a:solidFill>
                <a:srgbClr val="333333"/>
              </a:solidFill>
              <a:effectLst/>
              <a:latin typeface="Helvetica Neue"/>
            </a:endParaRPr>
          </a:p>
          <a:p>
            <a:r>
              <a:rPr lang="zh-CN" altLang="en-US" dirty="0">
                <a:solidFill>
                  <a:srgbClr val="333333"/>
                </a:solidFill>
                <a:latin typeface="Helvetica Neue"/>
              </a:rPr>
              <a:t>激光检测：</a:t>
            </a:r>
            <a:r>
              <a:rPr lang="zh-CN" altLang="en-US" b="0" i="0" dirty="0">
                <a:solidFill>
                  <a:srgbClr val="333333"/>
                </a:solidFill>
                <a:effectLst/>
                <a:latin typeface="Helvetica Neue"/>
              </a:rPr>
              <a:t>荧光字（产生激光）</a:t>
            </a:r>
            <a:r>
              <a:rPr lang="en-US" altLang="zh-CN" dirty="0">
                <a:solidFill>
                  <a:srgbClr val="333333"/>
                </a:solidFill>
                <a:latin typeface="Helvetica Neue"/>
              </a:rPr>
              <a:t>	</a:t>
            </a:r>
            <a:r>
              <a:rPr lang="zh-CN" altLang="en-US" dirty="0">
                <a:solidFill>
                  <a:srgbClr val="333333"/>
                </a:solidFill>
                <a:latin typeface="Helvetica Neue"/>
              </a:rPr>
              <a:t>防夹心检测：区分不同纸币</a:t>
            </a:r>
            <a:endParaRPr lang="en-US" altLang="zh-CN" dirty="0">
              <a:solidFill>
                <a:srgbClr val="333333"/>
              </a:solidFill>
              <a:latin typeface="Helvetica Neue"/>
            </a:endParaRPr>
          </a:p>
          <a:p>
            <a:r>
              <a:rPr lang="zh-CN" altLang="en-US" b="0" i="0" dirty="0">
                <a:solidFill>
                  <a:srgbClr val="333333"/>
                </a:solidFill>
                <a:effectLst/>
                <a:latin typeface="Helvetica Neue"/>
              </a:rPr>
              <a:t>光谱图像检测、多光谱检测、数字量化定性分析检测：针对图像</a:t>
            </a:r>
            <a:endParaRPr lang="en-US" altLang="zh-CN" b="0" i="0" dirty="0">
              <a:solidFill>
                <a:srgbClr val="333333"/>
              </a:solidFill>
              <a:effectLst/>
              <a:latin typeface="Helvetica Neue"/>
            </a:endParaRPr>
          </a:p>
          <a:p>
            <a:endParaRPr lang="en-US" altLang="zh-CN" dirty="0"/>
          </a:p>
        </p:txBody>
      </p:sp>
    </p:spTree>
    <p:extLst>
      <p:ext uri="{BB962C8B-B14F-4D97-AF65-F5344CB8AC3E}">
        <p14:creationId xmlns:p14="http://schemas.microsoft.com/office/powerpoint/2010/main" val="212629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96EAF-A15E-41BF-7C26-1EBDC04CA6F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BC10922-DB0B-654B-EDA3-7F4725328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513" y="182562"/>
            <a:ext cx="10590973" cy="6492875"/>
          </a:xfrm>
        </p:spPr>
      </p:pic>
    </p:spTree>
    <p:extLst>
      <p:ext uri="{BB962C8B-B14F-4D97-AF65-F5344CB8AC3E}">
        <p14:creationId xmlns:p14="http://schemas.microsoft.com/office/powerpoint/2010/main" val="211220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87E54-0966-ACB7-D65B-2CAE42565E1C}"/>
              </a:ext>
            </a:extLst>
          </p:cNvPr>
          <p:cNvSpPr>
            <a:spLocks noGrp="1"/>
          </p:cNvSpPr>
          <p:nvPr>
            <p:ph type="title"/>
          </p:nvPr>
        </p:nvSpPr>
        <p:spPr>
          <a:xfrm>
            <a:off x="831844" y="81479"/>
            <a:ext cx="10515600" cy="1325563"/>
          </a:xfrm>
        </p:spPr>
        <p:txBody>
          <a:bodyPr/>
          <a:lstStyle/>
          <a:p>
            <a:r>
              <a:rPr lang="zh-CN" altLang="en-US" dirty="0"/>
              <a:t>水印</a:t>
            </a:r>
          </a:p>
        </p:txBody>
      </p:sp>
      <p:pic>
        <p:nvPicPr>
          <p:cNvPr id="5" name="内容占位符 4">
            <a:extLst>
              <a:ext uri="{FF2B5EF4-FFF2-40B4-BE49-F238E27FC236}">
                <a16:creationId xmlns:a16="http://schemas.microsoft.com/office/drawing/2014/main" id="{6CA09418-285B-41EE-1AC2-D67C15A2D5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 y="1407042"/>
            <a:ext cx="4961905" cy="3190476"/>
          </a:xfrm>
        </p:spPr>
      </p:pic>
      <p:pic>
        <p:nvPicPr>
          <p:cNvPr id="9" name="图片 8">
            <a:extLst>
              <a:ext uri="{FF2B5EF4-FFF2-40B4-BE49-F238E27FC236}">
                <a16:creationId xmlns:a16="http://schemas.microsoft.com/office/drawing/2014/main" id="{CDA92E7E-CF61-4C05-2841-51E1B1610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3" y="4705618"/>
            <a:ext cx="5342857" cy="2142857"/>
          </a:xfrm>
          <a:prstGeom prst="rect">
            <a:avLst/>
          </a:prstGeom>
        </p:spPr>
      </p:pic>
      <p:sp>
        <p:nvSpPr>
          <p:cNvPr id="10" name="文本框 9">
            <a:extLst>
              <a:ext uri="{FF2B5EF4-FFF2-40B4-BE49-F238E27FC236}">
                <a16:creationId xmlns:a16="http://schemas.microsoft.com/office/drawing/2014/main" id="{7E22BCB2-93D2-EFD1-9D30-417083CDD13D}"/>
              </a:ext>
            </a:extLst>
          </p:cNvPr>
          <p:cNvSpPr txBox="1"/>
          <p:nvPr/>
        </p:nvSpPr>
        <p:spPr>
          <a:xfrm>
            <a:off x="6096000" y="554261"/>
            <a:ext cx="5251444" cy="923330"/>
          </a:xfrm>
          <a:prstGeom prst="rect">
            <a:avLst/>
          </a:prstGeom>
          <a:noFill/>
        </p:spPr>
        <p:txBody>
          <a:bodyPr wrap="square" rtlCol="0">
            <a:spAutoFit/>
          </a:bodyPr>
          <a:lstStyle/>
          <a:p>
            <a:r>
              <a:rPr lang="zh-CN" altLang="en-US" dirty="0"/>
              <a:t>水印：纸张纤维的分布不一，纤维分布密集的部位透光性较弱，看起来颜色较深；纤维分布稀疏的部位透光性强，看起来颜色较浅，形成水印图案。</a:t>
            </a:r>
          </a:p>
        </p:txBody>
      </p:sp>
      <p:sp>
        <p:nvSpPr>
          <p:cNvPr id="11" name="文本框 10">
            <a:extLst>
              <a:ext uri="{FF2B5EF4-FFF2-40B4-BE49-F238E27FC236}">
                <a16:creationId xmlns:a16="http://schemas.microsoft.com/office/drawing/2014/main" id="{530B0DC8-8B88-B88B-EB36-83ED5A4CC319}"/>
              </a:ext>
            </a:extLst>
          </p:cNvPr>
          <p:cNvSpPr txBox="1"/>
          <p:nvPr/>
        </p:nvSpPr>
        <p:spPr>
          <a:xfrm>
            <a:off x="6089644" y="2505670"/>
            <a:ext cx="5843276" cy="923330"/>
          </a:xfrm>
          <a:prstGeom prst="rect">
            <a:avLst/>
          </a:prstGeom>
          <a:noFill/>
        </p:spPr>
        <p:txBody>
          <a:bodyPr wrap="square" rtlCol="0">
            <a:spAutoFit/>
          </a:bodyPr>
          <a:lstStyle/>
          <a:p>
            <a:r>
              <a:rPr lang="zh-CN" altLang="en-US" dirty="0"/>
              <a:t>真实水印立体感强，各部分透光度有区别；</a:t>
            </a:r>
            <a:r>
              <a:rPr lang="zh-CN" altLang="zh-CN" sz="1800" dirty="0">
                <a:effectLst/>
                <a:ea typeface="等线" panose="02010600030101010101" pitchFamily="2" charset="-122"/>
                <a:cs typeface="Times New Roman" panose="02020603050405020304" pitchFamily="18" charset="0"/>
              </a:rPr>
              <a:t>假币可能用油墨印刷或夹层涂布伪造，透光时图案呆板、颜色异常，或纸张局部偏厚、透光性差。</a:t>
            </a:r>
            <a:endParaRPr lang="zh-CN" altLang="en-US" dirty="0"/>
          </a:p>
        </p:txBody>
      </p:sp>
      <p:sp>
        <p:nvSpPr>
          <p:cNvPr id="12" name="文本框 11">
            <a:extLst>
              <a:ext uri="{FF2B5EF4-FFF2-40B4-BE49-F238E27FC236}">
                <a16:creationId xmlns:a16="http://schemas.microsoft.com/office/drawing/2014/main" id="{2F592706-A4AD-A732-84BE-B141B534B188}"/>
              </a:ext>
            </a:extLst>
          </p:cNvPr>
          <p:cNvSpPr txBox="1"/>
          <p:nvPr/>
        </p:nvSpPr>
        <p:spPr>
          <a:xfrm>
            <a:off x="6089644" y="4898356"/>
            <a:ext cx="5876925" cy="1200329"/>
          </a:xfrm>
          <a:prstGeom prst="rect">
            <a:avLst/>
          </a:prstGeom>
          <a:noFill/>
        </p:spPr>
        <p:txBody>
          <a:bodyPr wrap="square" rtlCol="0">
            <a:spAutoFit/>
          </a:bodyPr>
          <a:lstStyle/>
          <a:p>
            <a:r>
              <a:rPr lang="zh-CN" altLang="en-US" dirty="0"/>
              <a:t>假币可能通过在钞票正反面使用无色或淡色油墨印刷水印图案，这种假币当我们面对光源将其置于水平位置时，从正面或背面水印窗位置能观察到清晰地水印图案，颜色较深；真币此时时看不到水印图案的。</a:t>
            </a:r>
          </a:p>
        </p:txBody>
      </p:sp>
    </p:spTree>
    <p:extLst>
      <p:ext uri="{BB962C8B-B14F-4D97-AF65-F5344CB8AC3E}">
        <p14:creationId xmlns:p14="http://schemas.microsoft.com/office/powerpoint/2010/main" val="255216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ED4F2-027A-7B54-9056-A30210BDE465}"/>
              </a:ext>
            </a:extLst>
          </p:cNvPr>
          <p:cNvSpPr>
            <a:spLocks noGrp="1"/>
          </p:cNvSpPr>
          <p:nvPr>
            <p:ph type="title"/>
          </p:nvPr>
        </p:nvSpPr>
        <p:spPr/>
        <p:txBody>
          <a:bodyPr/>
          <a:lstStyle/>
          <a:p>
            <a:r>
              <a:rPr lang="zh-CN" altLang="en-US" dirty="0"/>
              <a:t>一些水印识别</a:t>
            </a:r>
            <a:r>
              <a:rPr lang="en-US" altLang="zh-CN" dirty="0"/>
              <a:t>/</a:t>
            </a:r>
            <a:r>
              <a:rPr lang="zh-CN" altLang="en-US" dirty="0"/>
              <a:t>鉴伪技术</a:t>
            </a:r>
          </a:p>
        </p:txBody>
      </p:sp>
      <p:sp>
        <p:nvSpPr>
          <p:cNvPr id="3" name="内容占位符 2">
            <a:extLst>
              <a:ext uri="{FF2B5EF4-FFF2-40B4-BE49-F238E27FC236}">
                <a16:creationId xmlns:a16="http://schemas.microsoft.com/office/drawing/2014/main" id="{88F9D871-2D09-02CB-39C6-FADE0BCF2454}"/>
              </a:ext>
            </a:extLst>
          </p:cNvPr>
          <p:cNvSpPr>
            <a:spLocks noGrp="1"/>
          </p:cNvSpPr>
          <p:nvPr>
            <p:ph idx="1"/>
          </p:nvPr>
        </p:nvSpPr>
        <p:spPr>
          <a:xfrm>
            <a:off x="485274" y="1440614"/>
            <a:ext cx="6413384" cy="4351338"/>
          </a:xfrm>
        </p:spPr>
        <p:txBody>
          <a:bodyPr/>
          <a:lstStyle/>
          <a:p>
            <a:r>
              <a:rPr lang="en-US" altLang="zh-CN" dirty="0"/>
              <a:t>[1]</a:t>
            </a:r>
            <a:r>
              <a:rPr lang="zh-CN" altLang="en-US" dirty="0"/>
              <a:t>方捷</a:t>
            </a:r>
            <a:r>
              <a:rPr lang="en-US" altLang="zh-CN" dirty="0"/>
              <a:t>,</a:t>
            </a:r>
            <a:r>
              <a:rPr lang="zh-CN" altLang="en-US" dirty="0"/>
              <a:t>庄冬梅</a:t>
            </a:r>
            <a:r>
              <a:rPr lang="en-US" altLang="zh-CN" dirty="0"/>
              <a:t>.</a:t>
            </a:r>
            <a:r>
              <a:rPr lang="zh-CN" altLang="en-US" dirty="0"/>
              <a:t>基于数字水印技术应用于纸币真伪识别的研究</a:t>
            </a:r>
            <a:r>
              <a:rPr lang="en-US" altLang="zh-CN" dirty="0"/>
              <a:t>[J].</a:t>
            </a:r>
            <a:r>
              <a:rPr lang="zh-CN" altLang="en-US" dirty="0"/>
              <a:t>福建师大福清分校学报</a:t>
            </a:r>
            <a:r>
              <a:rPr lang="en-US" altLang="zh-CN" dirty="0"/>
              <a:t>,2015,(05):60-67.</a:t>
            </a:r>
          </a:p>
          <a:p>
            <a:r>
              <a:rPr lang="zh-CN" altLang="en-US" dirty="0"/>
              <a:t>做法：</a:t>
            </a:r>
            <a:br>
              <a:rPr lang="en-US" altLang="zh-CN" dirty="0"/>
            </a:br>
            <a:endParaRPr lang="zh-CN" altLang="en-US" dirty="0"/>
          </a:p>
        </p:txBody>
      </p:sp>
      <p:pic>
        <p:nvPicPr>
          <p:cNvPr id="5" name="图片 4">
            <a:extLst>
              <a:ext uri="{FF2B5EF4-FFF2-40B4-BE49-F238E27FC236}">
                <a16:creationId xmlns:a16="http://schemas.microsoft.com/office/drawing/2014/main" id="{E0ECAB52-6C99-8988-5E24-DC33AF3EF8A1}"/>
              </a:ext>
            </a:extLst>
          </p:cNvPr>
          <p:cNvPicPr>
            <a:picLocks noChangeAspect="1"/>
          </p:cNvPicPr>
          <p:nvPr/>
        </p:nvPicPr>
        <p:blipFill>
          <a:blip r:embed="rId2"/>
          <a:stretch>
            <a:fillRect/>
          </a:stretch>
        </p:blipFill>
        <p:spPr>
          <a:xfrm>
            <a:off x="2471035" y="2911334"/>
            <a:ext cx="2886478" cy="3496163"/>
          </a:xfrm>
          <a:prstGeom prst="rect">
            <a:avLst/>
          </a:prstGeom>
        </p:spPr>
      </p:pic>
      <p:pic>
        <p:nvPicPr>
          <p:cNvPr id="7" name="图片 6">
            <a:extLst>
              <a:ext uri="{FF2B5EF4-FFF2-40B4-BE49-F238E27FC236}">
                <a16:creationId xmlns:a16="http://schemas.microsoft.com/office/drawing/2014/main" id="{3EAF55DC-95DD-8626-9BCC-7B0A0F0178E5}"/>
              </a:ext>
            </a:extLst>
          </p:cNvPr>
          <p:cNvPicPr>
            <a:picLocks noChangeAspect="1"/>
          </p:cNvPicPr>
          <p:nvPr/>
        </p:nvPicPr>
        <p:blipFill>
          <a:blip r:embed="rId3"/>
          <a:stretch>
            <a:fillRect/>
          </a:stretch>
        </p:blipFill>
        <p:spPr>
          <a:xfrm>
            <a:off x="7612734" y="825068"/>
            <a:ext cx="3543795" cy="5582429"/>
          </a:xfrm>
          <a:prstGeom prst="rect">
            <a:avLst/>
          </a:prstGeom>
        </p:spPr>
      </p:pic>
      <p:cxnSp>
        <p:nvCxnSpPr>
          <p:cNvPr id="9" name="直接箭头连接符 8">
            <a:extLst>
              <a:ext uri="{FF2B5EF4-FFF2-40B4-BE49-F238E27FC236}">
                <a16:creationId xmlns:a16="http://schemas.microsoft.com/office/drawing/2014/main" id="{836006EE-C150-24A2-A1FB-286889B1D429}"/>
              </a:ext>
            </a:extLst>
          </p:cNvPr>
          <p:cNvCxnSpPr>
            <a:cxnSpLocks/>
          </p:cNvCxnSpPr>
          <p:nvPr/>
        </p:nvCxnSpPr>
        <p:spPr>
          <a:xfrm flipV="1">
            <a:off x="5859481" y="3930316"/>
            <a:ext cx="1487803" cy="27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1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A9F1B3-67E8-6702-06FF-0945046ABB06}"/>
              </a:ext>
            </a:extLst>
          </p:cNvPr>
          <p:cNvSpPr>
            <a:spLocks noGrp="1"/>
          </p:cNvSpPr>
          <p:nvPr>
            <p:ph idx="1"/>
          </p:nvPr>
        </p:nvSpPr>
        <p:spPr>
          <a:xfrm>
            <a:off x="838200" y="1449107"/>
            <a:ext cx="10515600" cy="5043768"/>
          </a:xfrm>
        </p:spPr>
        <p:txBody>
          <a:bodyPr>
            <a:normAutofit/>
          </a:bodyPr>
          <a:lstStyle/>
          <a:p>
            <a:r>
              <a:rPr lang="en-US" altLang="zh-CN" dirty="0"/>
              <a:t>[1]</a:t>
            </a:r>
            <a:r>
              <a:rPr lang="zh-CN" altLang="en-US" dirty="0"/>
              <a:t>丁寰毓</a:t>
            </a:r>
            <a:r>
              <a:rPr lang="en-US" altLang="zh-CN" dirty="0"/>
              <a:t>.</a:t>
            </a:r>
            <a:r>
              <a:rPr lang="zh-CN" altLang="en-US" dirty="0"/>
              <a:t>基于深度学习的人民币水印识别</a:t>
            </a:r>
            <a:r>
              <a:rPr lang="en-US" altLang="zh-CN" dirty="0"/>
              <a:t>[D].</a:t>
            </a:r>
            <a:r>
              <a:rPr lang="zh-CN" altLang="en-US" dirty="0"/>
              <a:t>哈尔滨工业大学</a:t>
            </a:r>
            <a:r>
              <a:rPr lang="en-US" altLang="zh-CN" dirty="0"/>
              <a:t>,2020.DOI:10.27061/d.cnki.ghgdu.2020.002105.</a:t>
            </a:r>
          </a:p>
          <a:p>
            <a:r>
              <a:rPr lang="zh-CN" altLang="en-US" dirty="0"/>
              <a:t>做法：</a:t>
            </a:r>
            <a:br>
              <a:rPr lang="en-US" altLang="zh-CN" dirty="0"/>
            </a:br>
            <a:r>
              <a:rPr lang="zh-CN" altLang="en-US" dirty="0"/>
              <a:t>构建人民币水印数据集（数据集初步采集，图像预处理）</a:t>
            </a:r>
            <a:endParaRPr lang="en-US" altLang="zh-CN" dirty="0"/>
          </a:p>
          <a:p>
            <a:r>
              <a:rPr lang="zh-CN" altLang="en-US" dirty="0"/>
              <a:t>数据图像标注</a:t>
            </a:r>
            <a:endParaRPr lang="en-US" altLang="zh-CN" dirty="0"/>
          </a:p>
          <a:p>
            <a:r>
              <a:rPr lang="zh-CN" altLang="en-US" dirty="0"/>
              <a:t>基于传统机器学习方法的人民币水印识别</a:t>
            </a:r>
            <a:endParaRPr lang="en-US" altLang="zh-CN" dirty="0"/>
          </a:p>
          <a:p>
            <a:r>
              <a:rPr lang="zh-CN" altLang="en-US" dirty="0"/>
              <a:t>基于</a:t>
            </a:r>
            <a:r>
              <a:rPr lang="en-US" altLang="zh-CN" dirty="0"/>
              <a:t>Faster-RCNN </a:t>
            </a:r>
            <a:r>
              <a:rPr lang="zh-CN" altLang="en-US" dirty="0"/>
              <a:t>的人民币水印识别</a:t>
            </a:r>
            <a:endParaRPr lang="en-US" altLang="zh-CN" dirty="0"/>
          </a:p>
          <a:p>
            <a:r>
              <a:rPr lang="zh-CN" altLang="en-US" dirty="0"/>
              <a:t>基于</a:t>
            </a:r>
            <a:r>
              <a:rPr lang="en-US" altLang="zh-CN" dirty="0"/>
              <a:t>SSD</a:t>
            </a:r>
            <a:r>
              <a:rPr lang="zh-CN" altLang="en-US" dirty="0"/>
              <a:t>的人民币水印识别</a:t>
            </a:r>
            <a:endParaRPr lang="en-US" altLang="zh-CN" dirty="0"/>
          </a:p>
          <a:p>
            <a:r>
              <a:rPr lang="zh-CN" altLang="en-US" dirty="0"/>
              <a:t>基于</a:t>
            </a:r>
            <a:r>
              <a:rPr lang="en-US" altLang="zh-CN" dirty="0" err="1"/>
              <a:t>RefineDet</a:t>
            </a:r>
            <a:r>
              <a:rPr lang="en-US" altLang="zh-CN" dirty="0"/>
              <a:t> </a:t>
            </a:r>
            <a:r>
              <a:rPr lang="zh-CN" altLang="en-US" dirty="0"/>
              <a:t>网络模型的人民币水印识别</a:t>
            </a:r>
            <a:endParaRPr lang="en-US" altLang="zh-CN" dirty="0"/>
          </a:p>
          <a:p>
            <a:r>
              <a:rPr lang="zh-CN" altLang="en-US" dirty="0"/>
              <a:t>尺度不变网络模型进行人民币水印识别</a:t>
            </a:r>
            <a:endParaRPr lang="en-US" altLang="zh-CN" dirty="0"/>
          </a:p>
          <a:p>
            <a:endParaRPr lang="zh-CN" altLang="en-US" dirty="0"/>
          </a:p>
        </p:txBody>
      </p:sp>
      <p:sp>
        <p:nvSpPr>
          <p:cNvPr id="4" name="标题 1">
            <a:extLst>
              <a:ext uri="{FF2B5EF4-FFF2-40B4-BE49-F238E27FC236}">
                <a16:creationId xmlns:a16="http://schemas.microsoft.com/office/drawing/2014/main" id="{4D0F457B-AAE6-6EDE-52B2-2CED3D9F03E7}"/>
              </a:ext>
            </a:extLst>
          </p:cNvPr>
          <p:cNvSpPr>
            <a:spLocks noGrp="1"/>
          </p:cNvSpPr>
          <p:nvPr>
            <p:ph type="title"/>
          </p:nvPr>
        </p:nvSpPr>
        <p:spPr>
          <a:xfrm>
            <a:off x="838200" y="365125"/>
            <a:ext cx="10515600" cy="1325563"/>
          </a:xfrm>
        </p:spPr>
        <p:txBody>
          <a:bodyPr/>
          <a:lstStyle/>
          <a:p>
            <a:r>
              <a:rPr lang="zh-CN" altLang="en-US" dirty="0"/>
              <a:t>一些水印识别</a:t>
            </a:r>
            <a:r>
              <a:rPr lang="en-US" altLang="zh-CN" dirty="0"/>
              <a:t>/</a:t>
            </a:r>
            <a:r>
              <a:rPr lang="zh-CN" altLang="en-US" dirty="0"/>
              <a:t>鉴伪技术</a:t>
            </a:r>
          </a:p>
        </p:txBody>
      </p:sp>
    </p:spTree>
    <p:extLst>
      <p:ext uri="{BB962C8B-B14F-4D97-AF65-F5344CB8AC3E}">
        <p14:creationId xmlns:p14="http://schemas.microsoft.com/office/powerpoint/2010/main" val="2586845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C399F-5CC8-E5BF-ED48-71F4C16397F6}"/>
              </a:ext>
            </a:extLst>
          </p:cNvPr>
          <p:cNvSpPr>
            <a:spLocks noGrp="1"/>
          </p:cNvSpPr>
          <p:nvPr>
            <p:ph type="title"/>
          </p:nvPr>
        </p:nvSpPr>
        <p:spPr/>
        <p:txBody>
          <a:bodyPr/>
          <a:lstStyle/>
          <a:p>
            <a:r>
              <a:rPr lang="zh-CN" altLang="en-US" dirty="0"/>
              <a:t>一些水印识别</a:t>
            </a:r>
            <a:r>
              <a:rPr lang="en-US" altLang="zh-CN" dirty="0"/>
              <a:t>/</a:t>
            </a:r>
            <a:r>
              <a:rPr lang="zh-CN" altLang="en-US" dirty="0"/>
              <a:t>鉴伪技术</a:t>
            </a:r>
          </a:p>
        </p:txBody>
      </p:sp>
      <p:sp>
        <p:nvSpPr>
          <p:cNvPr id="3" name="内容占位符 2">
            <a:extLst>
              <a:ext uri="{FF2B5EF4-FFF2-40B4-BE49-F238E27FC236}">
                <a16:creationId xmlns:a16="http://schemas.microsoft.com/office/drawing/2014/main" id="{56E129BC-D74E-941A-1816-EB7B5B12A2D3}"/>
              </a:ext>
            </a:extLst>
          </p:cNvPr>
          <p:cNvSpPr>
            <a:spLocks noGrp="1"/>
          </p:cNvSpPr>
          <p:nvPr>
            <p:ph idx="1"/>
          </p:nvPr>
        </p:nvSpPr>
        <p:spPr/>
        <p:txBody>
          <a:bodyPr/>
          <a:lstStyle/>
          <a:p>
            <a:r>
              <a:rPr lang="en-US" altLang="zh-CN" dirty="0"/>
              <a:t>[1]</a:t>
            </a:r>
            <a:r>
              <a:rPr lang="zh-CN" altLang="en-US" dirty="0"/>
              <a:t>刘贯伟</a:t>
            </a:r>
            <a:r>
              <a:rPr lang="en-US" altLang="zh-CN" dirty="0"/>
              <a:t>,</a:t>
            </a:r>
            <a:r>
              <a:rPr lang="zh-CN" altLang="en-US" dirty="0"/>
              <a:t>江浩然</a:t>
            </a:r>
            <a:r>
              <a:rPr lang="en-US" altLang="zh-CN" dirty="0"/>
              <a:t>,</a:t>
            </a:r>
            <a:r>
              <a:rPr lang="zh-CN" altLang="en-US" dirty="0"/>
              <a:t>张云峰</a:t>
            </a:r>
            <a:r>
              <a:rPr lang="en-US" altLang="zh-CN" dirty="0"/>
              <a:t>,</a:t>
            </a:r>
            <a:r>
              <a:rPr lang="zh-CN" altLang="en-US" dirty="0"/>
              <a:t>等</a:t>
            </a:r>
            <a:r>
              <a:rPr lang="en-US" altLang="zh-CN" dirty="0"/>
              <a:t>.</a:t>
            </a:r>
            <a:r>
              <a:rPr lang="zh-CN" altLang="en-US" dirty="0"/>
              <a:t>基于</a:t>
            </a:r>
            <a:r>
              <a:rPr lang="en-US" altLang="zh-CN" dirty="0"/>
              <a:t>LBP</a:t>
            </a:r>
            <a:r>
              <a:rPr lang="zh-CN" altLang="en-US" dirty="0"/>
              <a:t>特征的人民币水印图像的识别与检测</a:t>
            </a:r>
            <a:r>
              <a:rPr lang="en-US" altLang="zh-CN" dirty="0"/>
              <a:t>[J].</a:t>
            </a:r>
            <a:r>
              <a:rPr lang="zh-CN" altLang="en-US" dirty="0"/>
              <a:t>机电产品开发与创新</a:t>
            </a:r>
            <a:r>
              <a:rPr lang="en-US" altLang="zh-CN" dirty="0"/>
              <a:t>,2022,35(05):145-148.</a:t>
            </a:r>
          </a:p>
          <a:p>
            <a:r>
              <a:rPr lang="zh-CN" altLang="en-US" dirty="0"/>
              <a:t>以</a:t>
            </a:r>
            <a:r>
              <a:rPr lang="en-US" altLang="zh-CN" dirty="0"/>
              <a:t>2015</a:t>
            </a:r>
            <a:r>
              <a:rPr lang="zh-CN" altLang="en-US" dirty="0"/>
              <a:t>版</a:t>
            </a:r>
            <a:r>
              <a:rPr lang="en-US" altLang="zh-CN" dirty="0"/>
              <a:t>100</a:t>
            </a:r>
            <a:r>
              <a:rPr lang="zh-CN" altLang="en-US" dirty="0"/>
              <a:t>元人民币为例，设计了一种基于</a:t>
            </a:r>
            <a:r>
              <a:rPr lang="en-US" altLang="zh-CN" dirty="0"/>
              <a:t>LBP </a:t>
            </a:r>
            <a:r>
              <a:rPr lang="zh-CN" altLang="en-US" dirty="0"/>
              <a:t>特征的人民币水印图像的识别与检测方法，解决了基于机器视觉识别纸币水印难度大的问题。 通过对比实验，验证了</a:t>
            </a:r>
            <a:r>
              <a:rPr lang="en-US" altLang="zh-CN" dirty="0"/>
              <a:t>LBP</a:t>
            </a:r>
            <a:r>
              <a:rPr lang="zh-CN" altLang="en-US" dirty="0"/>
              <a:t>算子对不同新旧程度的纸币水印特征提取具有较好的鲁棒性，采用增加样本图像种类的方法，提升算法对不同光照条件下水印图像识别与检测的准确率。</a:t>
            </a:r>
          </a:p>
        </p:txBody>
      </p:sp>
    </p:spTree>
    <p:extLst>
      <p:ext uri="{BB962C8B-B14F-4D97-AF65-F5344CB8AC3E}">
        <p14:creationId xmlns:p14="http://schemas.microsoft.com/office/powerpoint/2010/main" val="342989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6FE90-2E0B-E295-8B4F-7AFB107E0360}"/>
              </a:ext>
            </a:extLst>
          </p:cNvPr>
          <p:cNvSpPr>
            <a:spLocks noGrp="1"/>
          </p:cNvSpPr>
          <p:nvPr>
            <p:ph type="title"/>
          </p:nvPr>
        </p:nvSpPr>
        <p:spPr/>
        <p:txBody>
          <a:bodyPr/>
          <a:lstStyle/>
          <a:p>
            <a:r>
              <a:rPr lang="zh-CN" altLang="en-US" dirty="0"/>
              <a:t>安全线</a:t>
            </a:r>
          </a:p>
        </p:txBody>
      </p:sp>
      <p:sp>
        <p:nvSpPr>
          <p:cNvPr id="4" name="文本框 3">
            <a:extLst>
              <a:ext uri="{FF2B5EF4-FFF2-40B4-BE49-F238E27FC236}">
                <a16:creationId xmlns:a16="http://schemas.microsoft.com/office/drawing/2014/main" id="{AE36CBCD-C20E-A1EA-6F6E-E56C936437A6}"/>
              </a:ext>
            </a:extLst>
          </p:cNvPr>
          <p:cNvSpPr txBox="1"/>
          <p:nvPr/>
        </p:nvSpPr>
        <p:spPr>
          <a:xfrm>
            <a:off x="5448300" y="722312"/>
            <a:ext cx="5695950" cy="646331"/>
          </a:xfrm>
          <a:prstGeom prst="rect">
            <a:avLst/>
          </a:prstGeom>
          <a:noFill/>
        </p:spPr>
        <p:txBody>
          <a:bodyPr wrap="square" rtlCol="0">
            <a:spAutoFit/>
          </a:bodyPr>
          <a:lstStyle/>
          <a:p>
            <a:r>
              <a:rPr lang="zh-CN" altLang="en-US" dirty="0"/>
              <a:t>安全线是在造纸过程中，抄纸时利用特殊装置将由金属或塑料制成的线加入纸张中特定位置的一种防伪标志。</a:t>
            </a:r>
          </a:p>
        </p:txBody>
      </p:sp>
      <p:sp>
        <p:nvSpPr>
          <p:cNvPr id="5" name="文本框 4">
            <a:extLst>
              <a:ext uri="{FF2B5EF4-FFF2-40B4-BE49-F238E27FC236}">
                <a16:creationId xmlns:a16="http://schemas.microsoft.com/office/drawing/2014/main" id="{8992789E-086C-3C6F-DAD2-23698BADBCC4}"/>
              </a:ext>
            </a:extLst>
          </p:cNvPr>
          <p:cNvSpPr txBox="1"/>
          <p:nvPr/>
        </p:nvSpPr>
        <p:spPr>
          <a:xfrm>
            <a:off x="962025" y="1527602"/>
            <a:ext cx="1924050" cy="1754326"/>
          </a:xfrm>
          <a:prstGeom prst="rect">
            <a:avLst/>
          </a:prstGeom>
          <a:noFill/>
        </p:spPr>
        <p:txBody>
          <a:bodyPr wrap="square" rtlCol="0">
            <a:spAutoFit/>
          </a:bodyPr>
          <a:lstStyle/>
          <a:p>
            <a:r>
              <a:rPr lang="zh-CN" altLang="en-US" dirty="0"/>
              <a:t>种类：</a:t>
            </a:r>
            <a:endParaRPr lang="en-US" altLang="zh-CN" dirty="0"/>
          </a:p>
          <a:p>
            <a:r>
              <a:rPr lang="zh-CN" altLang="en-US" dirty="0"/>
              <a:t>磁性安全线</a:t>
            </a:r>
            <a:endParaRPr lang="en-US" altLang="zh-CN" dirty="0"/>
          </a:p>
          <a:p>
            <a:r>
              <a:rPr lang="zh-CN" altLang="en-US" dirty="0"/>
              <a:t>缩微字母安全线</a:t>
            </a:r>
            <a:endParaRPr lang="en-US" altLang="zh-CN" dirty="0"/>
          </a:p>
          <a:p>
            <a:r>
              <a:rPr lang="zh-CN" altLang="en-US" dirty="0"/>
              <a:t>激光全息安全线</a:t>
            </a:r>
            <a:endParaRPr lang="en-US" altLang="zh-CN" dirty="0"/>
          </a:p>
          <a:p>
            <a:r>
              <a:rPr lang="zh-CN" altLang="en-US" dirty="0"/>
              <a:t>荧光安全线</a:t>
            </a:r>
            <a:endParaRPr lang="en-US" altLang="zh-CN" dirty="0"/>
          </a:p>
          <a:p>
            <a:r>
              <a:rPr lang="zh-CN" altLang="en-US" dirty="0"/>
              <a:t>热敏材料安全线</a:t>
            </a:r>
          </a:p>
        </p:txBody>
      </p:sp>
      <p:sp>
        <p:nvSpPr>
          <p:cNvPr id="6" name="文本框 5">
            <a:extLst>
              <a:ext uri="{FF2B5EF4-FFF2-40B4-BE49-F238E27FC236}">
                <a16:creationId xmlns:a16="http://schemas.microsoft.com/office/drawing/2014/main" id="{099FE711-4C26-1539-079E-550B3B0F05AC}"/>
              </a:ext>
            </a:extLst>
          </p:cNvPr>
          <p:cNvSpPr txBox="1"/>
          <p:nvPr/>
        </p:nvSpPr>
        <p:spPr>
          <a:xfrm>
            <a:off x="642937" y="3576073"/>
            <a:ext cx="2562225" cy="1200329"/>
          </a:xfrm>
          <a:prstGeom prst="rect">
            <a:avLst/>
          </a:prstGeom>
          <a:noFill/>
        </p:spPr>
        <p:txBody>
          <a:bodyPr wrap="square" rtlCol="0">
            <a:spAutoFit/>
          </a:bodyPr>
          <a:lstStyle/>
          <a:p>
            <a:r>
              <a:rPr lang="en-US" altLang="zh-CN" dirty="0"/>
              <a:t>1999</a:t>
            </a:r>
            <a:r>
              <a:rPr lang="zh-CN" altLang="en-US" dirty="0"/>
              <a:t>年版的</a:t>
            </a:r>
            <a:r>
              <a:rPr lang="en-US" altLang="zh-CN" dirty="0"/>
              <a:t>100</a:t>
            </a:r>
            <a:r>
              <a:rPr lang="zh-CN" altLang="en-US" dirty="0"/>
              <a:t>元券、</a:t>
            </a:r>
            <a:r>
              <a:rPr lang="en-US" altLang="zh-CN" dirty="0"/>
              <a:t>50</a:t>
            </a:r>
            <a:r>
              <a:rPr lang="zh-CN" altLang="en-US" dirty="0"/>
              <a:t>元券使用了带有缩微文字“</a:t>
            </a:r>
            <a:r>
              <a:rPr lang="en-US" altLang="zh-CN" dirty="0"/>
              <a:t>RMB100”</a:t>
            </a:r>
            <a:r>
              <a:rPr lang="zh-CN" altLang="en-US" dirty="0"/>
              <a:t>、“</a:t>
            </a:r>
            <a:r>
              <a:rPr lang="en-US" altLang="zh-CN" dirty="0"/>
              <a:t>RMB50”</a:t>
            </a:r>
            <a:r>
              <a:rPr lang="zh-CN" altLang="en-US" dirty="0"/>
              <a:t>的磁性安全线</a:t>
            </a:r>
          </a:p>
        </p:txBody>
      </p:sp>
      <p:pic>
        <p:nvPicPr>
          <p:cNvPr id="8" name="图片 7">
            <a:extLst>
              <a:ext uri="{FF2B5EF4-FFF2-40B4-BE49-F238E27FC236}">
                <a16:creationId xmlns:a16="http://schemas.microsoft.com/office/drawing/2014/main" id="{85DF5FC9-4D9F-F039-FD5B-22F78A4FFD87}"/>
              </a:ext>
            </a:extLst>
          </p:cNvPr>
          <p:cNvPicPr>
            <a:picLocks noChangeAspect="1"/>
          </p:cNvPicPr>
          <p:nvPr/>
        </p:nvPicPr>
        <p:blipFill>
          <a:blip r:embed="rId2"/>
          <a:stretch>
            <a:fillRect/>
          </a:stretch>
        </p:blipFill>
        <p:spPr>
          <a:xfrm>
            <a:off x="3328988" y="1527602"/>
            <a:ext cx="4681538" cy="3384853"/>
          </a:xfrm>
          <a:prstGeom prst="rect">
            <a:avLst/>
          </a:prstGeom>
        </p:spPr>
      </p:pic>
      <p:sp>
        <p:nvSpPr>
          <p:cNvPr id="9" name="文本框 8">
            <a:extLst>
              <a:ext uri="{FF2B5EF4-FFF2-40B4-BE49-F238E27FC236}">
                <a16:creationId xmlns:a16="http://schemas.microsoft.com/office/drawing/2014/main" id="{7B628B1B-5578-84E8-849A-E72A6FAB5F4A}"/>
              </a:ext>
            </a:extLst>
          </p:cNvPr>
          <p:cNvSpPr txBox="1"/>
          <p:nvPr/>
        </p:nvSpPr>
        <p:spPr>
          <a:xfrm>
            <a:off x="8134352" y="2147409"/>
            <a:ext cx="3990973" cy="2308324"/>
          </a:xfrm>
          <a:prstGeom prst="rect">
            <a:avLst/>
          </a:prstGeom>
          <a:noFill/>
        </p:spPr>
        <p:txBody>
          <a:bodyPr wrap="square" rtlCol="0">
            <a:spAutoFit/>
          </a:bodyPr>
          <a:lstStyle/>
          <a:p>
            <a:r>
              <a:rPr lang="zh-CN" altLang="en-US" dirty="0"/>
              <a:t>各国假币中 伪造安全线的方法却大体相同 通常有</a:t>
            </a:r>
            <a:r>
              <a:rPr lang="en-US" altLang="zh-CN" dirty="0"/>
              <a:t>4</a:t>
            </a:r>
            <a:r>
              <a:rPr lang="zh-CN" altLang="en-US" dirty="0"/>
              <a:t>种：</a:t>
            </a:r>
            <a:endParaRPr lang="en-US" altLang="zh-CN" dirty="0"/>
          </a:p>
          <a:p>
            <a:r>
              <a:rPr lang="zh-CN" altLang="en-US" dirty="0"/>
              <a:t>一是利用浅色油墨在票面相应位置印刷一条安全线；</a:t>
            </a:r>
            <a:endParaRPr lang="en-US" altLang="zh-CN" dirty="0"/>
          </a:p>
          <a:p>
            <a:r>
              <a:rPr lang="zh-CN" altLang="en-US" dirty="0"/>
              <a:t>二是利用电脑直接扫描复制安全线；三是在纸张的夹层中放置与安全线等宽的聚酯类或金属线状物；</a:t>
            </a:r>
            <a:endParaRPr lang="en-US" altLang="zh-CN" dirty="0"/>
          </a:p>
          <a:p>
            <a:r>
              <a:rPr lang="zh-CN" altLang="en-US" dirty="0"/>
              <a:t>四是使用双层纸张伪造开窗安全线。</a:t>
            </a:r>
          </a:p>
        </p:txBody>
      </p:sp>
      <p:sp>
        <p:nvSpPr>
          <p:cNvPr id="11" name="文本框 10">
            <a:extLst>
              <a:ext uri="{FF2B5EF4-FFF2-40B4-BE49-F238E27FC236}">
                <a16:creationId xmlns:a16="http://schemas.microsoft.com/office/drawing/2014/main" id="{3181C90B-B1C2-705B-EDAA-D7439C34B659}"/>
              </a:ext>
            </a:extLst>
          </p:cNvPr>
          <p:cNvSpPr txBox="1"/>
          <p:nvPr/>
        </p:nvSpPr>
        <p:spPr>
          <a:xfrm>
            <a:off x="2714625" y="5375099"/>
            <a:ext cx="6457950" cy="646331"/>
          </a:xfrm>
          <a:prstGeom prst="rect">
            <a:avLst/>
          </a:prstGeom>
          <a:noFill/>
        </p:spPr>
        <p:txBody>
          <a:bodyPr wrap="square">
            <a:spAutoFit/>
          </a:bodyPr>
          <a:lstStyle/>
          <a:p>
            <a:r>
              <a:rPr lang="zh-CN" altLang="en-US" dirty="0"/>
              <a:t>真币安全线有明显的立体感，用手触摸有凸感；假币安全线由于是画上、电脑扫描上去的，因此没有立体感手触摸不出凸感。</a:t>
            </a:r>
          </a:p>
        </p:txBody>
      </p:sp>
    </p:spTree>
    <p:extLst>
      <p:ext uri="{BB962C8B-B14F-4D97-AF65-F5344CB8AC3E}">
        <p14:creationId xmlns:p14="http://schemas.microsoft.com/office/powerpoint/2010/main" val="3204698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6C90BC-94A1-C333-2939-16A26F639F3C}"/>
              </a:ext>
            </a:extLst>
          </p:cNvPr>
          <p:cNvSpPr>
            <a:spLocks noGrp="1"/>
          </p:cNvSpPr>
          <p:nvPr>
            <p:ph type="title"/>
          </p:nvPr>
        </p:nvSpPr>
        <p:spPr/>
        <p:txBody>
          <a:bodyPr/>
          <a:lstStyle/>
          <a:p>
            <a:r>
              <a:rPr lang="zh-CN" altLang="en-US" dirty="0"/>
              <a:t>一些安全线鉴伪技术</a:t>
            </a:r>
          </a:p>
        </p:txBody>
      </p:sp>
      <p:sp>
        <p:nvSpPr>
          <p:cNvPr id="3" name="内容占位符 2">
            <a:extLst>
              <a:ext uri="{FF2B5EF4-FFF2-40B4-BE49-F238E27FC236}">
                <a16:creationId xmlns:a16="http://schemas.microsoft.com/office/drawing/2014/main" id="{E4444AC6-5227-B130-9954-C43DE35030C3}"/>
              </a:ext>
            </a:extLst>
          </p:cNvPr>
          <p:cNvSpPr>
            <a:spLocks noGrp="1"/>
          </p:cNvSpPr>
          <p:nvPr>
            <p:ph idx="1"/>
          </p:nvPr>
        </p:nvSpPr>
        <p:spPr/>
        <p:txBody>
          <a:bodyPr/>
          <a:lstStyle/>
          <a:p>
            <a:r>
              <a:rPr lang="en-US" altLang="zh-CN" dirty="0"/>
              <a:t>[1]</a:t>
            </a:r>
            <a:r>
              <a:rPr lang="zh-CN" altLang="en-US" dirty="0"/>
              <a:t>白卫国</a:t>
            </a:r>
            <a:r>
              <a:rPr lang="en-US" altLang="zh-CN" dirty="0"/>
              <a:t>.</a:t>
            </a:r>
            <a:r>
              <a:rPr lang="zh-CN" altLang="en-US" dirty="0"/>
              <a:t>纸币磁性安全线的鉴伪识别算法</a:t>
            </a:r>
            <a:r>
              <a:rPr lang="en-US" altLang="zh-CN" dirty="0"/>
              <a:t>[D].</a:t>
            </a:r>
            <a:r>
              <a:rPr lang="zh-CN" altLang="en-US" dirty="0"/>
              <a:t>华中科技大学</a:t>
            </a:r>
            <a:r>
              <a:rPr lang="en-US" altLang="zh-CN" dirty="0"/>
              <a:t>,2014.</a:t>
            </a:r>
          </a:p>
          <a:p>
            <a:r>
              <a:rPr lang="zh-CN" altLang="en-US" dirty="0"/>
              <a:t>做法：</a:t>
            </a:r>
            <a:endParaRPr lang="en-US" altLang="zh-CN" dirty="0"/>
          </a:p>
          <a:p>
            <a:r>
              <a:rPr lang="zh-CN" altLang="en-US" dirty="0"/>
              <a:t>本文中磁性安全线的鉴伪算法主要包括预处理操作、磁性安全线的定位、特征提取及特征分类几个步骤。</a:t>
            </a:r>
          </a:p>
        </p:txBody>
      </p:sp>
    </p:spTree>
    <p:extLst>
      <p:ext uri="{BB962C8B-B14F-4D97-AF65-F5344CB8AC3E}">
        <p14:creationId xmlns:p14="http://schemas.microsoft.com/office/powerpoint/2010/main" val="57861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A83C3-7FDE-B3C8-0C4E-83AABB4B9AE1}"/>
              </a:ext>
            </a:extLst>
          </p:cNvPr>
          <p:cNvSpPr>
            <a:spLocks noGrp="1"/>
          </p:cNvSpPr>
          <p:nvPr>
            <p:ph type="title"/>
          </p:nvPr>
        </p:nvSpPr>
        <p:spPr/>
        <p:txBody>
          <a:bodyPr/>
          <a:lstStyle/>
          <a:p>
            <a:r>
              <a:rPr lang="zh-CN" altLang="en-US" dirty="0"/>
              <a:t>磁性鉴伪方法</a:t>
            </a:r>
          </a:p>
        </p:txBody>
      </p:sp>
      <p:pic>
        <p:nvPicPr>
          <p:cNvPr id="5" name="内容占位符 4">
            <a:extLst>
              <a:ext uri="{FF2B5EF4-FFF2-40B4-BE49-F238E27FC236}">
                <a16:creationId xmlns:a16="http://schemas.microsoft.com/office/drawing/2014/main" id="{B6B275E3-7714-4F3F-59DD-7974C9DE7EB3}"/>
              </a:ext>
            </a:extLst>
          </p:cNvPr>
          <p:cNvPicPr>
            <a:picLocks noGrp="1" noChangeAspect="1"/>
          </p:cNvPicPr>
          <p:nvPr>
            <p:ph idx="1"/>
          </p:nvPr>
        </p:nvPicPr>
        <p:blipFill>
          <a:blip r:embed="rId2"/>
          <a:stretch>
            <a:fillRect/>
          </a:stretch>
        </p:blipFill>
        <p:spPr>
          <a:xfrm>
            <a:off x="1189940" y="1666629"/>
            <a:ext cx="9812119" cy="3524742"/>
          </a:xfrm>
        </p:spPr>
      </p:pic>
    </p:spTree>
    <p:extLst>
      <p:ext uri="{BB962C8B-B14F-4D97-AF65-F5344CB8AC3E}">
        <p14:creationId xmlns:p14="http://schemas.microsoft.com/office/powerpoint/2010/main" val="20102524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1010</Words>
  <Application>Microsoft Office PowerPoint</Application>
  <PresentationFormat>宽屏</PresentationFormat>
  <Paragraphs>56</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Helvetica Neue</vt:lpstr>
      <vt:lpstr>等线</vt:lpstr>
      <vt:lpstr>等线 Light</vt:lpstr>
      <vt:lpstr>Arial</vt:lpstr>
      <vt:lpstr>Office 主题​​</vt:lpstr>
      <vt:lpstr>人民币的防伪特征</vt:lpstr>
      <vt:lpstr>PowerPoint 演示文稿</vt:lpstr>
      <vt:lpstr>水印</vt:lpstr>
      <vt:lpstr>一些水印识别/鉴伪技术</vt:lpstr>
      <vt:lpstr>一些水印识别/鉴伪技术</vt:lpstr>
      <vt:lpstr>一些水印识别/鉴伪技术</vt:lpstr>
      <vt:lpstr>安全线</vt:lpstr>
      <vt:lpstr>一些安全线鉴伪技术</vt:lpstr>
      <vt:lpstr>磁性鉴伪方法</vt:lpstr>
      <vt:lpstr>光变油墨</vt:lpstr>
      <vt:lpstr>光变油墨</vt:lpstr>
      <vt:lpstr>光变油墨</vt:lpstr>
      <vt:lpstr>验钞机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Siyi Wu</dc:creator>
  <cp:lastModifiedBy>Siyi Wu</cp:lastModifiedBy>
  <cp:revision>4</cp:revision>
  <dcterms:created xsi:type="dcterms:W3CDTF">2025-04-03T08:08:25Z</dcterms:created>
  <dcterms:modified xsi:type="dcterms:W3CDTF">2025-04-04T12:18:30Z</dcterms:modified>
</cp:coreProperties>
</file>