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92" y="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602A4-8834-41CB-A127-E37067F058BC}" type="datetimeFigureOut">
              <a:rPr lang="zh-CN" altLang="en-US" smtClean="0"/>
              <a:t>2025/4/8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D5035-5EF3-4345-8E15-66F0828317C0}" type="slidenum">
              <a:rPr lang="zh-CN" altLang="en-US" smtClean="0"/>
              <a:t>‹#›</a:t>
            </a:fld>
            <a:endParaRPr lang="zh-CN" altLang="en-US"/>
          </a:p>
        </p:txBody>
      </p:sp>
    </p:spTree>
    <p:extLst>
      <p:ext uri="{BB962C8B-B14F-4D97-AF65-F5344CB8AC3E}">
        <p14:creationId xmlns:p14="http://schemas.microsoft.com/office/powerpoint/2010/main" val="1760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4D5035-5EF3-4345-8E15-66F0828317C0}" type="slidenum">
              <a:rPr lang="zh-CN" altLang="en-US" smtClean="0"/>
              <a:t>1</a:t>
            </a:fld>
            <a:endParaRPr lang="zh-CN" altLang="en-US"/>
          </a:p>
        </p:txBody>
      </p:sp>
    </p:spTree>
    <p:extLst>
      <p:ext uri="{BB962C8B-B14F-4D97-AF65-F5344CB8AC3E}">
        <p14:creationId xmlns:p14="http://schemas.microsoft.com/office/powerpoint/2010/main" val="50804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084BF-6169-532E-AF7C-16E9C7C7A3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191982-5241-8876-2969-E9E3CEF64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EE2840B-A5F7-571C-AFC8-2C83C8A65E8E}"/>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A5209600-2999-94F5-C64E-2E0E9DB793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DDB24-F84A-74FB-C024-E08EBD3800AD}"/>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84597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B23E3-2D21-2009-8CB6-9BBDA7D576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4C2842-D9EC-18D2-8474-FA8A5BE604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654A6C-1478-5B9F-A3F4-7DB53BF4A882}"/>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391C0F86-7BF6-30C9-9729-30600E7287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D373CD-59E1-1107-BD81-655F51B955EB}"/>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40495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6E2AAF-4C28-2533-3BE9-2182439BB2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EBCE41-5EEC-46F2-B768-EE2A71D3F1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AE225C-4F53-F51A-F7E3-86BE35A01674}"/>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9FCFDBD3-4477-5993-3271-6006FF03A9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0407D8-6C9C-D397-CB62-B832D742B4F0}"/>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75025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83652-3E1F-18FC-6A4B-34C0353A17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DEE330-C026-2314-64AF-3CFDB5ABBFF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4A7E8E-259E-B7E4-7960-E6407A1FE643}"/>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DC5CF02B-5809-CB8C-8966-DDC174173F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C307FC-C540-A67D-70F7-4D793D4B545C}"/>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316349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0233C-1323-05F8-17F6-8DA6BDF07C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6C742D-0C73-BBBA-16C2-180468D39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2ED6B3-1D83-8460-EFEB-7CF6CB3A1A61}"/>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324F0D7D-960F-25F2-1A00-28B2C5BFC9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3376C1-5147-427C-9608-9F7560362C69}"/>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44998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1FEEE-3443-0526-30F4-C84CF388DA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A65CAA-B8A3-A9E1-AB0C-F431968C1C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1BA376-8705-4013-9F15-B7F2615998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909E99-A324-BFEC-3195-4986D3B56909}"/>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6" name="页脚占位符 5">
            <a:extLst>
              <a:ext uri="{FF2B5EF4-FFF2-40B4-BE49-F238E27FC236}">
                <a16:creationId xmlns:a16="http://schemas.microsoft.com/office/drawing/2014/main" id="{B0D2E4A0-5C4B-D66B-31AC-9F8720658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796629-D0AB-8E9C-5CCA-E5D79832D212}"/>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308403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FE8C6-2451-EFFD-F559-DDF8F71C65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63DA76-68C5-0B1F-3461-AB0B3E1CE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1325BE-C88C-C8E9-23BC-030930A366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DCF506-D910-EB9F-A1B3-1C2B8A99A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17B85E-BBB2-4956-9516-5A96641BF8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D98577-E9FB-8883-09CC-89B6C48DDFB8}"/>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8" name="页脚占位符 7">
            <a:extLst>
              <a:ext uri="{FF2B5EF4-FFF2-40B4-BE49-F238E27FC236}">
                <a16:creationId xmlns:a16="http://schemas.microsoft.com/office/drawing/2014/main" id="{41BE5861-E29B-0D60-166D-78F4BF9C0E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812256-9118-EB77-2722-FB20F88AA0B9}"/>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41196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0A956-B945-C198-2548-9564EE060E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AE14FA-EA9B-CE6E-E860-293008E880DA}"/>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4" name="页脚占位符 3">
            <a:extLst>
              <a:ext uri="{FF2B5EF4-FFF2-40B4-BE49-F238E27FC236}">
                <a16:creationId xmlns:a16="http://schemas.microsoft.com/office/drawing/2014/main" id="{730EB329-348C-91A6-2FE8-B36723266B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A2838D-6FF2-6F42-129E-8131A4310B61}"/>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217218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52B7C0-9FB5-60DF-EC11-795C8EFD4A69}"/>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3" name="页脚占位符 2">
            <a:extLst>
              <a:ext uri="{FF2B5EF4-FFF2-40B4-BE49-F238E27FC236}">
                <a16:creationId xmlns:a16="http://schemas.microsoft.com/office/drawing/2014/main" id="{2B73523B-4D84-7707-06EB-F132912BE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55A412-FA03-1384-2B9D-711737B51212}"/>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341305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2AD66-C3E7-6648-6428-12F8683C7A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061152-BA32-C9CA-31F9-485FB2D7B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23B710-22CC-BFDA-CEE0-0033EBCA3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3EC553-23B5-3A3D-30D4-0DD6F17A3FC0}"/>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6" name="页脚占位符 5">
            <a:extLst>
              <a:ext uri="{FF2B5EF4-FFF2-40B4-BE49-F238E27FC236}">
                <a16:creationId xmlns:a16="http://schemas.microsoft.com/office/drawing/2014/main" id="{1A987F12-F907-9CD7-4144-B508F1CC2D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269C79-7FEA-F664-7E6F-EC0071B25D2F}"/>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03053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994CB-0DCE-590C-D02A-A89854244D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463D5D-BAE3-23DB-42F4-9DE6090CD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624E51-64D1-C8E4-E432-0E7A176D1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1BBAB-030A-7535-4B44-2C57ED56A4D4}"/>
              </a:ext>
            </a:extLst>
          </p:cNvPr>
          <p:cNvSpPr>
            <a:spLocks noGrp="1"/>
          </p:cNvSpPr>
          <p:nvPr>
            <p:ph type="dt" sz="half" idx="10"/>
          </p:nvPr>
        </p:nvSpPr>
        <p:spPr/>
        <p:txBody>
          <a:bodyPr/>
          <a:lstStyle/>
          <a:p>
            <a:fld id="{D64D866C-CBC2-4514-B75F-FDBA3AD8E65D}" type="datetimeFigureOut">
              <a:rPr lang="zh-CN" altLang="en-US" smtClean="0"/>
              <a:t>2025/4/8</a:t>
            </a:fld>
            <a:endParaRPr lang="zh-CN" altLang="en-US"/>
          </a:p>
        </p:txBody>
      </p:sp>
      <p:sp>
        <p:nvSpPr>
          <p:cNvPr id="6" name="页脚占位符 5">
            <a:extLst>
              <a:ext uri="{FF2B5EF4-FFF2-40B4-BE49-F238E27FC236}">
                <a16:creationId xmlns:a16="http://schemas.microsoft.com/office/drawing/2014/main" id="{D0C7614F-3944-6568-5530-A3F9BDC43A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6B50D0-55C8-67E9-44C2-7E302805DFF5}"/>
              </a:ext>
            </a:extLst>
          </p:cNvPr>
          <p:cNvSpPr>
            <a:spLocks noGrp="1"/>
          </p:cNvSpPr>
          <p:nvPr>
            <p:ph type="sldNum" sz="quarter" idx="12"/>
          </p:nvPr>
        </p:nvSpPr>
        <p:spPr/>
        <p:txBody>
          <a:body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09728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3AD3DA-205B-40D4-0351-65D83EF9D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98373F-70DD-BE00-B1F5-A57E56E39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26FB33-865B-541E-3398-B7A5FEB5D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D866C-CBC2-4514-B75F-FDBA3AD8E65D}" type="datetimeFigureOut">
              <a:rPr lang="zh-CN" altLang="en-US" smtClean="0"/>
              <a:t>2025/4/8</a:t>
            </a:fld>
            <a:endParaRPr lang="zh-CN" altLang="en-US"/>
          </a:p>
        </p:txBody>
      </p:sp>
      <p:sp>
        <p:nvSpPr>
          <p:cNvPr id="5" name="页脚占位符 4">
            <a:extLst>
              <a:ext uri="{FF2B5EF4-FFF2-40B4-BE49-F238E27FC236}">
                <a16:creationId xmlns:a16="http://schemas.microsoft.com/office/drawing/2014/main" id="{8988D69A-3C3F-6932-1B72-CEDB5C1F8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6DED36-CB8D-066E-EC3B-28B0ACCFF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6A4AD-1F49-462C-A67C-043E81DA235A}" type="slidenum">
              <a:rPr lang="zh-CN" altLang="en-US" smtClean="0"/>
              <a:t>‹#›</a:t>
            </a:fld>
            <a:endParaRPr lang="zh-CN" altLang="en-US"/>
          </a:p>
        </p:txBody>
      </p:sp>
    </p:spTree>
    <p:extLst>
      <p:ext uri="{BB962C8B-B14F-4D97-AF65-F5344CB8AC3E}">
        <p14:creationId xmlns:p14="http://schemas.microsoft.com/office/powerpoint/2010/main" val="198776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8DFE9BC6-5A0C-E224-C9C6-2C54F2F9915F}"/>
              </a:ext>
            </a:extLst>
          </p:cNvPr>
          <p:cNvSpPr txBox="1"/>
          <p:nvPr/>
        </p:nvSpPr>
        <p:spPr>
          <a:xfrm>
            <a:off x="667666" y="1760224"/>
            <a:ext cx="5076220" cy="1991168"/>
          </a:xfrm>
          <a:prstGeom prst="rect">
            <a:avLst/>
          </a:prstGeom>
          <a:solidFill>
            <a:schemeClr val="bg1"/>
          </a:solidFill>
          <a:ln w="12700" cap="sq">
            <a:noFill/>
            <a:miter/>
          </a:ln>
          <a:effectLst>
            <a:outerShdw blurRad="381000" dist="127000" dir="5400000" sx="102000" sy="102000" algn="t" rotWithShape="0">
              <a:schemeClr val="accent1">
                <a:lumMod val="40000"/>
                <a:lumOff val="60000"/>
                <a:alpha val="15000"/>
              </a:schemeClr>
            </a:outerShdw>
          </a:effectLst>
        </p:spPr>
        <p:txBody>
          <a:bodyPr vert="horz" wrap="square" lIns="0" tIns="0" rIns="0" bIns="0" rtlCol="0" anchor="t"/>
          <a:lstStyle/>
          <a:p>
            <a:pPr algn="just">
              <a:lnSpc>
                <a:spcPct val="110000"/>
              </a:lnSpc>
            </a:pPr>
            <a:endParaRPr kumimoji="1" lang="zh-CN" altLang="en-US"/>
          </a:p>
        </p:txBody>
      </p:sp>
      <p:sp>
        <p:nvSpPr>
          <p:cNvPr id="20" name="标题 1">
            <a:extLst>
              <a:ext uri="{FF2B5EF4-FFF2-40B4-BE49-F238E27FC236}">
                <a16:creationId xmlns:a16="http://schemas.microsoft.com/office/drawing/2014/main" id="{23CD3283-C7ED-EC84-3182-08741948E2CF}"/>
              </a:ext>
            </a:extLst>
          </p:cNvPr>
          <p:cNvSpPr txBox="1"/>
          <p:nvPr/>
        </p:nvSpPr>
        <p:spPr>
          <a:xfrm>
            <a:off x="696856" y="1775692"/>
            <a:ext cx="60643" cy="1991167"/>
          </a:xfrm>
          <a:prstGeom prst="rect">
            <a:avLst/>
          </a:prstGeom>
          <a:solidFill>
            <a:schemeClr val="accent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1" name="标题 1">
            <a:extLst>
              <a:ext uri="{FF2B5EF4-FFF2-40B4-BE49-F238E27FC236}">
                <a16:creationId xmlns:a16="http://schemas.microsoft.com/office/drawing/2014/main" id="{2369F023-5734-22CA-7520-CF29918FA599}"/>
              </a:ext>
            </a:extLst>
          </p:cNvPr>
          <p:cNvSpPr txBox="1"/>
          <p:nvPr/>
        </p:nvSpPr>
        <p:spPr>
          <a:xfrm>
            <a:off x="998988" y="2210370"/>
            <a:ext cx="841802" cy="841802"/>
          </a:xfrm>
          <a:prstGeom prst="ellipse">
            <a:avLst/>
          </a:prstGeom>
          <a:noFill/>
          <a:ln w="12700" cap="sq">
            <a:solidFill>
              <a:schemeClr val="accent1">
                <a:lumMod val="75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a:extLst>
              <a:ext uri="{FF2B5EF4-FFF2-40B4-BE49-F238E27FC236}">
                <a16:creationId xmlns:a16="http://schemas.microsoft.com/office/drawing/2014/main" id="{B1BB7557-0303-95D0-3D53-FCC5154B20D8}"/>
              </a:ext>
            </a:extLst>
          </p:cNvPr>
          <p:cNvSpPr txBox="1"/>
          <p:nvPr/>
        </p:nvSpPr>
        <p:spPr>
          <a:xfrm>
            <a:off x="2241505" y="1975667"/>
            <a:ext cx="3136900" cy="1772152"/>
          </a:xfrm>
          <a:prstGeom prst="rect">
            <a:avLst/>
          </a:prstGeom>
          <a:noFill/>
          <a:ln>
            <a:noFill/>
          </a:ln>
        </p:spPr>
        <p:txBody>
          <a:bodyPr vert="horz" wrap="square" lIns="0" tIns="0" rIns="0" bIns="0" rtlCol="0" anchor="t">
            <a:spAutoFit/>
          </a:bodyPr>
          <a:lstStyle/>
          <a:p>
            <a:pPr>
              <a:lnSpc>
                <a:spcPct val="130000"/>
              </a:lnSpc>
            </a:pPr>
            <a:r>
              <a:rPr kumimoji="1" lang="en-US" altLang="zh-CN" dirty="0" err="1">
                <a:ln w="12700">
                  <a:noFill/>
                </a:ln>
                <a:solidFill>
                  <a:srgbClr val="000000">
                    <a:alpha val="100000"/>
                  </a:srgbClr>
                </a:solidFill>
                <a:latin typeface="Noto Serif SC" panose="02020200000000000000" pitchFamily="18" charset="-122"/>
                <a:ea typeface="Noto Serif SC" panose="02020200000000000000" pitchFamily="18" charset="-122"/>
                <a:cs typeface="Source Han Sans"/>
              </a:rPr>
              <a:t>接线印刷</a:t>
            </a:r>
            <a:r>
              <a:rPr kumimoji="1" lang="en-US" altLang="zh-CN" dirty="0">
                <a:ln w="12700">
                  <a:noFill/>
                </a:ln>
                <a:solidFill>
                  <a:srgbClr val="000000">
                    <a:alpha val="100000"/>
                  </a:srgbClr>
                </a:solidFill>
                <a:latin typeface="Noto Serif SC" panose="02020200000000000000" pitchFamily="18" charset="-122"/>
                <a:ea typeface="Noto Serif SC" panose="02020200000000000000" pitchFamily="18" charset="-122"/>
                <a:cs typeface="Source Han Sans"/>
              </a:rPr>
              <a:t>：</a:t>
            </a:r>
            <a:r>
              <a:rPr kumimoji="1" lang="zh-CN" altLang="en-US" dirty="0">
                <a:ln w="12700">
                  <a:noFill/>
                </a:ln>
                <a:solidFill>
                  <a:srgbClr val="000000">
                    <a:alpha val="100000"/>
                  </a:srgbClr>
                </a:solidFill>
                <a:latin typeface="Noto Serif SC" panose="02020200000000000000" pitchFamily="18" charset="-122"/>
                <a:ea typeface="Noto Serif SC" panose="02020200000000000000" pitchFamily="18" charset="-122"/>
                <a:cs typeface="Source Han Sans"/>
              </a:rPr>
              <a:t>第二代身份证</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采用线条宽度仅为</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0.03mm</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的精细线条，配合多色接线印刷技术制成的细线底纹</a:t>
            </a:r>
          </a:p>
          <a:p>
            <a:pPr algn="l">
              <a:lnSpc>
                <a:spcPct val="130000"/>
              </a:lnSpc>
            </a:pPr>
            <a:endParaRPr kumimoji="1" lang="zh-CN" altLang="en-US" dirty="0">
              <a:latin typeface="Noto Serif SC" panose="02020200000000000000" pitchFamily="18" charset="-122"/>
              <a:ea typeface="Noto Serif SC" panose="02020200000000000000" pitchFamily="18" charset="-122"/>
            </a:endParaRPr>
          </a:p>
        </p:txBody>
      </p:sp>
      <p:sp>
        <p:nvSpPr>
          <p:cNvPr id="23" name="标题 1">
            <a:extLst>
              <a:ext uri="{FF2B5EF4-FFF2-40B4-BE49-F238E27FC236}">
                <a16:creationId xmlns:a16="http://schemas.microsoft.com/office/drawing/2014/main" id="{A2FD2F32-3A21-2E2E-2380-3C9874513894}"/>
              </a:ext>
            </a:extLst>
          </p:cNvPr>
          <p:cNvSpPr txBox="1"/>
          <p:nvPr/>
        </p:nvSpPr>
        <p:spPr>
          <a:xfrm>
            <a:off x="1240477" y="2445163"/>
            <a:ext cx="413872" cy="411528"/>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cap="sq">
            <a:noFill/>
          </a:ln>
        </p:spPr>
        <p:txBody>
          <a:bodyPr vert="horz" wrap="square" lIns="91440" tIns="45720" rIns="91440" bIns="45720" rtlCol="0" anchor="t"/>
          <a:lstStyle/>
          <a:p>
            <a:pPr algn="l">
              <a:lnSpc>
                <a:spcPct val="110000"/>
              </a:lnSpc>
            </a:pPr>
            <a:endParaRPr kumimoji="1" lang="zh-CN" altLang="en-US"/>
          </a:p>
        </p:txBody>
      </p:sp>
      <p:sp>
        <p:nvSpPr>
          <p:cNvPr id="24" name="标题 1">
            <a:extLst>
              <a:ext uri="{FF2B5EF4-FFF2-40B4-BE49-F238E27FC236}">
                <a16:creationId xmlns:a16="http://schemas.microsoft.com/office/drawing/2014/main" id="{C8206F63-D508-211F-49A0-3AE074E6A969}"/>
              </a:ext>
            </a:extLst>
          </p:cNvPr>
          <p:cNvSpPr txBox="1"/>
          <p:nvPr/>
        </p:nvSpPr>
        <p:spPr>
          <a:xfrm>
            <a:off x="1175928" y="998066"/>
            <a:ext cx="3734881" cy="708359"/>
          </a:xfrm>
          <a:prstGeom prst="rect">
            <a:avLst/>
          </a:prstGeom>
          <a:noFill/>
          <a:ln>
            <a:noFill/>
          </a:ln>
        </p:spPr>
        <p:txBody>
          <a:bodyPr vert="horz" wrap="square" lIns="0" tIns="0" rIns="0" bIns="0" rtlCol="0" anchor="ctr"/>
          <a:lstStyle/>
          <a:p>
            <a:pPr algn="l">
              <a:lnSpc>
                <a:spcPct val="150000"/>
              </a:lnSpc>
            </a:pPr>
            <a:r>
              <a:rPr kumimoji="1" lang="zh-CN" altLang="en-US" sz="2400" b="1" dirty="0">
                <a:ln w="12700">
                  <a:noFill/>
                </a:ln>
                <a:solidFill>
                  <a:schemeClr val="accent2">
                    <a:lumMod val="75000"/>
                  </a:schemeClr>
                </a:solidFill>
                <a:latin typeface="Noto Serif SC" panose="02020200000000000000" pitchFamily="18" charset="-122"/>
                <a:ea typeface="Noto Serif SC" panose="02020200000000000000" pitchFamily="18" charset="-122"/>
                <a:cs typeface="Source Han Sans CN Bold"/>
              </a:rPr>
              <a:t>版纹防伪技术</a:t>
            </a:r>
            <a:endParaRPr kumimoji="1" lang="zh-CN" altLang="en-US" sz="2400" b="1" dirty="0">
              <a:solidFill>
                <a:schemeClr val="accent2">
                  <a:lumMod val="75000"/>
                </a:schemeClr>
              </a:solidFill>
              <a:latin typeface="Noto Serif SC" panose="02020200000000000000" pitchFamily="18" charset="-122"/>
              <a:ea typeface="Noto Serif SC" panose="02020200000000000000" pitchFamily="18" charset="-122"/>
            </a:endParaRPr>
          </a:p>
        </p:txBody>
      </p:sp>
      <p:sp>
        <p:nvSpPr>
          <p:cNvPr id="25" name="标题 1">
            <a:extLst>
              <a:ext uri="{FF2B5EF4-FFF2-40B4-BE49-F238E27FC236}">
                <a16:creationId xmlns:a16="http://schemas.microsoft.com/office/drawing/2014/main" id="{8175D51D-DF38-32BD-FC8C-F12F8E7E5C4F}"/>
              </a:ext>
            </a:extLst>
          </p:cNvPr>
          <p:cNvSpPr txBox="1"/>
          <p:nvPr/>
        </p:nvSpPr>
        <p:spPr>
          <a:xfrm>
            <a:off x="899900" y="392435"/>
            <a:ext cx="10619000" cy="468000"/>
          </a:xfrm>
          <a:prstGeom prst="rect">
            <a:avLst/>
          </a:prstGeom>
          <a:noFill/>
          <a:ln>
            <a:noFill/>
          </a:ln>
        </p:spPr>
        <p:txBody>
          <a:bodyPr vert="horz" wrap="square" lIns="0" tIns="0" rIns="0" bIns="0" rtlCol="0" anchor="ctr"/>
          <a:lstStyle/>
          <a:p>
            <a:pPr algn="l">
              <a:lnSpc>
                <a:spcPct val="110000"/>
              </a:lnSpc>
            </a:pPr>
            <a:r>
              <a:rPr kumimoji="1" lang="zh-CN" altLang="en-US" sz="3200" dirty="0">
                <a:ln w="12700">
                  <a:noFill/>
                </a:ln>
                <a:solidFill>
                  <a:srgbClr val="262626">
                    <a:alpha val="100000"/>
                  </a:srgbClr>
                </a:solidFill>
                <a:latin typeface="Source Han Sans CN Bold"/>
                <a:ea typeface="Source Han Sans CN Bold"/>
                <a:cs typeface="Source Han Sans CN Bold"/>
              </a:rPr>
              <a:t>印刷</a:t>
            </a:r>
            <a:r>
              <a:rPr kumimoji="1" lang="en-US" altLang="zh-CN" sz="3200" dirty="0" err="1">
                <a:ln w="12700">
                  <a:noFill/>
                </a:ln>
                <a:solidFill>
                  <a:srgbClr val="262626">
                    <a:alpha val="100000"/>
                  </a:srgbClr>
                </a:solidFill>
                <a:latin typeface="Source Han Sans CN Bold"/>
                <a:ea typeface="Source Han Sans CN Bold"/>
                <a:cs typeface="Source Han Sans CN Bold"/>
              </a:rPr>
              <a:t>防伪技术</a:t>
            </a:r>
            <a:endParaRPr kumimoji="1" lang="zh-CN" altLang="en-US" dirty="0"/>
          </a:p>
        </p:txBody>
      </p:sp>
      <p:sp>
        <p:nvSpPr>
          <p:cNvPr id="26" name="标题 1">
            <a:extLst>
              <a:ext uri="{FF2B5EF4-FFF2-40B4-BE49-F238E27FC236}">
                <a16:creationId xmlns:a16="http://schemas.microsoft.com/office/drawing/2014/main" id="{7728531A-DFB4-B8EE-4181-18A86C41E449}"/>
              </a:ext>
            </a:extLst>
          </p:cNvPr>
          <p:cNvSpPr txBox="1"/>
          <p:nvPr/>
        </p:nvSpPr>
        <p:spPr>
          <a:xfrm rot="16200000">
            <a:off x="433600" y="446435"/>
            <a:ext cx="360000" cy="360000"/>
          </a:xfrm>
          <a:prstGeom prst="diamond">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7" name="标题 1">
            <a:extLst>
              <a:ext uri="{FF2B5EF4-FFF2-40B4-BE49-F238E27FC236}">
                <a16:creationId xmlns:a16="http://schemas.microsoft.com/office/drawing/2014/main" id="{D52D4E03-2855-F6A5-A91B-0D9B2C31F76F}"/>
              </a:ext>
            </a:extLst>
          </p:cNvPr>
          <p:cNvSpPr txBox="1"/>
          <p:nvPr/>
        </p:nvSpPr>
        <p:spPr>
          <a:xfrm rot="16200000">
            <a:off x="292966" y="446435"/>
            <a:ext cx="360000" cy="360000"/>
          </a:xfrm>
          <a:prstGeom prst="diamond">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28" name="标题 1">
            <a:extLst>
              <a:ext uri="{FF2B5EF4-FFF2-40B4-BE49-F238E27FC236}">
                <a16:creationId xmlns:a16="http://schemas.microsoft.com/office/drawing/2014/main" id="{7180B850-711B-23D4-FB22-2A248FAAB355}"/>
              </a:ext>
            </a:extLst>
          </p:cNvPr>
          <p:cNvSpPr txBox="1"/>
          <p:nvPr/>
        </p:nvSpPr>
        <p:spPr>
          <a:xfrm>
            <a:off x="696856" y="3887554"/>
            <a:ext cx="5076220" cy="2055306"/>
          </a:xfrm>
          <a:prstGeom prst="rect">
            <a:avLst/>
          </a:prstGeom>
          <a:solidFill>
            <a:schemeClr val="bg1"/>
          </a:solidFill>
          <a:ln w="12700" cap="sq">
            <a:noFill/>
            <a:miter/>
          </a:ln>
          <a:effectLst>
            <a:outerShdw blurRad="381000" dist="127000" dir="5400000" sx="102000" sy="102000" algn="t" rotWithShape="0">
              <a:schemeClr val="accent1">
                <a:lumMod val="40000"/>
                <a:lumOff val="60000"/>
                <a:alpha val="15000"/>
              </a:schemeClr>
            </a:outerShdw>
          </a:effectLst>
        </p:spPr>
        <p:txBody>
          <a:bodyPr vert="horz" wrap="square" lIns="0" tIns="0" rIns="0" bIns="0" rtlCol="0" anchor="t"/>
          <a:lstStyle/>
          <a:p>
            <a:pPr algn="just">
              <a:lnSpc>
                <a:spcPct val="110000"/>
              </a:lnSpc>
            </a:pPr>
            <a:endParaRPr kumimoji="1" lang="zh-CN" altLang="en-US"/>
          </a:p>
        </p:txBody>
      </p:sp>
      <p:sp>
        <p:nvSpPr>
          <p:cNvPr id="29" name="标题 1">
            <a:extLst>
              <a:ext uri="{FF2B5EF4-FFF2-40B4-BE49-F238E27FC236}">
                <a16:creationId xmlns:a16="http://schemas.microsoft.com/office/drawing/2014/main" id="{7A948C48-C03F-A140-C69A-0D7788E2F193}"/>
              </a:ext>
            </a:extLst>
          </p:cNvPr>
          <p:cNvSpPr txBox="1"/>
          <p:nvPr/>
        </p:nvSpPr>
        <p:spPr>
          <a:xfrm>
            <a:off x="696856" y="3887556"/>
            <a:ext cx="60643" cy="2094768"/>
          </a:xfrm>
          <a:prstGeom prst="rect">
            <a:avLst/>
          </a:prstGeom>
          <a:solidFill>
            <a:schemeClr val="accent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0" name="标题 1">
            <a:extLst>
              <a:ext uri="{FF2B5EF4-FFF2-40B4-BE49-F238E27FC236}">
                <a16:creationId xmlns:a16="http://schemas.microsoft.com/office/drawing/2014/main" id="{6A2BCA37-C38C-A7CF-3568-AEA51C1A0BB0}"/>
              </a:ext>
            </a:extLst>
          </p:cNvPr>
          <p:cNvSpPr txBox="1"/>
          <p:nvPr/>
        </p:nvSpPr>
        <p:spPr>
          <a:xfrm>
            <a:off x="998988" y="4322233"/>
            <a:ext cx="841802" cy="841802"/>
          </a:xfrm>
          <a:prstGeom prst="ellipse">
            <a:avLst/>
          </a:prstGeom>
          <a:noFill/>
          <a:ln w="12700" cap="sq">
            <a:solidFill>
              <a:schemeClr val="accent1">
                <a:lumMod val="75000"/>
              </a:schemeClr>
            </a:solidFill>
            <a:miter/>
          </a:ln>
        </p:spPr>
        <p:txBody>
          <a:bodyPr vert="horz" wrap="square" lIns="91440" tIns="45720" rIns="91440" bIns="45720" rtlCol="0" anchor="ctr"/>
          <a:lstStyle/>
          <a:p>
            <a:pPr algn="ctr">
              <a:lnSpc>
                <a:spcPct val="110000"/>
              </a:lnSpc>
            </a:pPr>
            <a:endParaRPr kumimoji="1" lang="zh-CN" altLang="en-US"/>
          </a:p>
        </p:txBody>
      </p:sp>
      <p:sp>
        <p:nvSpPr>
          <p:cNvPr id="31" name="标题 1">
            <a:extLst>
              <a:ext uri="{FF2B5EF4-FFF2-40B4-BE49-F238E27FC236}">
                <a16:creationId xmlns:a16="http://schemas.microsoft.com/office/drawing/2014/main" id="{F1A94BBA-53F2-7675-5AB8-9608E8447A68}"/>
              </a:ext>
            </a:extLst>
          </p:cNvPr>
          <p:cNvSpPr txBox="1"/>
          <p:nvPr/>
        </p:nvSpPr>
        <p:spPr>
          <a:xfrm>
            <a:off x="1240477" y="4557026"/>
            <a:ext cx="413872" cy="411528"/>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cap="sq">
            <a:noFill/>
          </a:ln>
        </p:spPr>
        <p:txBody>
          <a:bodyPr vert="horz" wrap="square" lIns="91440" tIns="45720" rIns="91440" bIns="45720" rtlCol="0" anchor="t"/>
          <a:lstStyle/>
          <a:p>
            <a:pPr algn="l">
              <a:lnSpc>
                <a:spcPct val="110000"/>
              </a:lnSpc>
            </a:pPr>
            <a:endParaRPr kumimoji="1" lang="zh-CN" altLang="en-US"/>
          </a:p>
        </p:txBody>
      </p:sp>
      <p:sp>
        <p:nvSpPr>
          <p:cNvPr id="32" name="标题 1">
            <a:extLst>
              <a:ext uri="{FF2B5EF4-FFF2-40B4-BE49-F238E27FC236}">
                <a16:creationId xmlns:a16="http://schemas.microsoft.com/office/drawing/2014/main" id="{B28E0FC2-5BCC-EC9A-D75E-AAF8A5B60C7F}"/>
              </a:ext>
            </a:extLst>
          </p:cNvPr>
          <p:cNvSpPr txBox="1"/>
          <p:nvPr/>
        </p:nvSpPr>
        <p:spPr>
          <a:xfrm>
            <a:off x="1742034" y="3965026"/>
            <a:ext cx="3999678" cy="2270750"/>
          </a:xfrm>
          <a:prstGeom prst="rect">
            <a:avLst/>
          </a:prstGeom>
          <a:noFill/>
          <a:ln>
            <a:noFill/>
          </a:ln>
        </p:spPr>
        <p:txBody>
          <a:bodyPr vert="horz" wrap="square" lIns="0" tIns="0" rIns="0" bIns="0" rtlCol="0" anchor="t">
            <a:spAutoFit/>
          </a:bodyPr>
          <a:lstStyle/>
          <a:p>
            <a:pPr marL="457200" algn="just"/>
            <a:r>
              <a:rPr lang="zh-CN" altLang="en-US" kern="100" dirty="0">
                <a:latin typeface="Noto Serif SC" panose="02020200000000000000" pitchFamily="18" charset="-122"/>
                <a:ea typeface="Noto Serif SC" panose="02020200000000000000" pitchFamily="18" charset="-122"/>
                <a:cs typeface="Times New Roman" panose="02020603050405020304" pitchFamily="18" charset="0"/>
              </a:rPr>
              <a:t>缩微</a:t>
            </a:r>
            <a:r>
              <a:rPr lang="zh-CN" altLang="en-US" kern="100" dirty="0">
                <a:effectLst/>
                <a:latin typeface="Noto Serif SC" panose="02020200000000000000" pitchFamily="18" charset="-122"/>
                <a:ea typeface="Noto Serif SC" panose="02020200000000000000" pitchFamily="18" charset="-122"/>
                <a:cs typeface="Times New Roman" panose="02020603050405020304" pitchFamily="18" charset="0"/>
              </a:rPr>
              <a:t>文字：</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第二代身份证的底纹为扭索花纹，如果用</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5</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倍以上放大镜或实体显微镜观察，可以在身份证的彩虹扭索花纹中央有缩微文字 “</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JMSFZ </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”字样，另外，在缩微文字 “</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JMSFZ</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 周围有</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2</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条由缩微</a:t>
            </a:r>
            <a:r>
              <a:rPr lang="zh-CN" altLang="en-US" kern="100" dirty="0">
                <a:effectLst/>
                <a:latin typeface="Noto Serif SC" panose="02020200000000000000" pitchFamily="18" charset="-122"/>
                <a:ea typeface="Noto Serif SC" panose="02020200000000000000" pitchFamily="18" charset="-122"/>
                <a:cs typeface="Times New Roman" panose="02020603050405020304" pitchFamily="18" charset="0"/>
              </a:rPr>
              <a:t>文字</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JMSFZ</a:t>
            </a:r>
            <a:r>
              <a:rPr lang="zh-CN" altLang="zh-CN" kern="100" dirty="0">
                <a:effectLst/>
                <a:latin typeface="Noto Serif SC" panose="02020200000000000000" pitchFamily="18" charset="-122"/>
                <a:ea typeface="Noto Serif SC" panose="02020200000000000000" pitchFamily="18" charset="-122"/>
                <a:cs typeface="Times New Roman" panose="02020603050405020304" pitchFamily="18" charset="0"/>
              </a:rPr>
              <a:t>”组成的装饰纹线。</a:t>
            </a:r>
          </a:p>
          <a:p>
            <a:pPr algn="l">
              <a:lnSpc>
                <a:spcPct val="130000"/>
              </a:lnSpc>
            </a:pPr>
            <a:endParaRPr kumimoji="1" lang="zh-CN" altLang="en-US" dirty="0">
              <a:latin typeface="Noto Serif SC" panose="02020200000000000000" pitchFamily="18" charset="-122"/>
              <a:ea typeface="Noto Serif SC" panose="02020200000000000000" pitchFamily="18" charset="-122"/>
            </a:endParaRPr>
          </a:p>
        </p:txBody>
      </p:sp>
      <p:pic>
        <p:nvPicPr>
          <p:cNvPr id="33" name="Picture 4" descr="光变防伪油墨制作应用">
            <a:extLst>
              <a:ext uri="{FF2B5EF4-FFF2-40B4-BE49-F238E27FC236}">
                <a16:creationId xmlns:a16="http://schemas.microsoft.com/office/drawing/2014/main" id="{A6D10FB8-A633-542D-C53F-477F4C92B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958" y="1714361"/>
            <a:ext cx="5927521" cy="425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4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9C36B2-7295-1471-DD5E-F5722CCA75FD}"/>
              </a:ext>
            </a:extLst>
          </p:cNvPr>
          <p:cNvSpPr txBox="1"/>
          <p:nvPr/>
        </p:nvSpPr>
        <p:spPr>
          <a:xfrm>
            <a:off x="6685091" y="3182199"/>
            <a:ext cx="4846510" cy="900000"/>
          </a:xfrm>
          <a:prstGeom prst="rect">
            <a:avLst/>
          </a:prstGeom>
          <a:noFill/>
          <a:ln>
            <a:noFill/>
          </a:ln>
        </p:spPr>
        <p:txBody>
          <a:bodyPr vert="horz" wrap="square" lIns="0" tIns="0" rIns="0" bIns="0" rtlCol="0" anchor="ctr"/>
          <a:lstStyle/>
          <a:p>
            <a:pPr algn="l">
              <a:lnSpc>
                <a:spcPct val="150000"/>
              </a:lnSpc>
            </a:pPr>
            <a:endParaRPr kumimoji="1" lang="zh-CN" altLang="en-US" dirty="0"/>
          </a:p>
        </p:txBody>
      </p:sp>
      <p:sp>
        <p:nvSpPr>
          <p:cNvPr id="5" name="标题 1">
            <a:extLst>
              <a:ext uri="{FF2B5EF4-FFF2-40B4-BE49-F238E27FC236}">
                <a16:creationId xmlns:a16="http://schemas.microsoft.com/office/drawing/2014/main" id="{C1FBE3F1-DC00-99F6-507D-9B27DAABEAE2}"/>
              </a:ext>
            </a:extLst>
          </p:cNvPr>
          <p:cNvSpPr txBox="1"/>
          <p:nvPr/>
        </p:nvSpPr>
        <p:spPr>
          <a:xfrm rot="16200000">
            <a:off x="433600" y="446435"/>
            <a:ext cx="360000" cy="360000"/>
          </a:xfrm>
          <a:prstGeom prst="diamond">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a:extLst>
              <a:ext uri="{FF2B5EF4-FFF2-40B4-BE49-F238E27FC236}">
                <a16:creationId xmlns:a16="http://schemas.microsoft.com/office/drawing/2014/main" id="{A59BE0A1-9C5A-C9D7-B9C6-ADCEB150CC1C}"/>
              </a:ext>
            </a:extLst>
          </p:cNvPr>
          <p:cNvSpPr txBox="1"/>
          <p:nvPr/>
        </p:nvSpPr>
        <p:spPr>
          <a:xfrm rot="16200000">
            <a:off x="292966" y="446435"/>
            <a:ext cx="360000" cy="360000"/>
          </a:xfrm>
          <a:prstGeom prst="diamond">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pic>
        <p:nvPicPr>
          <p:cNvPr id="7" name="Picture 2" descr="第二代居民身份证防伪识别 - 知乎">
            <a:extLst>
              <a:ext uri="{FF2B5EF4-FFF2-40B4-BE49-F238E27FC236}">
                <a16:creationId xmlns:a16="http://schemas.microsoft.com/office/drawing/2014/main" id="{5C6E10C8-C3B4-247E-1C93-90A462838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709"/>
          <a:stretch/>
        </p:blipFill>
        <p:spPr bwMode="auto">
          <a:xfrm>
            <a:off x="506515" y="4010611"/>
            <a:ext cx="2651022" cy="16852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大开眼界 | 身份证原来是这样印刷的_防伪">
            <a:extLst>
              <a:ext uri="{FF2B5EF4-FFF2-40B4-BE49-F238E27FC236}">
                <a16:creationId xmlns:a16="http://schemas.microsoft.com/office/drawing/2014/main" id="{9618C540-2D26-DB73-A070-69448F7FA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57" t="16478" r="7964" b="12883"/>
          <a:stretch/>
        </p:blipFill>
        <p:spPr bwMode="auto">
          <a:xfrm>
            <a:off x="3223288" y="4010611"/>
            <a:ext cx="3036801" cy="168687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28D66DCD-AA2D-050C-EE2B-B8670CC7D121}"/>
              </a:ext>
            </a:extLst>
          </p:cNvPr>
          <p:cNvSpPr txBox="1"/>
          <p:nvPr/>
        </p:nvSpPr>
        <p:spPr>
          <a:xfrm>
            <a:off x="1031819" y="404642"/>
            <a:ext cx="10619000" cy="468000"/>
          </a:xfrm>
          <a:prstGeom prst="rect">
            <a:avLst/>
          </a:prstGeom>
          <a:noFill/>
          <a:ln>
            <a:noFill/>
          </a:ln>
        </p:spPr>
        <p:txBody>
          <a:bodyPr vert="horz" wrap="square" lIns="0" tIns="0" rIns="0" bIns="0" rtlCol="0" anchor="ctr"/>
          <a:lstStyle/>
          <a:p>
            <a:pPr algn="l">
              <a:lnSpc>
                <a:spcPct val="110000"/>
              </a:lnSpc>
            </a:pPr>
            <a:r>
              <a:rPr kumimoji="1" lang="zh-CN" altLang="en-US" sz="3200" dirty="0">
                <a:ln w="12700">
                  <a:noFill/>
                </a:ln>
                <a:solidFill>
                  <a:srgbClr val="262626">
                    <a:alpha val="100000"/>
                  </a:srgbClr>
                </a:solidFill>
                <a:latin typeface="Source Han Sans CN Bold"/>
                <a:ea typeface="Source Han Sans CN Bold"/>
                <a:cs typeface="Source Han Sans CN Bold"/>
              </a:rPr>
              <a:t>印刷</a:t>
            </a:r>
            <a:r>
              <a:rPr kumimoji="1" lang="en-US" altLang="zh-CN" sz="3200" dirty="0" err="1">
                <a:ln w="12700">
                  <a:noFill/>
                </a:ln>
                <a:solidFill>
                  <a:srgbClr val="262626">
                    <a:alpha val="100000"/>
                  </a:srgbClr>
                </a:solidFill>
                <a:latin typeface="Source Han Sans CN Bold"/>
                <a:ea typeface="Source Han Sans CN Bold"/>
                <a:cs typeface="Source Han Sans CN Bold"/>
              </a:rPr>
              <a:t>防伪技术</a:t>
            </a:r>
            <a:endParaRPr kumimoji="1" lang="zh-CN" altLang="en-US" dirty="0"/>
          </a:p>
        </p:txBody>
      </p:sp>
      <p:sp>
        <p:nvSpPr>
          <p:cNvPr id="10" name="标题 1">
            <a:extLst>
              <a:ext uri="{FF2B5EF4-FFF2-40B4-BE49-F238E27FC236}">
                <a16:creationId xmlns:a16="http://schemas.microsoft.com/office/drawing/2014/main" id="{A8A94464-ADFC-22EB-0AA9-1D7035561303}"/>
              </a:ext>
            </a:extLst>
          </p:cNvPr>
          <p:cNvSpPr txBox="1"/>
          <p:nvPr/>
        </p:nvSpPr>
        <p:spPr>
          <a:xfrm>
            <a:off x="1175928" y="998066"/>
            <a:ext cx="3734881" cy="708359"/>
          </a:xfrm>
          <a:prstGeom prst="rect">
            <a:avLst/>
          </a:prstGeom>
          <a:noFill/>
          <a:ln>
            <a:noFill/>
          </a:ln>
        </p:spPr>
        <p:txBody>
          <a:bodyPr vert="horz" wrap="square" lIns="0" tIns="0" rIns="0" bIns="0" rtlCol="0" anchor="ctr"/>
          <a:lstStyle/>
          <a:p>
            <a:pPr algn="l">
              <a:lnSpc>
                <a:spcPct val="150000"/>
              </a:lnSpc>
            </a:pPr>
            <a:r>
              <a:rPr kumimoji="1" lang="zh-CN" altLang="en-US" sz="2400" b="1" dirty="0">
                <a:ln w="12700">
                  <a:noFill/>
                </a:ln>
                <a:solidFill>
                  <a:schemeClr val="accent2">
                    <a:lumMod val="75000"/>
                  </a:schemeClr>
                </a:solidFill>
                <a:latin typeface="Noto Serif SC" panose="02020200000000000000" pitchFamily="18" charset="-122"/>
                <a:ea typeface="Noto Serif SC" panose="02020200000000000000" pitchFamily="18" charset="-122"/>
              </a:rPr>
              <a:t>紫外荧光油墨</a:t>
            </a:r>
            <a:endParaRPr kumimoji="1" lang="zh-CN" altLang="en-US" sz="2400" b="1" dirty="0">
              <a:solidFill>
                <a:schemeClr val="accent2">
                  <a:lumMod val="75000"/>
                </a:schemeClr>
              </a:solidFill>
              <a:latin typeface="Noto Serif SC" panose="02020200000000000000" pitchFamily="18" charset="-122"/>
              <a:ea typeface="Noto Serif SC" panose="02020200000000000000" pitchFamily="18" charset="-122"/>
            </a:endParaRPr>
          </a:p>
        </p:txBody>
      </p:sp>
      <p:sp>
        <p:nvSpPr>
          <p:cNvPr id="11" name="标题 1">
            <a:extLst>
              <a:ext uri="{FF2B5EF4-FFF2-40B4-BE49-F238E27FC236}">
                <a16:creationId xmlns:a16="http://schemas.microsoft.com/office/drawing/2014/main" id="{179AE451-A164-0327-072D-DDF2D2D68B27}"/>
              </a:ext>
            </a:extLst>
          </p:cNvPr>
          <p:cNvSpPr txBox="1"/>
          <p:nvPr/>
        </p:nvSpPr>
        <p:spPr>
          <a:xfrm>
            <a:off x="7589677" y="998065"/>
            <a:ext cx="3734881" cy="708359"/>
          </a:xfrm>
          <a:prstGeom prst="rect">
            <a:avLst/>
          </a:prstGeom>
          <a:noFill/>
          <a:ln>
            <a:noFill/>
          </a:ln>
        </p:spPr>
        <p:txBody>
          <a:bodyPr vert="horz" wrap="square" lIns="0" tIns="0" rIns="0" bIns="0" rtlCol="0" anchor="ctr"/>
          <a:lstStyle/>
          <a:p>
            <a:pPr algn="l">
              <a:lnSpc>
                <a:spcPct val="150000"/>
              </a:lnSpc>
            </a:pPr>
            <a:r>
              <a:rPr kumimoji="1" lang="zh-CN" altLang="en-US" sz="2400" b="1" dirty="0">
                <a:ln w="12700">
                  <a:noFill/>
                </a:ln>
                <a:solidFill>
                  <a:schemeClr val="accent2">
                    <a:lumMod val="75000"/>
                  </a:schemeClr>
                </a:solidFill>
                <a:latin typeface="Noto Serif SC" panose="02020200000000000000" pitchFamily="18" charset="-122"/>
                <a:ea typeface="Noto Serif SC" panose="02020200000000000000" pitchFamily="18" charset="-122"/>
              </a:rPr>
              <a:t>光变油墨</a:t>
            </a:r>
            <a:endParaRPr kumimoji="1" lang="zh-CN" altLang="en-US" sz="2400" b="1" dirty="0">
              <a:solidFill>
                <a:schemeClr val="accent2">
                  <a:lumMod val="75000"/>
                </a:schemeClr>
              </a:solidFill>
              <a:latin typeface="Noto Serif SC" panose="02020200000000000000" pitchFamily="18" charset="-122"/>
              <a:ea typeface="Noto Serif SC" panose="02020200000000000000" pitchFamily="18" charset="-122"/>
            </a:endParaRPr>
          </a:p>
        </p:txBody>
      </p:sp>
      <p:sp>
        <p:nvSpPr>
          <p:cNvPr id="12" name="标题 1">
            <a:extLst>
              <a:ext uri="{FF2B5EF4-FFF2-40B4-BE49-F238E27FC236}">
                <a16:creationId xmlns:a16="http://schemas.microsoft.com/office/drawing/2014/main" id="{603F5F8B-F656-9027-EE91-5DDDC974B023}"/>
              </a:ext>
            </a:extLst>
          </p:cNvPr>
          <p:cNvSpPr txBox="1"/>
          <p:nvPr/>
        </p:nvSpPr>
        <p:spPr>
          <a:xfrm>
            <a:off x="555746" y="1645858"/>
            <a:ext cx="5603586" cy="1956629"/>
          </a:xfrm>
          <a:prstGeom prst="roundRect">
            <a:avLst>
              <a:gd name="adj" fmla="val 9089"/>
            </a:avLst>
          </a:prstGeom>
          <a:solidFill>
            <a:schemeClr val="accent5">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a:extLst>
              <a:ext uri="{FF2B5EF4-FFF2-40B4-BE49-F238E27FC236}">
                <a16:creationId xmlns:a16="http://schemas.microsoft.com/office/drawing/2014/main" id="{1D0B2B23-CA78-D504-F1FC-F11C986E51CE}"/>
              </a:ext>
            </a:extLst>
          </p:cNvPr>
          <p:cNvSpPr txBox="1"/>
          <p:nvPr/>
        </p:nvSpPr>
        <p:spPr>
          <a:xfrm>
            <a:off x="492414" y="1751066"/>
            <a:ext cx="4846510" cy="900000"/>
          </a:xfrm>
          <a:prstGeom prst="rect">
            <a:avLst/>
          </a:prstGeom>
          <a:noFill/>
          <a:ln>
            <a:noFill/>
          </a:ln>
        </p:spPr>
        <p:txBody>
          <a:bodyPr vert="horz" wrap="square" lIns="0" tIns="0" rIns="0" bIns="0" rtlCol="0" anchor="ctr"/>
          <a:lstStyle/>
          <a:p>
            <a:pPr marL="266700" indent="196850" algn="just">
              <a:buNone/>
            </a:pP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紫外荧光油墨分为有色紫外荧光油墨和无色紫外荧光油墨。 这种荧光油墨在紫外线的照射下有荧光反应，并发出各种颜色的可见光。</a:t>
            </a:r>
          </a:p>
        </p:txBody>
      </p:sp>
      <p:sp>
        <p:nvSpPr>
          <p:cNvPr id="14" name="标题 1">
            <a:extLst>
              <a:ext uri="{FF2B5EF4-FFF2-40B4-BE49-F238E27FC236}">
                <a16:creationId xmlns:a16="http://schemas.microsoft.com/office/drawing/2014/main" id="{295072C7-F233-157C-6452-110509F0DBBE}"/>
              </a:ext>
            </a:extLst>
          </p:cNvPr>
          <p:cNvSpPr txBox="1"/>
          <p:nvPr/>
        </p:nvSpPr>
        <p:spPr>
          <a:xfrm>
            <a:off x="429510" y="2540570"/>
            <a:ext cx="4846510" cy="900000"/>
          </a:xfrm>
          <a:prstGeom prst="rect">
            <a:avLst/>
          </a:prstGeom>
          <a:noFill/>
          <a:ln>
            <a:noFill/>
          </a:ln>
        </p:spPr>
        <p:txBody>
          <a:bodyPr vert="horz" wrap="square" lIns="0" tIns="0" rIns="0" bIns="0" rtlCol="0" anchor="ctr"/>
          <a:lstStyle/>
          <a:p>
            <a:pPr marL="266700" indent="196850" algn="just">
              <a:buNone/>
            </a:pP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a:p>
            <a:pPr marL="266700" indent="196850" algn="just"/>
            <a:r>
              <a:rPr lang="zh-CN" altLang="zh-CN" sz="1800" kern="100" dirty="0">
                <a:solidFill>
                  <a:srgbClr val="FF0000"/>
                </a:solidFill>
                <a:effectLst/>
                <a:latin typeface="Noto Serif SC" panose="02020200000000000000" pitchFamily="18" charset="-122"/>
                <a:ea typeface="Noto Serif SC" panose="02020200000000000000" pitchFamily="18" charset="-122"/>
                <a:cs typeface="Times New Roman" panose="02020603050405020304" pitchFamily="18" charset="0"/>
              </a:rPr>
              <a:t>在第二代身份证的背面有用灰色（含有荧光黄）荧光油墨印刷的长城和远山图案 ， 在紫外线灯照射下，发出黄色荧光。</a:t>
            </a: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p:txBody>
      </p:sp>
      <p:sp>
        <p:nvSpPr>
          <p:cNvPr id="15" name="标题 1">
            <a:extLst>
              <a:ext uri="{FF2B5EF4-FFF2-40B4-BE49-F238E27FC236}">
                <a16:creationId xmlns:a16="http://schemas.microsoft.com/office/drawing/2014/main" id="{E06431AA-6514-667B-769B-6D0EA6801986}"/>
              </a:ext>
            </a:extLst>
          </p:cNvPr>
          <p:cNvSpPr txBox="1"/>
          <p:nvPr/>
        </p:nvSpPr>
        <p:spPr>
          <a:xfrm>
            <a:off x="7520672" y="1700412"/>
            <a:ext cx="2688771" cy="3952289"/>
          </a:xfrm>
          <a:prstGeom prst="roundRect">
            <a:avLst>
              <a:gd name="adj" fmla="val 9089"/>
            </a:avLst>
          </a:prstGeom>
          <a:solidFill>
            <a:schemeClr val="accent5">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a:extLst>
              <a:ext uri="{FF2B5EF4-FFF2-40B4-BE49-F238E27FC236}">
                <a16:creationId xmlns:a16="http://schemas.microsoft.com/office/drawing/2014/main" id="{82D0F17E-523F-5213-5712-DC79D9DD614B}"/>
              </a:ext>
            </a:extLst>
          </p:cNvPr>
          <p:cNvSpPr txBox="1"/>
          <p:nvPr/>
        </p:nvSpPr>
        <p:spPr>
          <a:xfrm>
            <a:off x="7332682" y="2027003"/>
            <a:ext cx="2688770" cy="2769989"/>
          </a:xfrm>
          <a:prstGeom prst="rect">
            <a:avLst/>
          </a:prstGeom>
          <a:noFill/>
          <a:ln>
            <a:noFill/>
          </a:ln>
        </p:spPr>
        <p:txBody>
          <a:bodyPr vert="horz" wrap="square" lIns="0" tIns="0" rIns="0" bIns="0" rtlCol="0" anchor="t">
            <a:spAutoFit/>
          </a:bodyPr>
          <a:lstStyle/>
          <a:p>
            <a:pPr marL="463550" algn="just"/>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在身份证正面左上角距左侧边缘约为</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7.5mm</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，距上边缘约为</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9.5mm</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的地方有一用光变油墨印刷图案长城</a:t>
            </a:r>
            <a:r>
              <a:rPr lang="zh-CN" altLang="en-US"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大小约为</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22mm x 14mm</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，随着观察角度的改变该图案会变为黄色或绿色。</a:t>
            </a:r>
          </a:p>
        </p:txBody>
      </p:sp>
    </p:spTree>
    <p:extLst>
      <p:ext uri="{BB962C8B-B14F-4D97-AF65-F5344CB8AC3E}">
        <p14:creationId xmlns:p14="http://schemas.microsoft.com/office/powerpoint/2010/main" val="383078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标题 1">
            <a:extLst>
              <a:ext uri="{FF2B5EF4-FFF2-40B4-BE49-F238E27FC236}">
                <a16:creationId xmlns:a16="http://schemas.microsoft.com/office/drawing/2014/main" id="{B50FAE1C-7C90-0C86-2D36-87BDE78913CB}"/>
              </a:ext>
            </a:extLst>
          </p:cNvPr>
          <p:cNvCxnSpPr/>
          <p:nvPr/>
        </p:nvCxnSpPr>
        <p:spPr>
          <a:xfrm>
            <a:off x="2135665" y="3038405"/>
            <a:ext cx="1861329" cy="0"/>
          </a:xfrm>
          <a:prstGeom prst="line">
            <a:avLst/>
          </a:prstGeom>
          <a:noFill/>
          <a:ln w="6350" cap="sq">
            <a:solidFill>
              <a:schemeClr val="bg1">
                <a:lumMod val="65000"/>
              </a:schemeClr>
            </a:solidFill>
            <a:miter/>
            <a:tailEnd type="oval"/>
          </a:ln>
        </p:spPr>
      </p:cxnSp>
      <p:cxnSp>
        <p:nvCxnSpPr>
          <p:cNvPr id="5" name="标题 1">
            <a:extLst>
              <a:ext uri="{FF2B5EF4-FFF2-40B4-BE49-F238E27FC236}">
                <a16:creationId xmlns:a16="http://schemas.microsoft.com/office/drawing/2014/main" id="{1AA33D46-CD49-A577-6528-3DDF70D66515}"/>
              </a:ext>
            </a:extLst>
          </p:cNvPr>
          <p:cNvCxnSpPr>
            <a:cxnSpLocks/>
          </p:cNvCxnSpPr>
          <p:nvPr/>
        </p:nvCxnSpPr>
        <p:spPr>
          <a:xfrm>
            <a:off x="1992937" y="5243196"/>
            <a:ext cx="2004057" cy="9044"/>
          </a:xfrm>
          <a:prstGeom prst="line">
            <a:avLst/>
          </a:prstGeom>
          <a:noFill/>
          <a:ln w="6350" cap="sq">
            <a:solidFill>
              <a:schemeClr val="bg1">
                <a:lumMod val="65000"/>
              </a:schemeClr>
            </a:solidFill>
            <a:miter/>
            <a:tailEnd type="oval"/>
          </a:ln>
        </p:spPr>
      </p:cxnSp>
      <p:sp>
        <p:nvSpPr>
          <p:cNvPr id="6" name="标题 1">
            <a:extLst>
              <a:ext uri="{FF2B5EF4-FFF2-40B4-BE49-F238E27FC236}">
                <a16:creationId xmlns:a16="http://schemas.microsoft.com/office/drawing/2014/main" id="{6FB0B18C-6B2E-D631-4A20-654CD1B54294}"/>
              </a:ext>
            </a:extLst>
          </p:cNvPr>
          <p:cNvSpPr txBox="1"/>
          <p:nvPr/>
        </p:nvSpPr>
        <p:spPr>
          <a:xfrm rot="18900000" flipV="1">
            <a:off x="1001902" y="2540540"/>
            <a:ext cx="1005769" cy="1005769"/>
          </a:xfrm>
          <a:prstGeom prst="roundRect">
            <a:avLst>
              <a:gd name="adj" fmla="val 6500"/>
            </a:avLst>
          </a:prstGeom>
          <a:solidFill>
            <a:schemeClr val="accent3"/>
          </a:solidFill>
          <a:ln w="12700" cap="rnd">
            <a:noFill/>
            <a:round/>
            <a:headEnd/>
            <a:tailEnd/>
          </a:ln>
          <a:effectLst>
            <a:outerShdw blurRad="254000" dist="127000" algn="ctr" rotWithShape="0">
              <a:schemeClr val="accent3">
                <a:alpha val="32000"/>
              </a:schemeClr>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a:extLst>
              <a:ext uri="{FF2B5EF4-FFF2-40B4-BE49-F238E27FC236}">
                <a16:creationId xmlns:a16="http://schemas.microsoft.com/office/drawing/2014/main" id="{F500BFF0-B82D-F182-565F-242DCE12D5B8}"/>
              </a:ext>
            </a:extLst>
          </p:cNvPr>
          <p:cNvSpPr txBox="1"/>
          <p:nvPr/>
        </p:nvSpPr>
        <p:spPr>
          <a:xfrm>
            <a:off x="1309203" y="2828212"/>
            <a:ext cx="391163" cy="428777"/>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alpha val="100000"/>
            </a:srgbClr>
          </a:solidFill>
          <a:ln cap="sq">
            <a:noFill/>
          </a:ln>
        </p:spPr>
        <p:txBody>
          <a:bodyPr vert="horz" wrap="square" lIns="91440" tIns="45720" rIns="91440" bIns="45720" rtlCol="0" anchor="t"/>
          <a:lstStyle/>
          <a:p>
            <a:pPr algn="l">
              <a:lnSpc>
                <a:spcPct val="110000"/>
              </a:lnSpc>
            </a:pPr>
            <a:endParaRPr kumimoji="1" lang="zh-CN" altLang="en-US"/>
          </a:p>
        </p:txBody>
      </p:sp>
      <p:sp>
        <p:nvSpPr>
          <p:cNvPr id="8" name="标题 1">
            <a:extLst>
              <a:ext uri="{FF2B5EF4-FFF2-40B4-BE49-F238E27FC236}">
                <a16:creationId xmlns:a16="http://schemas.microsoft.com/office/drawing/2014/main" id="{BC7AF7F3-0FDB-D5B9-0F61-CD11E7E6D093}"/>
              </a:ext>
            </a:extLst>
          </p:cNvPr>
          <p:cNvSpPr txBox="1"/>
          <p:nvPr/>
        </p:nvSpPr>
        <p:spPr>
          <a:xfrm>
            <a:off x="3813745" y="2081010"/>
            <a:ext cx="6914350" cy="1916474"/>
          </a:xfrm>
          <a:prstGeom prst="rect">
            <a:avLst/>
          </a:prstGeom>
          <a:noFill/>
          <a:ln>
            <a:noFill/>
          </a:ln>
        </p:spPr>
        <p:txBody>
          <a:bodyPr vert="horz" wrap="square" lIns="0" tIns="0" rIns="0" bIns="0" rtlCol="0" anchor="t"/>
          <a:lstStyle/>
          <a:p>
            <a:pPr marL="463550" algn="just"/>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在第二代居民身份证正面右侧照片下有一用微透镜微图形组合薄膜技术生产的大小约为</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17.5mm x 4.0mm</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三维防伪图案。当身份证横向放置时，可观察到有</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2</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行由小方点组成的黑体空心字“中国</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CHINA</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”字样；当身份证纵向放置时，则可观察到在 “中” 和“国”</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2</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个字的外边框由“</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CHINA</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 缩微文字组成的空心黑体字 ， “</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C</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H</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I</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N</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 5</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个英文字母的外边框由“中国”缩微文字组成的黑体空心字。</a:t>
            </a:r>
          </a:p>
        </p:txBody>
      </p:sp>
      <p:sp>
        <p:nvSpPr>
          <p:cNvPr id="9" name="标题 1">
            <a:extLst>
              <a:ext uri="{FF2B5EF4-FFF2-40B4-BE49-F238E27FC236}">
                <a16:creationId xmlns:a16="http://schemas.microsoft.com/office/drawing/2014/main" id="{5F170108-529E-5DA3-91A9-27E047049DAA}"/>
              </a:ext>
            </a:extLst>
          </p:cNvPr>
          <p:cNvSpPr txBox="1"/>
          <p:nvPr/>
        </p:nvSpPr>
        <p:spPr>
          <a:xfrm rot="18900000" flipV="1">
            <a:off x="1004104" y="4757050"/>
            <a:ext cx="1005769" cy="1005769"/>
          </a:xfrm>
          <a:prstGeom prst="roundRect">
            <a:avLst>
              <a:gd name="adj" fmla="val 6500"/>
            </a:avLst>
          </a:prstGeom>
          <a:solidFill>
            <a:schemeClr val="accent1"/>
          </a:solidFill>
          <a:ln w="12700" cap="rnd">
            <a:noFill/>
            <a:round/>
            <a:headEnd/>
            <a:tailEnd/>
          </a:ln>
          <a:effectLst>
            <a:outerShdw blurRad="254000" dist="127000" algn="ctr" rotWithShape="0">
              <a:schemeClr val="accent1">
                <a:alpha val="32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A036C4E9-41F8-89EA-19DC-AB316C6B4A31}"/>
              </a:ext>
            </a:extLst>
          </p:cNvPr>
          <p:cNvSpPr txBox="1"/>
          <p:nvPr/>
        </p:nvSpPr>
        <p:spPr>
          <a:xfrm>
            <a:off x="1309982" y="5116475"/>
            <a:ext cx="402737" cy="302052"/>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alpha val="100000"/>
            </a:srgbClr>
          </a:solidFill>
          <a:ln cap="sq">
            <a:noFill/>
          </a:ln>
        </p:spPr>
        <p:txBody>
          <a:bodyPr vert="horz" wrap="square" lIns="91440" tIns="45720" rIns="91440" bIns="45720" rtlCol="0" anchor="t"/>
          <a:lstStyle/>
          <a:p>
            <a:pPr algn="l">
              <a:lnSpc>
                <a:spcPct val="110000"/>
              </a:lnSpc>
            </a:pPr>
            <a:endParaRPr kumimoji="1" lang="zh-CN" altLang="en-US"/>
          </a:p>
        </p:txBody>
      </p:sp>
      <p:sp>
        <p:nvSpPr>
          <p:cNvPr id="11" name="标题 1">
            <a:extLst>
              <a:ext uri="{FF2B5EF4-FFF2-40B4-BE49-F238E27FC236}">
                <a16:creationId xmlns:a16="http://schemas.microsoft.com/office/drawing/2014/main" id="{3F4B5A63-71A5-A986-674C-48D82074DC53}"/>
              </a:ext>
            </a:extLst>
          </p:cNvPr>
          <p:cNvSpPr txBox="1"/>
          <p:nvPr/>
        </p:nvSpPr>
        <p:spPr>
          <a:xfrm>
            <a:off x="515102" y="5158805"/>
            <a:ext cx="409364" cy="40205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alpha val="100000"/>
            </a:srgbClr>
          </a:solidFill>
          <a:ln w="12700" cap="rnd">
            <a:noFill/>
            <a:round/>
          </a:ln>
          <a:effectLst/>
        </p:spPr>
        <p:txBody>
          <a:bodyPr vert="horz" wrap="square" lIns="91440" tIns="45720" rIns="91440" bIns="45720" rtlCol="0" anchor="ctr"/>
          <a:lstStyle/>
          <a:p>
            <a:pPr algn="ctr">
              <a:lnSpc>
                <a:spcPct val="110000"/>
              </a:lnSpc>
            </a:pPr>
            <a:endParaRPr kumimoji="1" lang="zh-CN" altLang="en-US"/>
          </a:p>
        </p:txBody>
      </p:sp>
      <p:sp>
        <p:nvSpPr>
          <p:cNvPr id="12" name="标题 1">
            <a:extLst>
              <a:ext uri="{FF2B5EF4-FFF2-40B4-BE49-F238E27FC236}">
                <a16:creationId xmlns:a16="http://schemas.microsoft.com/office/drawing/2014/main" id="{5B983535-7CA7-1304-9ECC-030CC9F5EE97}"/>
              </a:ext>
            </a:extLst>
          </p:cNvPr>
          <p:cNvSpPr txBox="1"/>
          <p:nvPr/>
        </p:nvSpPr>
        <p:spPr>
          <a:xfrm rot="16200000">
            <a:off x="433600" y="446435"/>
            <a:ext cx="360000" cy="360000"/>
          </a:xfrm>
          <a:prstGeom prst="diamond">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a:extLst>
              <a:ext uri="{FF2B5EF4-FFF2-40B4-BE49-F238E27FC236}">
                <a16:creationId xmlns:a16="http://schemas.microsoft.com/office/drawing/2014/main" id="{77FB48EE-115C-9921-B757-243AB0D66EA5}"/>
              </a:ext>
            </a:extLst>
          </p:cNvPr>
          <p:cNvSpPr txBox="1"/>
          <p:nvPr/>
        </p:nvSpPr>
        <p:spPr>
          <a:xfrm rot="16200000">
            <a:off x="292966" y="446435"/>
            <a:ext cx="360000" cy="360000"/>
          </a:xfrm>
          <a:prstGeom prst="diamond">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4" name="标题 1">
            <a:extLst>
              <a:ext uri="{FF2B5EF4-FFF2-40B4-BE49-F238E27FC236}">
                <a16:creationId xmlns:a16="http://schemas.microsoft.com/office/drawing/2014/main" id="{1F87AD31-27C9-2BE7-BF2D-33BC8D117B36}"/>
              </a:ext>
            </a:extLst>
          </p:cNvPr>
          <p:cNvSpPr txBox="1"/>
          <p:nvPr/>
        </p:nvSpPr>
        <p:spPr>
          <a:xfrm>
            <a:off x="3945057" y="4756975"/>
            <a:ext cx="5800094" cy="1337177"/>
          </a:xfrm>
          <a:prstGeom prst="rect">
            <a:avLst/>
          </a:prstGeom>
          <a:noFill/>
          <a:ln>
            <a:noFill/>
          </a:ln>
        </p:spPr>
        <p:txBody>
          <a:bodyPr vert="horz" wrap="square" lIns="0" tIns="0" rIns="0" bIns="0" rtlCol="0" anchor="t"/>
          <a:lstStyle/>
          <a:p>
            <a:pPr marL="463550"/>
            <a:r>
              <a:rPr lang="zh-CN" altLang="en-US" sz="1800" b="0" i="0" dirty="0">
                <a:solidFill>
                  <a:srgbClr val="000000"/>
                </a:solidFill>
                <a:effectLst/>
                <a:latin typeface="Noto Serif SC" panose="02020200000000000000" pitchFamily="18" charset="-122"/>
                <a:ea typeface="Noto Serif SC" panose="02020200000000000000" pitchFamily="18" charset="-122"/>
              </a:rPr>
              <a:t>来自光源的一束光入射到透明薄膜表面，部分光光束反射</a:t>
            </a:r>
            <a:r>
              <a:rPr lang="zh-CN" altLang="en-US" dirty="0">
                <a:solidFill>
                  <a:srgbClr val="000000"/>
                </a:solidFill>
                <a:latin typeface="Noto Serif SC" panose="02020200000000000000" pitchFamily="18" charset="-122"/>
                <a:ea typeface="Noto Serif SC" panose="02020200000000000000" pitchFamily="18" charset="-122"/>
              </a:rPr>
              <a:t>，</a:t>
            </a:r>
            <a:r>
              <a:rPr lang="zh-CN" altLang="en-US" sz="1800" b="0" i="0" dirty="0">
                <a:solidFill>
                  <a:srgbClr val="000000"/>
                </a:solidFill>
                <a:effectLst/>
                <a:latin typeface="Noto Serif SC" panose="02020200000000000000" pitchFamily="18" charset="-122"/>
                <a:ea typeface="Noto Serif SC" panose="02020200000000000000" pitchFamily="18" charset="-122"/>
              </a:rPr>
              <a:t>部分光光束经折射进人薄膜。进人薄膜的光在其下表面产生反射和折射，光波在油墨表面产生相长干涉</a:t>
            </a:r>
            <a:r>
              <a:rPr lang="zh-CN" altLang="en-US" dirty="0">
                <a:latin typeface="Noto Serif SC" panose="02020200000000000000" pitchFamily="18" charset="-122"/>
                <a:ea typeface="Noto Serif SC" panose="02020200000000000000" pitchFamily="18" charset="-122"/>
              </a:rPr>
              <a:t> </a:t>
            </a:r>
            <a:br>
              <a:rPr lang="zh-CN" altLang="en-US" dirty="0">
                <a:latin typeface="Noto Serif SC" panose="02020200000000000000" pitchFamily="18" charset="-122"/>
                <a:ea typeface="Noto Serif SC" panose="02020200000000000000" pitchFamily="18" charset="-122"/>
              </a:rPr>
            </a:b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p:txBody>
      </p:sp>
      <p:sp>
        <p:nvSpPr>
          <p:cNvPr id="15" name="标题 1">
            <a:extLst>
              <a:ext uri="{FF2B5EF4-FFF2-40B4-BE49-F238E27FC236}">
                <a16:creationId xmlns:a16="http://schemas.microsoft.com/office/drawing/2014/main" id="{58C309BD-16D9-F619-B1EB-FB0CA7CC0D18}"/>
              </a:ext>
            </a:extLst>
          </p:cNvPr>
          <p:cNvSpPr txBox="1"/>
          <p:nvPr/>
        </p:nvSpPr>
        <p:spPr>
          <a:xfrm>
            <a:off x="2088182" y="4837734"/>
            <a:ext cx="1745784" cy="529327"/>
          </a:xfrm>
          <a:prstGeom prst="rect">
            <a:avLst/>
          </a:prstGeom>
          <a:noFill/>
          <a:ln>
            <a:noFill/>
          </a:ln>
        </p:spPr>
        <p:txBody>
          <a:bodyPr vert="horz" wrap="square" lIns="0" tIns="0" rIns="0" bIns="0" rtlCol="0" anchor="t"/>
          <a:lstStyle/>
          <a:p>
            <a:pPr marL="463550" algn="just"/>
            <a:r>
              <a:rPr lang="zh-CN" altLang="en-US" sz="2000" b="1" kern="100" dirty="0">
                <a:solidFill>
                  <a:schemeClr val="accent6"/>
                </a:solidFill>
                <a:latin typeface="Noto Serif SC" panose="02020200000000000000" pitchFamily="18" charset="-122"/>
                <a:ea typeface="Noto Serif SC" panose="02020200000000000000" pitchFamily="18" charset="-122"/>
                <a:cs typeface="Times New Roman" panose="02020603050405020304" pitchFamily="18" charset="0"/>
              </a:rPr>
              <a:t>变色原理</a:t>
            </a:r>
            <a:endParaRPr lang="zh-CN" altLang="zh-CN" sz="2000" b="1"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endParaRPr>
          </a:p>
        </p:txBody>
      </p:sp>
      <p:sp>
        <p:nvSpPr>
          <p:cNvPr id="16" name="标题 1">
            <a:extLst>
              <a:ext uri="{FF2B5EF4-FFF2-40B4-BE49-F238E27FC236}">
                <a16:creationId xmlns:a16="http://schemas.microsoft.com/office/drawing/2014/main" id="{DE3CE06B-4690-3031-FC4E-1B822A6C8512}"/>
              </a:ext>
            </a:extLst>
          </p:cNvPr>
          <p:cNvSpPr txBox="1"/>
          <p:nvPr/>
        </p:nvSpPr>
        <p:spPr>
          <a:xfrm>
            <a:off x="1016341" y="416931"/>
            <a:ext cx="10619000" cy="468000"/>
          </a:xfrm>
          <a:prstGeom prst="rect">
            <a:avLst/>
          </a:prstGeom>
          <a:noFill/>
          <a:ln>
            <a:noFill/>
          </a:ln>
        </p:spPr>
        <p:txBody>
          <a:bodyPr vert="horz" wrap="square" lIns="0" tIns="0" rIns="0" bIns="0" rtlCol="0" anchor="ctr"/>
          <a:lstStyle/>
          <a:p>
            <a:pPr algn="l">
              <a:lnSpc>
                <a:spcPct val="110000"/>
              </a:lnSpc>
            </a:pPr>
            <a:r>
              <a:rPr kumimoji="1" lang="zh-CN" altLang="en-US" sz="3200" dirty="0">
                <a:ln w="12700">
                  <a:noFill/>
                </a:ln>
                <a:solidFill>
                  <a:srgbClr val="262626">
                    <a:alpha val="100000"/>
                  </a:srgbClr>
                </a:solidFill>
                <a:latin typeface="Source Han Sans CN Bold"/>
                <a:ea typeface="Source Han Sans CN Bold"/>
                <a:cs typeface="Source Han Sans CN Bold"/>
              </a:rPr>
              <a:t>印刷</a:t>
            </a:r>
            <a:r>
              <a:rPr kumimoji="1" lang="en-US" altLang="zh-CN" sz="3200" dirty="0" err="1">
                <a:ln w="12700">
                  <a:noFill/>
                </a:ln>
                <a:solidFill>
                  <a:srgbClr val="262626">
                    <a:alpha val="100000"/>
                  </a:srgbClr>
                </a:solidFill>
                <a:latin typeface="Source Han Sans CN Bold"/>
                <a:ea typeface="Source Han Sans CN Bold"/>
                <a:cs typeface="Source Han Sans CN Bold"/>
              </a:rPr>
              <a:t>防伪技术</a:t>
            </a:r>
            <a:endParaRPr kumimoji="1" lang="zh-CN" altLang="en-US" dirty="0"/>
          </a:p>
        </p:txBody>
      </p:sp>
      <p:sp>
        <p:nvSpPr>
          <p:cNvPr id="17" name="标题 1">
            <a:extLst>
              <a:ext uri="{FF2B5EF4-FFF2-40B4-BE49-F238E27FC236}">
                <a16:creationId xmlns:a16="http://schemas.microsoft.com/office/drawing/2014/main" id="{72338701-4FBA-AAEF-90B0-F0492EEC70A2}"/>
              </a:ext>
            </a:extLst>
          </p:cNvPr>
          <p:cNvSpPr txBox="1"/>
          <p:nvPr/>
        </p:nvSpPr>
        <p:spPr>
          <a:xfrm>
            <a:off x="1048228" y="995832"/>
            <a:ext cx="3734881" cy="708359"/>
          </a:xfrm>
          <a:prstGeom prst="rect">
            <a:avLst/>
          </a:prstGeom>
          <a:noFill/>
          <a:ln>
            <a:noFill/>
          </a:ln>
        </p:spPr>
        <p:txBody>
          <a:bodyPr vert="horz" wrap="square" lIns="0" tIns="0" rIns="0" bIns="0" rtlCol="0" anchor="ctr"/>
          <a:lstStyle/>
          <a:p>
            <a:pPr>
              <a:lnSpc>
                <a:spcPct val="150000"/>
              </a:lnSpc>
            </a:pPr>
            <a:r>
              <a:rPr kumimoji="1" lang="zh-CN" altLang="en-US" sz="2400" b="1" dirty="0">
                <a:ln w="12700">
                  <a:noFill/>
                </a:ln>
                <a:solidFill>
                  <a:schemeClr val="accent2">
                    <a:lumMod val="75000"/>
                  </a:schemeClr>
                </a:solidFill>
                <a:latin typeface="Noto Serif SC" panose="02020200000000000000" pitchFamily="18" charset="-122"/>
                <a:ea typeface="Noto Serif SC" panose="02020200000000000000" pitchFamily="18" charset="-122"/>
              </a:rPr>
              <a:t>微透镜微图形组合薄膜技术</a:t>
            </a:r>
            <a:endParaRPr kumimoji="1" lang="zh-CN" altLang="en-US" sz="2400" b="1" dirty="0">
              <a:solidFill>
                <a:schemeClr val="accent2">
                  <a:lumMod val="75000"/>
                </a:schemeClr>
              </a:solidFill>
              <a:latin typeface="Noto Serif SC" panose="02020200000000000000" pitchFamily="18" charset="-122"/>
              <a:ea typeface="Noto Serif SC" panose="02020200000000000000" pitchFamily="18" charset="-122"/>
            </a:endParaRPr>
          </a:p>
        </p:txBody>
      </p:sp>
    </p:spTree>
    <p:extLst>
      <p:ext uri="{BB962C8B-B14F-4D97-AF65-F5344CB8AC3E}">
        <p14:creationId xmlns:p14="http://schemas.microsoft.com/office/powerpoint/2010/main" val="348539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A384351-812A-9C97-C612-B017D8D35F92}"/>
              </a:ext>
            </a:extLst>
          </p:cNvPr>
          <p:cNvSpPr txBox="1"/>
          <p:nvPr/>
        </p:nvSpPr>
        <p:spPr>
          <a:xfrm>
            <a:off x="-3309932" y="1521856"/>
            <a:ext cx="3143250" cy="3143250"/>
          </a:xfrm>
          <a:prstGeom prst="ellipse">
            <a:avLst/>
          </a:prstGeom>
          <a:solidFill>
            <a:schemeClr val="accent1"/>
          </a:solidFill>
          <a:ln w="12700" cap="sq">
            <a:noFill/>
            <a:miter/>
          </a:ln>
          <a:effectLst>
            <a:outerShdw blurRad="762000" dist="254000" dir="5400000" algn="ctr" rotWithShape="0">
              <a:srgbClr val="000000">
                <a:alpha val="30000"/>
              </a:srgbClr>
            </a:outerShdw>
          </a:effectLst>
        </p:spPr>
        <p:txBody>
          <a:bodyPr vert="horz" wrap="square" lIns="0" tIns="0" rIns="0" bIns="0" rtlCol="0" anchor="t"/>
          <a:lstStyle/>
          <a:p>
            <a:pPr algn="ctr">
              <a:lnSpc>
                <a:spcPct val="110000"/>
              </a:lnSpc>
            </a:pPr>
            <a:endParaRPr kumimoji="1" lang="zh-CN" altLang="en-US"/>
          </a:p>
        </p:txBody>
      </p:sp>
      <p:cxnSp>
        <p:nvCxnSpPr>
          <p:cNvPr id="5" name="标题 1">
            <a:extLst>
              <a:ext uri="{FF2B5EF4-FFF2-40B4-BE49-F238E27FC236}">
                <a16:creationId xmlns:a16="http://schemas.microsoft.com/office/drawing/2014/main" id="{D53D0731-F319-8EDD-1D5C-FF3155EC8C97}"/>
              </a:ext>
            </a:extLst>
          </p:cNvPr>
          <p:cNvCxnSpPr/>
          <p:nvPr/>
        </p:nvCxnSpPr>
        <p:spPr>
          <a:xfrm>
            <a:off x="660400" y="3093481"/>
            <a:ext cx="363220" cy="0"/>
          </a:xfrm>
          <a:prstGeom prst="straightConnector1">
            <a:avLst/>
          </a:prstGeom>
          <a:noFill/>
          <a:ln w="57150" cap="sq">
            <a:solidFill>
              <a:srgbClr val="FFFFFF">
                <a:alpha val="100000"/>
              </a:srgbClr>
            </a:solidFill>
            <a:miter/>
            <a:tailEnd type="triangle"/>
          </a:ln>
        </p:spPr>
      </p:cxnSp>
      <p:sp>
        <p:nvSpPr>
          <p:cNvPr id="6" name="标题 1">
            <a:extLst>
              <a:ext uri="{FF2B5EF4-FFF2-40B4-BE49-F238E27FC236}">
                <a16:creationId xmlns:a16="http://schemas.microsoft.com/office/drawing/2014/main" id="{E65B35AA-499C-2254-46B5-0959AD8E00F6}"/>
              </a:ext>
            </a:extLst>
          </p:cNvPr>
          <p:cNvSpPr txBox="1"/>
          <p:nvPr/>
        </p:nvSpPr>
        <p:spPr>
          <a:xfrm>
            <a:off x="1399128" y="1481865"/>
            <a:ext cx="458868" cy="497065"/>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tx1">
              <a:lumMod val="75000"/>
              <a:lumOff val="25000"/>
            </a:schemeClr>
          </a:solidFill>
          <a:ln w="12700" cap="sq">
            <a:noFill/>
            <a:miter/>
          </a:ln>
        </p:spPr>
        <p:txBody>
          <a:bodyPr vert="horz" wrap="square" lIns="38100" tIns="38100" rIns="38100" bIns="38100" rtlCol="0" anchor="ctr"/>
          <a:lstStyle/>
          <a:p>
            <a:pPr algn="l">
              <a:lnSpc>
                <a:spcPct val="110000"/>
              </a:lnSpc>
            </a:pPr>
            <a:endParaRPr kumimoji="1" lang="zh-CN" altLang="en-US"/>
          </a:p>
        </p:txBody>
      </p:sp>
      <p:sp>
        <p:nvSpPr>
          <p:cNvPr id="7" name="标题 1">
            <a:extLst>
              <a:ext uri="{FF2B5EF4-FFF2-40B4-BE49-F238E27FC236}">
                <a16:creationId xmlns:a16="http://schemas.microsoft.com/office/drawing/2014/main" id="{0481D7C5-D5AC-2B8E-6AB3-43C3CC4C948F}"/>
              </a:ext>
            </a:extLst>
          </p:cNvPr>
          <p:cNvSpPr txBox="1"/>
          <p:nvPr/>
        </p:nvSpPr>
        <p:spPr>
          <a:xfrm>
            <a:off x="9095869" y="1521856"/>
            <a:ext cx="435245" cy="497065"/>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ahLst/>
            <a:cxn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tx1">
              <a:lumMod val="75000"/>
              <a:lumOff val="25000"/>
            </a:schemeClr>
          </a:solidFill>
          <a:ln w="12700" cap="sq">
            <a:noFill/>
            <a:miter/>
          </a:ln>
        </p:spPr>
        <p:txBody>
          <a:bodyPr vert="horz" wrap="square" lIns="38100" tIns="38100" rIns="38100" bIns="38100" rtlCol="0" anchor="ctr"/>
          <a:lstStyle/>
          <a:p>
            <a:pPr algn="l">
              <a:lnSpc>
                <a:spcPct val="110000"/>
              </a:lnSpc>
            </a:pPr>
            <a:endParaRPr kumimoji="1" lang="zh-CN" altLang="en-US"/>
          </a:p>
        </p:txBody>
      </p:sp>
      <p:sp>
        <p:nvSpPr>
          <p:cNvPr id="8" name="标题 1">
            <a:extLst>
              <a:ext uri="{FF2B5EF4-FFF2-40B4-BE49-F238E27FC236}">
                <a16:creationId xmlns:a16="http://schemas.microsoft.com/office/drawing/2014/main" id="{EEB07197-D482-AEE1-3C50-6ECCF216756E}"/>
              </a:ext>
            </a:extLst>
          </p:cNvPr>
          <p:cNvSpPr txBox="1"/>
          <p:nvPr/>
        </p:nvSpPr>
        <p:spPr>
          <a:xfrm rot="16200000">
            <a:off x="433600" y="446435"/>
            <a:ext cx="360000" cy="360000"/>
          </a:xfrm>
          <a:prstGeom prst="diamond">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a:extLst>
              <a:ext uri="{FF2B5EF4-FFF2-40B4-BE49-F238E27FC236}">
                <a16:creationId xmlns:a16="http://schemas.microsoft.com/office/drawing/2014/main" id="{A53C1370-83B5-9883-A8B8-13BE768501C6}"/>
              </a:ext>
            </a:extLst>
          </p:cNvPr>
          <p:cNvSpPr txBox="1"/>
          <p:nvPr/>
        </p:nvSpPr>
        <p:spPr>
          <a:xfrm rot="16200000">
            <a:off x="292966" y="446435"/>
            <a:ext cx="360000" cy="360000"/>
          </a:xfrm>
          <a:prstGeom prst="diamond">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7F4DC9DA-504E-C530-680D-F83DF6E6FEB8}"/>
              </a:ext>
            </a:extLst>
          </p:cNvPr>
          <p:cNvSpPr txBox="1"/>
          <p:nvPr/>
        </p:nvSpPr>
        <p:spPr>
          <a:xfrm>
            <a:off x="1023620" y="434143"/>
            <a:ext cx="10619000" cy="468000"/>
          </a:xfrm>
          <a:prstGeom prst="rect">
            <a:avLst/>
          </a:prstGeom>
          <a:noFill/>
          <a:ln>
            <a:noFill/>
          </a:ln>
        </p:spPr>
        <p:txBody>
          <a:bodyPr vert="horz" wrap="square" lIns="0" tIns="0" rIns="0" bIns="0" rtlCol="0" anchor="ctr"/>
          <a:lstStyle/>
          <a:p>
            <a:pPr algn="l">
              <a:lnSpc>
                <a:spcPct val="110000"/>
              </a:lnSpc>
            </a:pPr>
            <a:r>
              <a:rPr kumimoji="1" lang="zh-CN" altLang="en-US" sz="3200" dirty="0">
                <a:ln w="12700">
                  <a:noFill/>
                </a:ln>
                <a:solidFill>
                  <a:srgbClr val="262626">
                    <a:alpha val="100000"/>
                  </a:srgbClr>
                </a:solidFill>
                <a:latin typeface="Source Han Sans CN Bold"/>
                <a:ea typeface="Source Han Sans CN Bold"/>
                <a:cs typeface="Source Han Sans CN Bold"/>
              </a:rPr>
              <a:t>数字防伪</a:t>
            </a:r>
            <a:r>
              <a:rPr kumimoji="1" lang="en-US" altLang="zh-CN" sz="3200" dirty="0" err="1">
                <a:ln w="12700">
                  <a:noFill/>
                </a:ln>
                <a:solidFill>
                  <a:srgbClr val="262626">
                    <a:alpha val="100000"/>
                  </a:srgbClr>
                </a:solidFill>
                <a:latin typeface="Source Han Sans CN Bold"/>
                <a:ea typeface="Source Han Sans CN Bold"/>
                <a:cs typeface="Source Han Sans CN Bold"/>
              </a:rPr>
              <a:t>技术</a:t>
            </a:r>
            <a:endParaRPr kumimoji="1" lang="zh-CN" altLang="en-US" dirty="0"/>
          </a:p>
        </p:txBody>
      </p:sp>
      <p:sp>
        <p:nvSpPr>
          <p:cNvPr id="11" name="标题 1">
            <a:extLst>
              <a:ext uri="{FF2B5EF4-FFF2-40B4-BE49-F238E27FC236}">
                <a16:creationId xmlns:a16="http://schemas.microsoft.com/office/drawing/2014/main" id="{409DD28A-8DBC-B1AB-DF5E-AD5C94B7827A}"/>
              </a:ext>
            </a:extLst>
          </p:cNvPr>
          <p:cNvSpPr txBox="1"/>
          <p:nvPr/>
        </p:nvSpPr>
        <p:spPr>
          <a:xfrm>
            <a:off x="547192" y="2341794"/>
            <a:ext cx="3264594" cy="3258394"/>
          </a:xfrm>
          <a:prstGeom prst="rect">
            <a:avLst/>
          </a:prstGeom>
          <a:noFill/>
          <a:ln>
            <a:noFill/>
          </a:ln>
        </p:spPr>
        <p:txBody>
          <a:bodyPr vert="horz" wrap="square" lIns="0" tIns="0" rIns="0" bIns="0" rtlCol="0" anchor="t"/>
          <a:lstStyle/>
          <a:p>
            <a:pPr marL="463550"/>
            <a:r>
              <a:rPr lang="zh-CN" altLang="zh-CN" sz="1800"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非接触式</a:t>
            </a:r>
            <a:r>
              <a:rPr lang="en-US" altLang="zh-CN" sz="1800"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IC</a:t>
            </a:r>
            <a:r>
              <a:rPr lang="zh-CN" altLang="zh-CN" sz="1800"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芯片 </a:t>
            </a:r>
          </a:p>
          <a:p>
            <a:pPr marL="463550"/>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二代身份证内置非接触式智能卡芯片，采用</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ISO/IEC 14443</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协议，支持射频识别（</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RFID</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）。芯片存储容量达</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100KB</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，可划分安全等级并分区存储个人身份信息（如姓名、出生日期、照片等），同时支持指纹、虹膜等生物特征数据的加密存储。例如，指纹信息通过专用加密算法处理，实现与持证人生物特征的绑定。 </a:t>
            </a:r>
          </a:p>
          <a:p>
            <a:pPr marL="463550"/>
            <a:br>
              <a:rPr lang="zh-CN" altLang="en-US" dirty="0">
                <a:latin typeface="Noto Serif SC" panose="02020200000000000000" pitchFamily="18" charset="-122"/>
                <a:ea typeface="Noto Serif SC" panose="02020200000000000000" pitchFamily="18" charset="-122"/>
              </a:rPr>
            </a:b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p:txBody>
      </p:sp>
      <p:sp>
        <p:nvSpPr>
          <p:cNvPr id="12" name="标题 1">
            <a:extLst>
              <a:ext uri="{FF2B5EF4-FFF2-40B4-BE49-F238E27FC236}">
                <a16:creationId xmlns:a16="http://schemas.microsoft.com/office/drawing/2014/main" id="{D27997AE-A1C2-8529-9E4B-F470F04EDF84}"/>
              </a:ext>
            </a:extLst>
          </p:cNvPr>
          <p:cNvSpPr txBox="1"/>
          <p:nvPr/>
        </p:nvSpPr>
        <p:spPr>
          <a:xfrm>
            <a:off x="8380216" y="2338370"/>
            <a:ext cx="3129209" cy="3258394"/>
          </a:xfrm>
          <a:prstGeom prst="rect">
            <a:avLst/>
          </a:prstGeom>
          <a:noFill/>
          <a:ln>
            <a:noFill/>
          </a:ln>
        </p:spPr>
        <p:txBody>
          <a:bodyPr vert="horz" wrap="square" lIns="0" tIns="0" rIns="0" bIns="0" rtlCol="0" anchor="t"/>
          <a:lstStyle/>
          <a:p>
            <a:pPr marL="463550"/>
            <a:r>
              <a:rPr lang="zh-CN" altLang="zh-CN" sz="18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加密算法与密钥管理</a:t>
            </a:r>
            <a:endParaRPr lang="en-US" altLang="zh-CN" sz="18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endParaRPr>
          </a:p>
          <a:p>
            <a:pPr indent="228600" algn="just"/>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采用</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SM7</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SM1</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SM2</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等自主加密算法，结合数字签名技术，防止芯片数据被篡改或伪造。例如，</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SM2</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算法用于替代传统</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RSA</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算法，提升签名安全性。此外，芯片与读卡器之间采用双向认证机制，确保信息读取的完整性。</a:t>
            </a:r>
          </a:p>
          <a:p>
            <a:pPr marL="463550"/>
            <a:br>
              <a:rPr lang="zh-CN" altLang="en-US" dirty="0">
                <a:latin typeface="Noto Serif SC" panose="02020200000000000000" pitchFamily="18" charset="-122"/>
                <a:ea typeface="Noto Serif SC" panose="02020200000000000000" pitchFamily="18" charset="-122"/>
              </a:rPr>
            </a:b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p:txBody>
      </p:sp>
      <p:pic>
        <p:nvPicPr>
          <p:cNvPr id="13" name="图片 12">
            <a:extLst>
              <a:ext uri="{FF2B5EF4-FFF2-40B4-BE49-F238E27FC236}">
                <a16:creationId xmlns:a16="http://schemas.microsoft.com/office/drawing/2014/main" id="{75A4B8EE-0CB0-0BCF-9B99-767D455203C4}"/>
              </a:ext>
            </a:extLst>
          </p:cNvPr>
          <p:cNvPicPr>
            <a:picLocks noChangeAspect="1"/>
          </p:cNvPicPr>
          <p:nvPr/>
        </p:nvPicPr>
        <p:blipFill>
          <a:blip r:embed="rId2"/>
          <a:stretch>
            <a:fillRect/>
          </a:stretch>
        </p:blipFill>
        <p:spPr>
          <a:xfrm>
            <a:off x="3811785" y="675712"/>
            <a:ext cx="4585633" cy="2139962"/>
          </a:xfrm>
          <a:prstGeom prst="rect">
            <a:avLst/>
          </a:prstGeom>
        </p:spPr>
      </p:pic>
      <p:sp>
        <p:nvSpPr>
          <p:cNvPr id="14" name="标题 1">
            <a:extLst>
              <a:ext uri="{FF2B5EF4-FFF2-40B4-BE49-F238E27FC236}">
                <a16:creationId xmlns:a16="http://schemas.microsoft.com/office/drawing/2014/main" id="{3016371D-0647-CA80-65EE-FDD783D49B52}"/>
              </a:ext>
            </a:extLst>
          </p:cNvPr>
          <p:cNvSpPr txBox="1"/>
          <p:nvPr/>
        </p:nvSpPr>
        <p:spPr>
          <a:xfrm>
            <a:off x="4238659" y="3057243"/>
            <a:ext cx="3264594" cy="2738205"/>
          </a:xfrm>
          <a:prstGeom prst="rect">
            <a:avLst/>
          </a:prstGeom>
          <a:noFill/>
          <a:ln>
            <a:noFill/>
          </a:ln>
        </p:spPr>
        <p:txBody>
          <a:bodyPr vert="horz" wrap="square" lIns="0" tIns="0" rIns="0" bIns="0" rtlCol="0" anchor="t"/>
          <a:lstStyle/>
          <a:p>
            <a:pPr marL="463550"/>
            <a:r>
              <a:rPr lang="en-US" altLang="zh-CN" sz="1800" b="0" i="0" dirty="0">
                <a:solidFill>
                  <a:srgbClr val="000000"/>
                </a:solidFill>
                <a:effectLst/>
                <a:latin typeface="Noto Serif SC" panose="02020200000000000000" pitchFamily="18" charset="-122"/>
                <a:ea typeface="Noto Serif SC" panose="02020200000000000000" pitchFamily="18" charset="-122"/>
              </a:rPr>
              <a:t>RFID</a:t>
            </a:r>
            <a:r>
              <a:rPr lang="zh-CN" altLang="en-US" sz="1800" b="0" i="0" dirty="0">
                <a:solidFill>
                  <a:srgbClr val="000000"/>
                </a:solidFill>
                <a:effectLst/>
                <a:latin typeface="Noto Serif SC" panose="02020200000000000000" pitchFamily="18" charset="-122"/>
                <a:ea typeface="Noto Serif SC" panose="02020200000000000000" pitchFamily="18" charset="-122"/>
              </a:rPr>
              <a:t>读写器向标签发送询问信号，标签接收到询问信号后将采用特定的信息对读写器进行响应，读写器将收到的响应信息经过滤以后发送到后台服务系统进行相应的处理，后台服务系统也可通过控制读写器来对标签实行写入等操作</a:t>
            </a:r>
            <a:r>
              <a:rPr lang="zh-CN" altLang="en-US" dirty="0">
                <a:latin typeface="Noto Serif SC" panose="02020200000000000000" pitchFamily="18" charset="-122"/>
                <a:ea typeface="Noto Serif SC" panose="02020200000000000000" pitchFamily="18" charset="-122"/>
              </a:rPr>
              <a:t> </a:t>
            </a:r>
            <a:br>
              <a:rPr lang="zh-CN" altLang="en-US" dirty="0"/>
            </a:br>
            <a:br>
              <a:rPr lang="zh-CN" altLang="en-US" dirty="0">
                <a:latin typeface="Noto Serif SC" panose="02020200000000000000" pitchFamily="18" charset="-122"/>
                <a:ea typeface="Noto Serif SC" panose="02020200000000000000" pitchFamily="18" charset="-122"/>
              </a:rPr>
            </a:br>
            <a:endPar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endParaRPr>
          </a:p>
        </p:txBody>
      </p:sp>
    </p:spTree>
    <p:extLst>
      <p:ext uri="{BB962C8B-B14F-4D97-AF65-F5344CB8AC3E}">
        <p14:creationId xmlns:p14="http://schemas.microsoft.com/office/powerpoint/2010/main" val="80314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628529A-E2F3-CDB7-49DA-55C7D32A4066}"/>
              </a:ext>
            </a:extLst>
          </p:cNvPr>
          <p:cNvSpPr txBox="1"/>
          <p:nvPr/>
        </p:nvSpPr>
        <p:spPr>
          <a:xfrm>
            <a:off x="0" y="1829582"/>
            <a:ext cx="3191933" cy="3490914"/>
          </a:xfrm>
          <a:custGeom>
            <a:avLst/>
            <a:gdLst>
              <a:gd name="connsiteX0" fmla="*/ 0 w 6486182"/>
              <a:gd name="connsiteY0" fmla="*/ 0 h 3490914"/>
              <a:gd name="connsiteX1" fmla="*/ 4740726 w 6486182"/>
              <a:gd name="connsiteY1" fmla="*/ 0 h 3490914"/>
              <a:gd name="connsiteX2" fmla="*/ 6486182 w 6486182"/>
              <a:gd name="connsiteY2" fmla="*/ 1745457 h 3490914"/>
              <a:gd name="connsiteX3" fmla="*/ 6486181 w 6486182"/>
              <a:gd name="connsiteY3" fmla="*/ 1745457 h 3490914"/>
              <a:gd name="connsiteX4" fmla="*/ 4740724 w 6486182"/>
              <a:gd name="connsiteY4" fmla="*/ 3490914 h 3490914"/>
              <a:gd name="connsiteX5" fmla="*/ 0 w 6486182"/>
              <a:gd name="connsiteY5" fmla="*/ 3490913 h 3490914"/>
            </a:gdLst>
            <a:ahLst/>
            <a:cxnLst/>
            <a:rect l="l" t="t" r="r" b="b"/>
            <a:pathLst>
              <a:path w="6486182" h="3490914">
                <a:moveTo>
                  <a:pt x="0" y="0"/>
                </a:moveTo>
                <a:lnTo>
                  <a:pt x="4740726" y="0"/>
                </a:lnTo>
                <a:cubicBezTo>
                  <a:pt x="5704714" y="0"/>
                  <a:pt x="6486182" y="781468"/>
                  <a:pt x="6486182" y="1745457"/>
                </a:cubicBezTo>
                <a:lnTo>
                  <a:pt x="6486181" y="1745457"/>
                </a:lnTo>
                <a:cubicBezTo>
                  <a:pt x="6486181" y="2709446"/>
                  <a:pt x="5704713" y="3490914"/>
                  <a:pt x="4740724" y="3490914"/>
                </a:cubicBezTo>
                <a:lnTo>
                  <a:pt x="0" y="3490913"/>
                </a:lnTo>
                <a:close/>
              </a:path>
            </a:pathLst>
          </a:custGeom>
          <a:gradFill>
            <a:gsLst>
              <a:gs pos="0">
                <a:schemeClr val="accent1"/>
              </a:gs>
              <a:gs pos="100000">
                <a:schemeClr val="accent1">
                  <a:lumMod val="90000"/>
                </a:schemeClr>
              </a:gs>
            </a:gsLst>
            <a:lin ang="27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grpSp>
        <p:nvGrpSpPr>
          <p:cNvPr id="5" name="组合 4">
            <a:extLst>
              <a:ext uri="{FF2B5EF4-FFF2-40B4-BE49-F238E27FC236}">
                <a16:creationId xmlns:a16="http://schemas.microsoft.com/office/drawing/2014/main" id="{30A7820A-2A76-0BFA-5FFB-7E1B53B87F85}"/>
              </a:ext>
            </a:extLst>
          </p:cNvPr>
          <p:cNvGrpSpPr/>
          <p:nvPr/>
        </p:nvGrpSpPr>
        <p:grpSpPr>
          <a:xfrm>
            <a:off x="4069420" y="2010279"/>
            <a:ext cx="744810" cy="851280"/>
            <a:chOff x="6862976" y="1555308"/>
            <a:chExt cx="744810" cy="851280"/>
          </a:xfrm>
        </p:grpSpPr>
        <p:sp>
          <p:nvSpPr>
            <p:cNvPr id="6" name="标题 1">
              <a:extLst>
                <a:ext uri="{FF2B5EF4-FFF2-40B4-BE49-F238E27FC236}">
                  <a16:creationId xmlns:a16="http://schemas.microsoft.com/office/drawing/2014/main" id="{2990BD71-FDCB-1271-0857-614DC6BC1FA6}"/>
                </a:ext>
              </a:extLst>
            </p:cNvPr>
            <p:cNvSpPr txBox="1"/>
            <p:nvPr/>
          </p:nvSpPr>
          <p:spPr>
            <a:xfrm>
              <a:off x="6862976" y="1555308"/>
              <a:ext cx="744810" cy="85128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1">
                    <a:alpha val="20000"/>
                  </a:schemeClr>
                </a:gs>
                <a:gs pos="100000">
                  <a:schemeClr val="accent1">
                    <a:lumMod val="98000"/>
                    <a:lumOff val="2000"/>
                  </a:schemeClr>
                </a:gs>
              </a:gsLst>
              <a:lin ang="5400000" scaled="0"/>
            </a:gradFill>
            <a:ln cap="sq">
              <a:noFill/>
            </a:ln>
            <a:effectLst>
              <a:outerShdw blurRad="330200" dist="203200" dir="5400000" sx="90000" sy="90000" algn="t" rotWithShape="0">
                <a:schemeClr val="accent1">
                  <a:lumMod val="50000"/>
                  <a:alpha val="65000"/>
                </a:schemeClr>
              </a:outerShdw>
            </a:effectLst>
          </p:spPr>
          <p:txBody>
            <a:bodyPr vert="horz" wrap="square" lIns="91440" tIns="45720" rIns="91440" bIns="45720" rtlCol="0" anchor="t"/>
            <a:lstStyle/>
            <a:p>
              <a:pPr algn="l">
                <a:lnSpc>
                  <a:spcPct val="110000"/>
                </a:lnSpc>
              </a:pPr>
              <a:endParaRPr kumimoji="1" lang="zh-CN" altLang="en-US"/>
            </a:p>
          </p:txBody>
        </p:sp>
        <p:sp>
          <p:nvSpPr>
            <p:cNvPr id="7" name="标题 1">
              <a:extLst>
                <a:ext uri="{FF2B5EF4-FFF2-40B4-BE49-F238E27FC236}">
                  <a16:creationId xmlns:a16="http://schemas.microsoft.com/office/drawing/2014/main" id="{EB637F0B-E68F-660B-0D07-1EBB460CD931}"/>
                </a:ext>
              </a:extLst>
            </p:cNvPr>
            <p:cNvSpPr txBox="1"/>
            <p:nvPr/>
          </p:nvSpPr>
          <p:spPr>
            <a:xfrm>
              <a:off x="6912116" y="1611472"/>
              <a:ext cx="646527" cy="738949"/>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1"/>
                </a:gs>
                <a:gs pos="100000">
                  <a:schemeClr val="accent1">
                    <a:lumMod val="80000"/>
                    <a:lumOff val="20000"/>
                  </a:schemeClr>
                </a:gs>
              </a:gsLst>
              <a:lin ang="2700000" scaled="0"/>
            </a:gradFill>
            <a:ln cap="sq">
              <a:noFill/>
            </a:ln>
            <a:effectLst/>
          </p:spPr>
          <p:txBody>
            <a:bodyPr vert="horz" wrap="square" lIns="91440" tIns="45720" rIns="91440" bIns="45720" rtlCol="0" anchor="t"/>
            <a:lstStyle/>
            <a:p>
              <a:pPr algn="l">
                <a:lnSpc>
                  <a:spcPct val="110000"/>
                </a:lnSpc>
              </a:pPr>
              <a:endParaRPr kumimoji="1" lang="zh-CN" altLang="en-US"/>
            </a:p>
          </p:txBody>
        </p:sp>
        <p:sp>
          <p:nvSpPr>
            <p:cNvPr id="8" name="标题 1">
              <a:extLst>
                <a:ext uri="{FF2B5EF4-FFF2-40B4-BE49-F238E27FC236}">
                  <a16:creationId xmlns:a16="http://schemas.microsoft.com/office/drawing/2014/main" id="{02CE00FB-6357-2701-C59A-C5CA8AF28F7C}"/>
                </a:ext>
              </a:extLst>
            </p:cNvPr>
            <p:cNvSpPr txBox="1"/>
            <p:nvPr/>
          </p:nvSpPr>
          <p:spPr>
            <a:xfrm>
              <a:off x="7100850" y="1837005"/>
              <a:ext cx="269061" cy="269101"/>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grpSp>
      <p:sp>
        <p:nvSpPr>
          <p:cNvPr id="9" name="标题 1">
            <a:extLst>
              <a:ext uri="{FF2B5EF4-FFF2-40B4-BE49-F238E27FC236}">
                <a16:creationId xmlns:a16="http://schemas.microsoft.com/office/drawing/2014/main" id="{215D3BFA-26F7-2063-4FF8-D19058AAF21A}"/>
              </a:ext>
            </a:extLst>
          </p:cNvPr>
          <p:cNvSpPr txBox="1"/>
          <p:nvPr/>
        </p:nvSpPr>
        <p:spPr>
          <a:xfrm>
            <a:off x="4961382" y="1953890"/>
            <a:ext cx="6594068" cy="822276"/>
          </a:xfrm>
          <a:prstGeom prst="rect">
            <a:avLst/>
          </a:prstGeom>
          <a:noFill/>
          <a:ln cap="sq">
            <a:noFill/>
          </a:ln>
          <a:effectLst/>
        </p:spPr>
        <p:txBody>
          <a:bodyPr vert="horz" wrap="square" lIns="0" tIns="0" rIns="0" bIns="0" rtlCol="0" anchor="t"/>
          <a:lstStyle/>
          <a:p>
            <a:pPr marL="228600" algn="just">
              <a:buNone/>
            </a:pPr>
            <a:r>
              <a:rPr lang="zh-CN" altLang="zh-CN" sz="1800"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指纹与虹膜识别 </a:t>
            </a:r>
          </a:p>
          <a:p>
            <a:pPr marL="228600" algn="just"/>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二代身份证预留指纹存储区，通过专用芯片加密存储指纹图像，支持与持证人实时指纹的比对验证。未来版本可能增加虹膜、</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DNA</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等生物特征数据，提升身份认证的便捷性与安全性。 </a:t>
            </a:r>
          </a:p>
        </p:txBody>
      </p:sp>
      <p:grpSp>
        <p:nvGrpSpPr>
          <p:cNvPr id="10" name="组合 9">
            <a:extLst>
              <a:ext uri="{FF2B5EF4-FFF2-40B4-BE49-F238E27FC236}">
                <a16:creationId xmlns:a16="http://schemas.microsoft.com/office/drawing/2014/main" id="{0ACFD576-50CA-4F2A-A448-C906A9A586A0}"/>
              </a:ext>
            </a:extLst>
          </p:cNvPr>
          <p:cNvGrpSpPr/>
          <p:nvPr/>
        </p:nvGrpSpPr>
        <p:grpSpPr>
          <a:xfrm>
            <a:off x="4071774" y="4153601"/>
            <a:ext cx="744810" cy="851280"/>
            <a:chOff x="7239462" y="3155046"/>
            <a:chExt cx="744810" cy="851280"/>
          </a:xfrm>
        </p:grpSpPr>
        <p:sp>
          <p:nvSpPr>
            <p:cNvPr id="11" name="标题 1">
              <a:extLst>
                <a:ext uri="{FF2B5EF4-FFF2-40B4-BE49-F238E27FC236}">
                  <a16:creationId xmlns:a16="http://schemas.microsoft.com/office/drawing/2014/main" id="{17C2CFC4-DB70-2073-E87E-FF3BEA544559}"/>
                </a:ext>
              </a:extLst>
            </p:cNvPr>
            <p:cNvSpPr txBox="1"/>
            <p:nvPr/>
          </p:nvSpPr>
          <p:spPr>
            <a:xfrm>
              <a:off x="7239462" y="3155046"/>
              <a:ext cx="744810" cy="85128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alpha val="20000"/>
                  </a:schemeClr>
                </a:gs>
                <a:gs pos="100000">
                  <a:schemeClr val="accent2">
                    <a:lumMod val="60000"/>
                    <a:lumOff val="40000"/>
                  </a:schemeClr>
                </a:gs>
              </a:gsLst>
              <a:lin ang="5400000" scaled="0"/>
            </a:gradFill>
            <a:ln cap="sq">
              <a:noFill/>
            </a:ln>
            <a:effectLst>
              <a:outerShdw blurRad="330200" dist="203200" dir="5400000" sx="90000" sy="90000" algn="t" rotWithShape="0">
                <a:schemeClr val="accent2">
                  <a:lumMod val="50000"/>
                  <a:alpha val="65000"/>
                </a:schemeClr>
              </a:outerShdw>
            </a:effectLst>
          </p:spPr>
          <p:txBody>
            <a:bodyPr vert="horz" wrap="square" lIns="91440" tIns="45720" rIns="91440" bIns="45720" rtlCol="0" anchor="t"/>
            <a:lstStyle/>
            <a:p>
              <a:pPr algn="l">
                <a:lnSpc>
                  <a:spcPct val="110000"/>
                </a:lnSpc>
              </a:pPr>
              <a:endParaRPr kumimoji="1" lang="zh-CN" altLang="en-US"/>
            </a:p>
          </p:txBody>
        </p:sp>
        <p:sp>
          <p:nvSpPr>
            <p:cNvPr id="12" name="标题 1">
              <a:extLst>
                <a:ext uri="{FF2B5EF4-FFF2-40B4-BE49-F238E27FC236}">
                  <a16:creationId xmlns:a16="http://schemas.microsoft.com/office/drawing/2014/main" id="{3F03F9FB-AD9B-A35E-5683-2B78670F6F72}"/>
                </a:ext>
              </a:extLst>
            </p:cNvPr>
            <p:cNvSpPr txBox="1"/>
            <p:nvPr/>
          </p:nvSpPr>
          <p:spPr>
            <a:xfrm>
              <a:off x="7288601" y="3211214"/>
              <a:ext cx="646527" cy="738949"/>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a:gsLst>
                <a:gs pos="0">
                  <a:schemeClr val="accent2"/>
                </a:gs>
                <a:gs pos="100000">
                  <a:schemeClr val="accent2">
                    <a:lumMod val="80000"/>
                    <a:lumOff val="20000"/>
                  </a:schemeClr>
                </a:gs>
              </a:gsLst>
              <a:lin ang="2700000" scaled="0"/>
            </a:gradFill>
            <a:ln cap="sq">
              <a:noFill/>
            </a:ln>
            <a:effectLst/>
          </p:spPr>
          <p:txBody>
            <a:bodyPr vert="horz" wrap="square" lIns="91440" tIns="45720" rIns="91440" bIns="45720" rtlCol="0" anchor="t"/>
            <a:lstStyle/>
            <a:p>
              <a:pPr algn="l">
                <a:lnSpc>
                  <a:spcPct val="110000"/>
                </a:lnSpc>
              </a:pPr>
              <a:endParaRPr kumimoji="1" lang="zh-CN" altLang="en-US"/>
            </a:p>
          </p:txBody>
        </p:sp>
        <p:sp>
          <p:nvSpPr>
            <p:cNvPr id="13" name="标题 1">
              <a:extLst>
                <a:ext uri="{FF2B5EF4-FFF2-40B4-BE49-F238E27FC236}">
                  <a16:creationId xmlns:a16="http://schemas.microsoft.com/office/drawing/2014/main" id="{1BC9B968-03CD-26CD-56EF-6BD6932B99CE}"/>
                </a:ext>
              </a:extLst>
            </p:cNvPr>
            <p:cNvSpPr txBox="1"/>
            <p:nvPr/>
          </p:nvSpPr>
          <p:spPr>
            <a:xfrm>
              <a:off x="7477315" y="3446825"/>
              <a:ext cx="269101" cy="248936"/>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ahLst/>
              <a:cxn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bg1"/>
            </a:solidFill>
            <a:ln w="9525" cap="flat">
              <a:noFill/>
              <a:miter/>
            </a:ln>
          </p:spPr>
          <p:txBody>
            <a:bodyPr vert="horz" wrap="square" lIns="91440" tIns="45720" rIns="91440" bIns="45720" rtlCol="0" anchor="ctr"/>
            <a:lstStyle/>
            <a:p>
              <a:pPr algn="l">
                <a:lnSpc>
                  <a:spcPct val="110000"/>
                </a:lnSpc>
              </a:pPr>
              <a:endParaRPr kumimoji="1" lang="zh-CN" altLang="en-US"/>
            </a:p>
          </p:txBody>
        </p:sp>
      </p:grpSp>
      <p:sp>
        <p:nvSpPr>
          <p:cNvPr id="14" name="标题 1">
            <a:extLst>
              <a:ext uri="{FF2B5EF4-FFF2-40B4-BE49-F238E27FC236}">
                <a16:creationId xmlns:a16="http://schemas.microsoft.com/office/drawing/2014/main" id="{B967A38B-43B4-5518-9A9F-A6A13C79AA77}"/>
              </a:ext>
            </a:extLst>
          </p:cNvPr>
          <p:cNvSpPr txBox="1"/>
          <p:nvPr/>
        </p:nvSpPr>
        <p:spPr>
          <a:xfrm>
            <a:off x="4955213" y="4151840"/>
            <a:ext cx="5970823" cy="822276"/>
          </a:xfrm>
          <a:prstGeom prst="rect">
            <a:avLst/>
          </a:prstGeom>
          <a:noFill/>
          <a:ln cap="sq">
            <a:noFill/>
          </a:ln>
          <a:effectLst/>
        </p:spPr>
        <p:txBody>
          <a:bodyPr vert="horz" wrap="square" lIns="0" tIns="0" rIns="0" bIns="0" rtlCol="0" anchor="t"/>
          <a:lstStyle/>
          <a:p>
            <a:pPr marL="228600" algn="just">
              <a:buNone/>
            </a:pPr>
            <a:r>
              <a:rPr lang="zh-CN" altLang="zh-CN" sz="1800" kern="100" dirty="0">
                <a:solidFill>
                  <a:schemeClr val="accent6"/>
                </a:solidFill>
                <a:effectLst/>
                <a:latin typeface="Noto Serif SC" panose="02020200000000000000" pitchFamily="18" charset="-122"/>
                <a:ea typeface="Noto Serif SC" panose="02020200000000000000" pitchFamily="18" charset="-122"/>
                <a:cs typeface="Times New Roman" panose="02020603050405020304" pitchFamily="18" charset="0"/>
              </a:rPr>
              <a:t>人脸识别系统 </a:t>
            </a:r>
          </a:p>
          <a:p>
            <a:pPr marL="228600" algn="just"/>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基于二代身份证的人脸识别系统通过专用阅读器提取持证人图像，结合多特征融合算法（如全局特征与局部特征提取），实现与现场采集图像的相似性比对，准确率超过</a:t>
            </a:r>
            <a:r>
              <a:rPr lang="en-US"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99%</a:t>
            </a:r>
            <a:r>
              <a:rPr lang="zh-CN" altLang="zh-CN" sz="1800" kern="100" dirty="0">
                <a:effectLst/>
                <a:latin typeface="Noto Serif SC" panose="02020200000000000000" pitchFamily="18" charset="-122"/>
                <a:ea typeface="Noto Serif SC" panose="02020200000000000000" pitchFamily="18" charset="-122"/>
                <a:cs typeface="Times New Roman" panose="02020603050405020304" pitchFamily="18" charset="0"/>
              </a:rPr>
              <a:t>。</a:t>
            </a:r>
          </a:p>
        </p:txBody>
      </p:sp>
      <p:sp>
        <p:nvSpPr>
          <p:cNvPr id="15" name="标题 1">
            <a:extLst>
              <a:ext uri="{FF2B5EF4-FFF2-40B4-BE49-F238E27FC236}">
                <a16:creationId xmlns:a16="http://schemas.microsoft.com/office/drawing/2014/main" id="{B4B7B66E-3053-F325-ED72-C07D92E5AC0F}"/>
              </a:ext>
            </a:extLst>
          </p:cNvPr>
          <p:cNvSpPr txBox="1"/>
          <p:nvPr/>
        </p:nvSpPr>
        <p:spPr>
          <a:xfrm>
            <a:off x="899900" y="392435"/>
            <a:ext cx="10619000" cy="468000"/>
          </a:xfrm>
          <a:prstGeom prst="rect">
            <a:avLst/>
          </a:prstGeom>
          <a:noFill/>
          <a:ln>
            <a:noFill/>
          </a:ln>
        </p:spPr>
        <p:txBody>
          <a:bodyPr vert="horz" wrap="square" lIns="0" tIns="0" rIns="0" bIns="0" rtlCol="0" anchor="ctr"/>
          <a:lstStyle/>
          <a:p>
            <a:pPr algn="l">
              <a:lnSpc>
                <a:spcPct val="110000"/>
              </a:lnSpc>
            </a:pPr>
            <a:r>
              <a:rPr kumimoji="1" lang="zh-CN" altLang="en-US" sz="3200" dirty="0">
                <a:ln w="12700">
                  <a:noFill/>
                </a:ln>
                <a:solidFill>
                  <a:srgbClr val="262626">
                    <a:alpha val="100000"/>
                  </a:srgbClr>
                </a:solidFill>
                <a:latin typeface="Source Han Sans CN Bold"/>
                <a:ea typeface="Source Han Sans CN Bold"/>
              </a:rPr>
              <a:t>生物识别与身份验证</a:t>
            </a:r>
            <a:endParaRPr kumimoji="1" lang="zh-CN" altLang="en-US" dirty="0"/>
          </a:p>
        </p:txBody>
      </p:sp>
      <p:sp>
        <p:nvSpPr>
          <p:cNvPr id="16" name="标题 1">
            <a:extLst>
              <a:ext uri="{FF2B5EF4-FFF2-40B4-BE49-F238E27FC236}">
                <a16:creationId xmlns:a16="http://schemas.microsoft.com/office/drawing/2014/main" id="{6A7330B4-FF2A-66BC-D101-9BE1CFF00E39}"/>
              </a:ext>
            </a:extLst>
          </p:cNvPr>
          <p:cNvSpPr txBox="1"/>
          <p:nvPr/>
        </p:nvSpPr>
        <p:spPr>
          <a:xfrm rot="16200000">
            <a:off x="433600" y="446435"/>
            <a:ext cx="360000" cy="360000"/>
          </a:xfrm>
          <a:prstGeom prst="diamond">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a:extLst>
              <a:ext uri="{FF2B5EF4-FFF2-40B4-BE49-F238E27FC236}">
                <a16:creationId xmlns:a16="http://schemas.microsoft.com/office/drawing/2014/main" id="{47BC9C6B-43CF-55DB-0BEC-0F5F76B78542}"/>
              </a:ext>
            </a:extLst>
          </p:cNvPr>
          <p:cNvSpPr txBox="1"/>
          <p:nvPr/>
        </p:nvSpPr>
        <p:spPr>
          <a:xfrm rot="16200000">
            <a:off x="292966" y="446435"/>
            <a:ext cx="360000" cy="360000"/>
          </a:xfrm>
          <a:prstGeom prst="diamond">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Tree>
    <p:extLst>
      <p:ext uri="{BB962C8B-B14F-4D97-AF65-F5344CB8AC3E}">
        <p14:creationId xmlns:p14="http://schemas.microsoft.com/office/powerpoint/2010/main" val="2978735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708</Words>
  <Application>Microsoft Office PowerPoint</Application>
  <PresentationFormat>宽屏</PresentationFormat>
  <Paragraphs>30</Paragraphs>
  <Slides>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Noto Serif SC</vt:lpstr>
      <vt:lpstr>Source Han Sans CN Bold</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世君 张</dc:creator>
  <cp:lastModifiedBy>世君 张</cp:lastModifiedBy>
  <cp:revision>2</cp:revision>
  <dcterms:created xsi:type="dcterms:W3CDTF">2025-04-08T14:29:38Z</dcterms:created>
  <dcterms:modified xsi:type="dcterms:W3CDTF">2025-04-08T15:21:08Z</dcterms:modified>
</cp:coreProperties>
</file>