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34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4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9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9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48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37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84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7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42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8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CB3E-61B3-1244-9D25-997E63044B17}" type="datetimeFigureOut">
              <a:rPr kumimoji="1" lang="zh-CN" altLang="en-US" smtClean="0"/>
              <a:t>2016/12/7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4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微服务网关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2016-11-21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8831856" y="1204638"/>
            <a:ext cx="1473785" cy="3988653"/>
          </a:xfrm>
          <a:prstGeom prst="roundRect">
            <a:avLst/>
          </a:prstGeom>
          <a:noFill/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t"/>
          <a:lstStyle/>
          <a:p>
            <a:pPr algn="ctr"/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Service Providers</a:t>
            </a:r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Thread</a:t>
            </a:r>
            <a:r>
              <a:rPr kumimoji="1" lang="zh-CN" altLang="en-US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Pool</a:t>
            </a:r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049508" y="1780814"/>
            <a:ext cx="995140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9060852" y="2989170"/>
            <a:ext cx="995140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064539" y="4175139"/>
            <a:ext cx="1008100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6057174" y="1182739"/>
            <a:ext cx="1800200" cy="3369527"/>
            <a:chOff x="4178330" y="1650696"/>
            <a:chExt cx="1800200" cy="3988653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4178330" y="1650696"/>
              <a:ext cx="1800200" cy="3988653"/>
            </a:xfrm>
            <a:prstGeom prst="roundRect">
              <a:avLst/>
            </a:prstGeom>
            <a:noFill/>
            <a:ln w="3175" algn="ctr">
              <a:solidFill>
                <a:srgbClr val="0070C0"/>
              </a:solidFill>
              <a:miter lim="800000"/>
            </a:ln>
          </p:spPr>
          <p:txBody>
            <a:bodyPr vert="horz" lIns="0" tIns="0" rIns="0" bIns="0" rtlCol="0" anchor="t"/>
            <a:lstStyle/>
            <a:p>
              <a:pPr algn="ctr"/>
              <a:r>
                <a:rPr kumimoji="1" lang="en-US" altLang="zh-CN" sz="1200" dirty="0" err="1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Netty</a:t>
              </a:r>
              <a:r>
                <a:rPr kumimoji="1" lang="zh-CN" altLang="en-US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NIO</a:t>
              </a:r>
              <a:r>
                <a:rPr kumimoji="1" lang="zh-CN" altLang="en-US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Connector</a:t>
              </a:r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Gateway</a:t>
              </a:r>
              <a:r>
                <a:rPr kumimoji="1" lang="zh-CN" altLang="en-US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Client</a:t>
              </a:r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r>
                <a:rPr kumimoji="1" lang="zh-CN" altLang="en-US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Pool</a:t>
              </a:r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4611111" y="2344869"/>
              <a:ext cx="1007379" cy="468000"/>
            </a:xfrm>
            <a:prstGeom prst="roundRect">
              <a:avLst/>
            </a:prstGeom>
            <a:solidFill>
              <a:srgbClr val="0070C0"/>
            </a:solidFill>
            <a:ln w="3175" algn="ctr">
              <a:solidFill>
                <a:srgbClr val="0070C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Call 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Even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4611111" y="3478969"/>
              <a:ext cx="1007379" cy="468000"/>
            </a:xfrm>
            <a:prstGeom prst="roundRect">
              <a:avLst/>
            </a:prstGeom>
            <a:solidFill>
              <a:srgbClr val="0070C0"/>
            </a:solidFill>
            <a:ln w="3175" algn="ctr">
              <a:solidFill>
                <a:srgbClr val="0070C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Call Even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4611110" y="4437662"/>
              <a:ext cx="1007379" cy="468000"/>
            </a:xfrm>
            <a:prstGeom prst="roundRect">
              <a:avLst/>
            </a:prstGeom>
            <a:solidFill>
              <a:srgbClr val="0070C0"/>
            </a:solidFill>
            <a:ln w="3175" algn="ctr">
              <a:solidFill>
                <a:srgbClr val="0070C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Call Even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3" name="曲线连接符 12"/>
          <p:cNvCxnSpPr/>
          <p:nvPr/>
        </p:nvCxnSpPr>
        <p:spPr>
          <a:xfrm flipV="1">
            <a:off x="7868712" y="2024940"/>
            <a:ext cx="962827" cy="720079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0800000">
            <a:off x="7868713" y="3753131"/>
            <a:ext cx="962826" cy="532159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flipV="1">
            <a:off x="5148843" y="2134417"/>
            <a:ext cx="873971" cy="61060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0800000">
            <a:off x="5155432" y="3753131"/>
            <a:ext cx="890404" cy="50405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28091" y="4257187"/>
            <a:ext cx="88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Response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29382" y="4329195"/>
            <a:ext cx="796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01401" y="1675932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Publish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00099" y="1747940"/>
            <a:ext cx="774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Request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3032838" y="1191161"/>
            <a:ext cx="2088232" cy="4002130"/>
            <a:chOff x="611560" y="1659118"/>
            <a:chExt cx="2088232" cy="4002130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611560" y="1659118"/>
              <a:ext cx="2088232" cy="4002130"/>
            </a:xfrm>
            <a:prstGeom prst="roundRect">
              <a:avLst/>
            </a:prstGeom>
            <a:noFill/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t"/>
            <a:lstStyle/>
            <a:p>
              <a:pPr algn="ctr"/>
              <a:r>
                <a:rPr kumimoji="1" lang="en-US" altLang="zh-CN" sz="1200" dirty="0" err="1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Netty</a:t>
              </a:r>
              <a:r>
                <a:rPr kumimoji="1" lang="zh-CN" altLang="en-US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NIO</a:t>
              </a:r>
              <a:r>
                <a:rPr kumimoji="1" lang="zh-CN" altLang="en-US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Container</a:t>
              </a:r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Gateway</a:t>
              </a:r>
              <a:r>
                <a:rPr kumimoji="1" lang="zh-CN" altLang="en-US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Server</a:t>
              </a:r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r>
                <a:rPr kumimoji="1" lang="zh-CN" altLang="en-US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Pool</a:t>
              </a:r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764422" y="2367745"/>
              <a:ext cx="814701" cy="468000"/>
            </a:xfrm>
            <a:prstGeom prst="roundRect">
              <a:avLst/>
            </a:prstGeom>
            <a:solidFill>
              <a:srgbClr val="C00000"/>
            </a:solidFill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Worker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1764422" y="3501845"/>
              <a:ext cx="814701" cy="468000"/>
            </a:xfrm>
            <a:prstGeom prst="roundRect">
              <a:avLst/>
            </a:prstGeom>
            <a:solidFill>
              <a:srgbClr val="C00000"/>
            </a:solidFill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Worker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1764421" y="4643096"/>
              <a:ext cx="814701" cy="468000"/>
            </a:xfrm>
            <a:prstGeom prst="roundRect">
              <a:avLst/>
            </a:prstGeom>
            <a:solidFill>
              <a:srgbClr val="C00000"/>
            </a:solidFill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Worker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744936" y="3501845"/>
              <a:ext cx="730720" cy="468000"/>
            </a:xfrm>
            <a:prstGeom prst="roundRect">
              <a:avLst/>
            </a:prstGeom>
            <a:solidFill>
              <a:srgbClr val="C00000"/>
            </a:solidFill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Boss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1475657" y="2602373"/>
              <a:ext cx="260992" cy="2294890"/>
            </a:xfrm>
            <a:prstGeom prst="leftBrace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849313" y="3003434"/>
            <a:ext cx="10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Async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Invoke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93078" y="3033051"/>
            <a:ext cx="81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Invoke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1639117" y="1808915"/>
            <a:ext cx="735009" cy="274335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2374126" y="3180591"/>
            <a:ext cx="658712" cy="116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flipV="1">
            <a:off x="2373428" y="2024939"/>
            <a:ext cx="659410" cy="5346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 rot="10800000">
            <a:off x="2384397" y="3797034"/>
            <a:ext cx="648125" cy="53216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280875" y="1675932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Publish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40750" y="4484244"/>
            <a:ext cx="796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91048" y="5769355"/>
            <a:ext cx="723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Async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Acceptor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 Sync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Invoker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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Async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Connector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  <a:sym typeface="Wingdings"/>
            </a:endParaRP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                 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Netty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Server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  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JAVA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                    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Netty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Client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6022814" y="4707936"/>
            <a:ext cx="1906568" cy="485355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Filter1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Filter2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...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FilterN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72550" y="2890776"/>
            <a:ext cx="57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</a:p>
          <a:p>
            <a:pPr algn="ctr"/>
            <a:endParaRPr kumimoji="1" lang="en-US" altLang="zh-CN" sz="12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2456" y="124695"/>
            <a:ext cx="6752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Gateway Communication/Event Stream</a:t>
            </a:r>
            <a:endParaRPr kumimoji="1" lang="zh-CN" altLang="en-US" sz="3200" dirty="0" smtClean="0"/>
          </a:p>
          <a:p>
            <a:pPr algn="r"/>
            <a:r>
              <a:rPr kumimoji="1" lang="en-US" altLang="zh-CN" dirty="0" smtClean="0"/>
              <a:t> ——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Business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1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3424983" y="2818783"/>
            <a:ext cx="645728" cy="46800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Worker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883700" y="2839049"/>
            <a:ext cx="1278209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424983" y="3502669"/>
            <a:ext cx="645728" cy="46800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Worker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424983" y="4223925"/>
            <a:ext cx="645728" cy="46800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Worker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823953" y="2818783"/>
            <a:ext cx="514440" cy="187038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4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Boss</a:t>
            </a:r>
            <a:endParaRPr kumimoji="1" lang="zh-CN" altLang="en-US" sz="1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465165" y="2802994"/>
            <a:ext cx="911227" cy="1870382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高性能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Publisher</a:t>
            </a:r>
            <a:endParaRPr lang="zh-CN" altLang="en-US" sz="14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单生产者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618543" y="2131055"/>
            <a:ext cx="1384413" cy="457297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618543" y="2820163"/>
            <a:ext cx="1384413" cy="468000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618543" y="3521354"/>
            <a:ext cx="1384413" cy="468000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618543" y="4222545"/>
            <a:ext cx="1384413" cy="468000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618543" y="4923736"/>
            <a:ext cx="1384413" cy="468000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8210869" y="2196323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689301" y="1074802"/>
            <a:ext cx="1415009" cy="4464497"/>
          </a:xfrm>
          <a:prstGeom prst="roundRect">
            <a:avLst/>
          </a:prstGeom>
          <a:noFill/>
          <a:ln w="12700" algn="ctr">
            <a:solidFill>
              <a:srgbClr val="0070C0"/>
            </a:solidFill>
            <a:prstDash val="lgDashDotDot"/>
            <a:miter lim="800000"/>
          </a:ln>
        </p:spPr>
        <p:txBody>
          <a:bodyPr vert="horz" lIns="0" tIns="0" rIns="0" bIns="0" rtlCol="0" anchor="t"/>
          <a:lstStyle/>
          <a:p>
            <a:pPr algn="ctr"/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RingBuffer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单个</a:t>
            </a:r>
          </a:p>
          <a:p>
            <a:pPr algn="ctr"/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鉴权、限流、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etc.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446790" y="1074801"/>
            <a:ext cx="1727919" cy="4464497"/>
          </a:xfrm>
          <a:prstGeom prst="roundRect">
            <a:avLst/>
          </a:prstGeom>
          <a:noFill/>
          <a:ln w="12700" algn="ctr">
            <a:solidFill>
              <a:srgbClr val="0070C0"/>
            </a:solidFill>
            <a:prstDash val="lgDashDotDot"/>
            <a:miter lim="800000"/>
          </a:ln>
        </p:spPr>
        <p:txBody>
          <a:bodyPr vert="horz" lIns="0" tIns="0" rIns="0" bIns="0" rtlCol="0" anchor="t"/>
          <a:lstStyle/>
          <a:p>
            <a:pPr algn="ctr"/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Handler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异步通讯、通道响应、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etc.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736973" y="1074801"/>
            <a:ext cx="1427395" cy="4464497"/>
          </a:xfrm>
          <a:prstGeom prst="roundRect">
            <a:avLst/>
          </a:prstGeom>
          <a:noFill/>
          <a:ln w="12700" algn="ctr">
            <a:solidFill>
              <a:srgbClr val="C00000"/>
            </a:solidFill>
            <a:prstDash val="lgDashDotDot"/>
            <a:miter lim="800000"/>
          </a:ln>
        </p:spPr>
        <p:txBody>
          <a:bodyPr vert="horz" lIns="0" tIns="0" rIns="0" bIns="0" rtlCol="0" anchor="t"/>
          <a:lstStyle/>
          <a:p>
            <a:pPr algn="ctr"/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Netty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安全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(HTTPS)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NIO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接入、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etc.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9883700" y="3499904"/>
            <a:ext cx="1278209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9867053" y="4221165"/>
            <a:ext cx="1294856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9174709" y="3733904"/>
            <a:ext cx="692344" cy="7212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9146973" y="3073049"/>
            <a:ext cx="736727" cy="6608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9146973" y="3733904"/>
            <a:ext cx="7367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 bwMode="auto">
          <a:xfrm>
            <a:off x="8210869" y="2875944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8210869" y="3606257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210869" y="4318298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8210869" y="5002282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7119287" y="3745311"/>
            <a:ext cx="327503" cy="86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5376392" y="3733904"/>
            <a:ext cx="296262" cy="42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4192104" y="3733904"/>
            <a:ext cx="273061" cy="42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 bwMode="auto">
          <a:xfrm>
            <a:off x="6049413" y="3451138"/>
            <a:ext cx="648000" cy="648000"/>
          </a:xfrm>
          <a:prstGeom prst="ellipse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环</a:t>
            </a:r>
            <a:endParaRPr kumimoji="1"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同心圆 31"/>
          <p:cNvSpPr/>
          <p:nvPr/>
        </p:nvSpPr>
        <p:spPr bwMode="auto">
          <a:xfrm>
            <a:off x="5761309" y="3111161"/>
            <a:ext cx="1260000" cy="1260000"/>
          </a:xfrm>
          <a:prstGeom prst="donu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endParaRPr kumimoji="1" lang="zh-CN" altLang="en-US" sz="1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26602" y="5880195"/>
            <a:ext cx="669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Async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Acceptor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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Event 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Async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Connector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  <a:sym typeface="Wingdings"/>
            </a:endParaRP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                 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Netty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Server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Disruptor/Guava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Netty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Client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334324" y="2363106"/>
            <a:ext cx="735009" cy="274335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2069333" y="3734782"/>
            <a:ext cx="658712" cy="116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/>
          <p:nvPr/>
        </p:nvCxnSpPr>
        <p:spPr>
          <a:xfrm flipV="1">
            <a:off x="2068635" y="2579130"/>
            <a:ext cx="659410" cy="5346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 rot="10800000">
            <a:off x="2079604" y="4351225"/>
            <a:ext cx="648125" cy="53216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017647" y="223012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Publish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49812" y="5038435"/>
            <a:ext cx="796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67757" y="3444967"/>
            <a:ext cx="57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</a:p>
          <a:p>
            <a:pPr algn="ctr"/>
            <a:endParaRPr kumimoji="1" lang="en-US" altLang="zh-CN" sz="12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32456" y="124695"/>
            <a:ext cx="6752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Gateway Communication/Event Stream</a:t>
            </a:r>
            <a:endParaRPr kumimoji="1" lang="zh-CN" altLang="en-US" sz="3200" dirty="0" smtClean="0"/>
          </a:p>
          <a:p>
            <a:pPr algn="r"/>
            <a:r>
              <a:rPr kumimoji="1" lang="en-US" altLang="zh-CN" dirty="0" smtClean="0"/>
              <a:t> ——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Business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2476" y="1648694"/>
            <a:ext cx="1654613" cy="32696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Xxx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Order=1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58838" y="2105893"/>
            <a:ext cx="969817" cy="4156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158838" y="2736280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before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158838" y="3359739"/>
            <a:ext cx="969817" cy="4156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doFilter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158838" y="4010899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after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2" idx="2"/>
            <a:endCxn id="18" idx="0"/>
          </p:cNvCxnSpPr>
          <p:nvPr/>
        </p:nvCxnSpPr>
        <p:spPr>
          <a:xfrm>
            <a:off x="3643747" y="2521529"/>
            <a:ext cx="0" cy="21475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8" idx="2"/>
            <a:endCxn id="19" idx="0"/>
          </p:cNvCxnSpPr>
          <p:nvPr/>
        </p:nvCxnSpPr>
        <p:spPr>
          <a:xfrm>
            <a:off x="3643747" y="3151916"/>
            <a:ext cx="0" cy="2078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endCxn id="12" idx="1"/>
          </p:cNvCxnSpPr>
          <p:nvPr/>
        </p:nvCxnSpPr>
        <p:spPr>
          <a:xfrm>
            <a:off x="1634831" y="2313711"/>
            <a:ext cx="1524007" cy="0"/>
          </a:xfrm>
          <a:prstGeom prst="straightConnector1">
            <a:avLst/>
          </a:prstGeom>
          <a:ln w="25400">
            <a:solidFill>
              <a:srgbClr val="0070C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0" idx="1"/>
          </p:cNvCxnSpPr>
          <p:nvPr/>
        </p:nvCxnSpPr>
        <p:spPr>
          <a:xfrm flipH="1">
            <a:off x="1634831" y="4218717"/>
            <a:ext cx="152400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223176" y="1648693"/>
            <a:ext cx="1654613" cy="3269669"/>
          </a:xfrm>
          <a:prstGeom prst="roundRect">
            <a:avLst/>
          </a:prstGeom>
          <a:noFill/>
          <a:ln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......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Order=...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569538" y="2119743"/>
            <a:ext cx="969817" cy="4156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569538" y="2750130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before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569538" y="3373589"/>
            <a:ext cx="969817" cy="4156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doFilter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5569538" y="4024749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after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8" idx="2"/>
            <a:endCxn id="49" idx="0"/>
          </p:cNvCxnSpPr>
          <p:nvPr/>
        </p:nvCxnSpPr>
        <p:spPr>
          <a:xfrm>
            <a:off x="6054447" y="2535379"/>
            <a:ext cx="0" cy="214751"/>
          </a:xfrm>
          <a:prstGeom prst="straightConnector1">
            <a:avLst/>
          </a:prstGeom>
          <a:ln w="25400">
            <a:solidFill>
              <a:srgbClr val="00B05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9" idx="2"/>
            <a:endCxn id="50" idx="0"/>
          </p:cNvCxnSpPr>
          <p:nvPr/>
        </p:nvCxnSpPr>
        <p:spPr>
          <a:xfrm>
            <a:off x="6054447" y="3165766"/>
            <a:ext cx="0" cy="2078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7" idx="1"/>
            <a:endCxn id="48" idx="1"/>
          </p:cNvCxnSpPr>
          <p:nvPr/>
        </p:nvCxnSpPr>
        <p:spPr>
          <a:xfrm flipV="1">
            <a:off x="5223176" y="2327561"/>
            <a:ext cx="346362" cy="955967"/>
          </a:xfrm>
          <a:prstGeom prst="straightConnector1">
            <a:avLst/>
          </a:prstGeom>
          <a:ln w="25400">
            <a:solidFill>
              <a:srgbClr val="0070C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1" idx="1"/>
            <a:endCxn id="20" idx="3"/>
          </p:cNvCxnSpPr>
          <p:nvPr/>
        </p:nvCxnSpPr>
        <p:spPr>
          <a:xfrm flipH="1" flipV="1">
            <a:off x="4128655" y="4218717"/>
            <a:ext cx="1440883" cy="13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606161" y="1648693"/>
            <a:ext cx="1654613" cy="326966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Remote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Order=N</a:t>
            </a:r>
            <a:endParaRPr kumimoji="1"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952523" y="2133593"/>
            <a:ext cx="969817" cy="4156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952523" y="2763980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before</a:t>
            </a:r>
            <a:endParaRPr kumimoji="1"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7952523" y="3387439"/>
            <a:ext cx="969817" cy="4156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doFilter</a:t>
            </a:r>
            <a:endParaRPr kumimoji="1"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7952523" y="4038599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after</a:t>
            </a:r>
            <a:endParaRPr kumimoji="1" lang="zh-CN" altLang="en-US" dirty="0"/>
          </a:p>
        </p:txBody>
      </p:sp>
      <p:cxnSp>
        <p:nvCxnSpPr>
          <p:cNvPr id="61" name="直线箭头连接符 60"/>
          <p:cNvCxnSpPr>
            <a:stCxn id="57" idx="2"/>
            <a:endCxn id="58" idx="0"/>
          </p:cNvCxnSpPr>
          <p:nvPr/>
        </p:nvCxnSpPr>
        <p:spPr>
          <a:xfrm>
            <a:off x="8437432" y="2549229"/>
            <a:ext cx="0" cy="21475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58" idx="2"/>
            <a:endCxn id="59" idx="0"/>
          </p:cNvCxnSpPr>
          <p:nvPr/>
        </p:nvCxnSpPr>
        <p:spPr>
          <a:xfrm>
            <a:off x="8437432" y="3179616"/>
            <a:ext cx="0" cy="2078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56" idx="1"/>
            <a:endCxn id="57" idx="1"/>
          </p:cNvCxnSpPr>
          <p:nvPr/>
        </p:nvCxnSpPr>
        <p:spPr>
          <a:xfrm flipV="1">
            <a:off x="7606161" y="2341411"/>
            <a:ext cx="346362" cy="942117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0" idx="1"/>
            <a:endCxn id="51" idx="3"/>
          </p:cNvCxnSpPr>
          <p:nvPr/>
        </p:nvCxnSpPr>
        <p:spPr>
          <a:xfrm flipH="1" flipV="1">
            <a:off x="6539355" y="4232567"/>
            <a:ext cx="1413168" cy="13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59" idx="3"/>
          </p:cNvCxnSpPr>
          <p:nvPr/>
        </p:nvCxnSpPr>
        <p:spPr>
          <a:xfrm>
            <a:off x="8922340" y="3595257"/>
            <a:ext cx="1630778" cy="1"/>
          </a:xfrm>
          <a:prstGeom prst="straightConnector1">
            <a:avLst/>
          </a:prstGeom>
          <a:ln w="25400">
            <a:solidFill>
              <a:srgbClr val="0070C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endCxn id="60" idx="3"/>
          </p:cNvCxnSpPr>
          <p:nvPr/>
        </p:nvCxnSpPr>
        <p:spPr>
          <a:xfrm flipH="1" flipV="1">
            <a:off x="8922340" y="4246417"/>
            <a:ext cx="1630778" cy="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93271" y="1911926"/>
            <a:ext cx="116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1634831" y="3823855"/>
            <a:ext cx="11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9318215" y="3214262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9318210" y="3851577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</a:t>
            </a:r>
            <a:endParaRPr kumimoji="1"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11644" y="140729"/>
            <a:ext cx="7627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Design of Micro Service Gateway Filter(Sync)</a:t>
            </a:r>
            <a:endParaRPr kumimoji="1" lang="zh-CN" altLang="en-US" sz="3200" dirty="0" smtClean="0"/>
          </a:p>
          <a:p>
            <a:pPr algn="r"/>
            <a:r>
              <a:rPr kumimoji="1" lang="en-US" altLang="zh-CN" sz="2400" dirty="0" smtClean="0"/>
              <a:t>——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Based on chain of responsibility</a:t>
            </a:r>
            <a:endParaRPr kumimoji="1" lang="zh-CN" altLang="en-US" sz="24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1210226" y="5033929"/>
            <a:ext cx="9902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 the filter can be achieved: security, traces, authentication, limited flow, routing and monitoring, etc..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Q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Async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Filter(</a:t>
            </a:r>
            <a:r>
              <a:rPr kumimoji="1" lang="zh-CN" altLang="en-US" dirty="0" smtClean="0">
                <a:solidFill>
                  <a:srgbClr val="FF0000"/>
                </a:solidFill>
              </a:rPr>
              <a:t>是否需要</a:t>
            </a:r>
            <a:r>
              <a:rPr kumimoji="1" lang="en-US" altLang="zh-CN" dirty="0" smtClean="0">
                <a:solidFill>
                  <a:srgbClr val="FF0000"/>
                </a:solidFill>
              </a:rPr>
              <a:t>?</a:t>
            </a:r>
            <a:r>
              <a:rPr kumimoji="1" lang="zh-CN" altLang="en-US" dirty="0" smtClean="0">
                <a:solidFill>
                  <a:srgbClr val="FF0000"/>
                </a:solidFill>
              </a:rPr>
              <a:t>怎么实现</a:t>
            </a:r>
            <a:r>
              <a:rPr kumimoji="1" lang="en-US" altLang="zh-CN" dirty="0" smtClean="0">
                <a:solidFill>
                  <a:srgbClr val="FF0000"/>
                </a:solidFill>
              </a:rPr>
              <a:t>?)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2" name="曲线连接符 141"/>
          <p:cNvCxnSpPr>
            <a:stCxn id="19" idx="3"/>
            <a:endCxn id="47" idx="1"/>
          </p:cNvCxnSpPr>
          <p:nvPr/>
        </p:nvCxnSpPr>
        <p:spPr>
          <a:xfrm flipV="1">
            <a:off x="4128655" y="3283528"/>
            <a:ext cx="1094521" cy="284029"/>
          </a:xfrm>
          <a:prstGeom prst="curvedConnector3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>
            <a:stCxn id="50" idx="3"/>
            <a:endCxn id="56" idx="1"/>
          </p:cNvCxnSpPr>
          <p:nvPr/>
        </p:nvCxnSpPr>
        <p:spPr>
          <a:xfrm flipV="1">
            <a:off x="6539355" y="3283528"/>
            <a:ext cx="1066806" cy="297879"/>
          </a:xfrm>
          <a:prstGeom prst="curvedConnector3">
            <a:avLst/>
          </a:prstGeom>
          <a:ln w="25400">
            <a:solidFill>
              <a:srgbClr val="0070C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/>
          <p:cNvCxnSpPr>
            <a:stCxn id="12" idx="3"/>
            <a:endCxn id="47" idx="1"/>
          </p:cNvCxnSpPr>
          <p:nvPr/>
        </p:nvCxnSpPr>
        <p:spPr>
          <a:xfrm>
            <a:off x="4128655" y="2313711"/>
            <a:ext cx="1094521" cy="969817"/>
          </a:xfrm>
          <a:prstGeom prst="curvedConnector3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/>
          <p:cNvCxnSpPr>
            <a:stCxn id="48" idx="3"/>
            <a:endCxn id="56" idx="1"/>
          </p:cNvCxnSpPr>
          <p:nvPr/>
        </p:nvCxnSpPr>
        <p:spPr>
          <a:xfrm>
            <a:off x="6539355" y="2327561"/>
            <a:ext cx="1066806" cy="955967"/>
          </a:xfrm>
          <a:prstGeom prst="curvedConnector3">
            <a:avLst/>
          </a:prstGeom>
          <a:ln w="25400">
            <a:solidFill>
              <a:srgbClr val="00B05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7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 bwMode="auto">
          <a:xfrm>
            <a:off x="2442927" y="4293779"/>
            <a:ext cx="5854700" cy="1010000"/>
          </a:xfrm>
          <a:prstGeom prst="roundRect">
            <a:avLst/>
          </a:prstGeom>
          <a:noFill/>
          <a:ln w="12700" algn="ctr">
            <a:solidFill>
              <a:srgbClr val="0070C0"/>
            </a:solidFill>
            <a:prstDash val="lgDashDotDot"/>
            <a:miter lim="800000"/>
          </a:ln>
        </p:spPr>
        <p:txBody>
          <a:bodyPr vert="horz" lIns="0" tIns="0" rIns="0" bIns="0" rtlCol="0" anchor="ctr"/>
          <a:lstStyle/>
          <a:p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安全、鉴权、限流、路由、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etc.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637271" y="4485229"/>
            <a:ext cx="1294856" cy="468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668351" y="2084929"/>
            <a:ext cx="1294856" cy="46800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Keepalived+LVS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Master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661035" y="2084929"/>
            <a:ext cx="1294856" cy="468000"/>
          </a:xfrm>
          <a:prstGeom prst="roundRect">
            <a:avLst/>
          </a:prstGeom>
          <a:noFill/>
          <a:ln w="3175" algn="ctr">
            <a:solidFill>
              <a:srgbClr val="C00000"/>
            </a:solidFill>
            <a:prstDash val="lgDashDot"/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Keepalived+LVS</a:t>
            </a:r>
            <a:endParaRPr kumimoji="1" lang="zh-CN" altLang="en-US" sz="1200" dirty="0" smtClean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(Slave)</a:t>
            </a:r>
            <a:endParaRPr kumimoji="1" lang="zh-CN" altLang="en-US" sz="1200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661035" y="4485229"/>
            <a:ext cx="1294856" cy="468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G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ateway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149153" y="4485229"/>
            <a:ext cx="1294856" cy="468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G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ateway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637271" y="5837752"/>
            <a:ext cx="1294856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661035" y="5837752"/>
            <a:ext cx="1294856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49153" y="5837752"/>
            <a:ext cx="1294856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4284699" y="4953229"/>
            <a:ext cx="1511882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4284699" y="4953229"/>
            <a:ext cx="3023764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4284699" y="4953229"/>
            <a:ext cx="0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284699" y="2552929"/>
            <a:ext cx="3036464" cy="725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4284699" y="2552929"/>
            <a:ext cx="1524582" cy="725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5" idx="2"/>
          </p:cNvCxnSpPr>
          <p:nvPr/>
        </p:nvCxnSpPr>
        <p:spPr>
          <a:xfrm flipH="1">
            <a:off x="4297399" y="2552929"/>
            <a:ext cx="18380" cy="725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4297399" y="2552929"/>
            <a:ext cx="3011064" cy="725800"/>
          </a:xfrm>
          <a:prstGeom prst="straightConnector1">
            <a:avLst/>
          </a:prstGeom>
          <a:ln w="15875">
            <a:solidFill>
              <a:srgbClr val="C0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809281" y="2552929"/>
            <a:ext cx="1499182" cy="725800"/>
          </a:xfrm>
          <a:prstGeom prst="straightConnector1">
            <a:avLst/>
          </a:prstGeom>
          <a:ln w="15875">
            <a:solidFill>
              <a:srgbClr val="C0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7308463" y="2552929"/>
            <a:ext cx="12700" cy="725800"/>
          </a:xfrm>
          <a:prstGeom prst="straightConnector1">
            <a:avLst/>
          </a:prstGeom>
          <a:ln w="15875">
            <a:solidFill>
              <a:srgbClr val="C0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5796581" y="4953229"/>
            <a:ext cx="0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796581" y="4953229"/>
            <a:ext cx="1511882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4284699" y="4953229"/>
            <a:ext cx="1511882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4284699" y="4953229"/>
            <a:ext cx="3023764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5796581" y="4953229"/>
            <a:ext cx="1511882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308463" y="4953229"/>
            <a:ext cx="0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 bwMode="auto">
          <a:xfrm>
            <a:off x="2442927" y="1874598"/>
            <a:ext cx="6844445" cy="849600"/>
          </a:xfrm>
          <a:prstGeom prst="roundRect">
            <a:avLst/>
          </a:prstGeom>
          <a:noFill/>
          <a:ln w="12700" algn="ctr">
            <a:solidFill>
              <a:srgbClr val="C00000"/>
            </a:solidFill>
            <a:prstDash val="lgDashDotDot"/>
            <a:miter lim="800000"/>
          </a:ln>
        </p:spPr>
        <p:txBody>
          <a:bodyPr vert="horz" lIns="0" tIns="0" rIns="0" bIns="0" rtlCol="0" anchor="ctr"/>
          <a:lstStyle/>
          <a:p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VIP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                                                                         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F5</a:t>
            </a:r>
          </a:p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软负载                                                                           硬负载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2442927" y="5637102"/>
            <a:ext cx="5854700" cy="849600"/>
          </a:xfrm>
          <a:prstGeom prst="roundRect">
            <a:avLst/>
          </a:prstGeom>
          <a:noFill/>
          <a:ln w="12700" algn="ctr">
            <a:solidFill>
              <a:srgbClr val="00B050"/>
            </a:solidFill>
            <a:prstDash val="lgDashDotDot"/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3649971" y="3278729"/>
            <a:ext cx="1294856" cy="46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accent6">
                <a:lumMod val="7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673735" y="3278729"/>
            <a:ext cx="1294856" cy="46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accent6">
                <a:lumMod val="7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161853" y="3278729"/>
            <a:ext cx="1294856" cy="46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accent6">
                <a:lumMod val="7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442927" y="3087279"/>
            <a:ext cx="5867400" cy="849600"/>
          </a:xfrm>
          <a:prstGeom prst="roundRect">
            <a:avLst/>
          </a:prstGeom>
          <a:noFill/>
          <a:ln w="12700" algn="ctr">
            <a:solidFill>
              <a:schemeClr val="accent6">
                <a:lumMod val="75000"/>
              </a:schemeClr>
            </a:solidFill>
            <a:prstDash val="lgDashDotDot"/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动态发现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（可选）</a:t>
            </a:r>
          </a:p>
          <a:p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动态扩容</a:t>
            </a: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4284699" y="3683229"/>
            <a:ext cx="12700" cy="8020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4297399" y="3746729"/>
            <a:ext cx="1499182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4297399" y="3746729"/>
            <a:ext cx="3011064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5809281" y="3746729"/>
            <a:ext cx="1499182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7308463" y="3746729"/>
            <a:ext cx="12700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5796581" y="3746729"/>
            <a:ext cx="1524582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4284699" y="3746729"/>
            <a:ext cx="3036464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H="1">
            <a:off x="5796581" y="3746729"/>
            <a:ext cx="12700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4284699" y="3746729"/>
            <a:ext cx="1524582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 bwMode="auto">
          <a:xfrm>
            <a:off x="8616019" y="3087280"/>
            <a:ext cx="671353" cy="3248348"/>
          </a:xfrm>
          <a:prstGeom prst="roundRect">
            <a:avLst/>
          </a:prstGeom>
          <a:solidFill>
            <a:srgbClr val="7030A0"/>
          </a:solidFill>
          <a:ln w="3175" algn="ctr">
            <a:solidFill>
              <a:srgbClr val="7030A0"/>
            </a:solidFill>
            <a:miter lim="800000"/>
          </a:ln>
        </p:spPr>
        <p:txBody>
          <a:bodyPr vert="eaVert" lIns="0" tIns="0" rIns="0" bIns="0"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 </a:t>
            </a:r>
            <a:r>
              <a:rPr kumimoji="1" lang="zh-CN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egistry</a:t>
            </a:r>
            <a:endParaRPr kumimoji="1"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442927" y="1158109"/>
            <a:ext cx="6844445" cy="4588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 渠道                            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、柜面和第三方等</a:t>
            </a:r>
            <a:endParaRPr kumimoji="1" lang="zh-CN" altLang="en-US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865150" y="1616928"/>
            <a:ext cx="0" cy="25767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196183" y="4008233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>
                <a:latin typeface="Microsoft YaHei" charset="0"/>
                <a:ea typeface="Microsoft YaHei" charset="0"/>
                <a:cs typeface="Microsoft YaHei" charset="0"/>
              </a:rPr>
              <a:t>HTTP(s)+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JSON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05050" y="2784097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HTTPS+JSON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07023" y="537638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HTTP+JSON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1644" y="140729"/>
            <a:ext cx="6782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HA Solutions for Micro Service Gateway</a:t>
            </a:r>
            <a:endParaRPr kumimoji="1"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475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 118"/>
          <p:cNvSpPr txBox="1"/>
          <p:nvPr/>
        </p:nvSpPr>
        <p:spPr>
          <a:xfrm>
            <a:off x="311644" y="140729"/>
            <a:ext cx="7627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Micro </a:t>
            </a:r>
            <a:r>
              <a:rPr kumimoji="1" lang="en-US" altLang="zh-CN" sz="3200" dirty="0" smtClean="0"/>
              <a:t>Service Gateway </a:t>
            </a:r>
            <a:r>
              <a:rPr kumimoji="1" lang="en-US" altLang="zh-CN" sz="3200" dirty="0" smtClean="0"/>
              <a:t>Router</a:t>
            </a:r>
          </a:p>
          <a:p>
            <a:pPr algn="r"/>
            <a:r>
              <a:rPr kumimoji="1" lang="en-US" altLang="zh-CN" sz="2400" dirty="0" smtClean="0"/>
              <a:t>——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Based on chain of responsibility</a:t>
            </a:r>
            <a:endParaRPr kumimoji="1" lang="zh-CN" altLang="en-US" sz="24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1210226" y="5754368"/>
            <a:ext cx="9902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 the filter can be achieved: security, traces, authentication, limited flow, routing and monitoring, etc..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Q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Async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Filter(</a:t>
            </a:r>
            <a:r>
              <a:rPr kumimoji="1" lang="zh-CN" altLang="en-US" dirty="0" smtClean="0">
                <a:solidFill>
                  <a:srgbClr val="FF0000"/>
                </a:solidFill>
              </a:rPr>
              <a:t>是否需要</a:t>
            </a:r>
            <a:r>
              <a:rPr kumimoji="1" lang="en-US" altLang="zh-CN" dirty="0" smtClean="0">
                <a:solidFill>
                  <a:srgbClr val="FF0000"/>
                </a:solidFill>
              </a:rPr>
              <a:t>?</a:t>
            </a:r>
            <a:r>
              <a:rPr kumimoji="1" lang="zh-CN" altLang="en-US" dirty="0" smtClean="0">
                <a:solidFill>
                  <a:srgbClr val="FF0000"/>
                </a:solidFill>
              </a:rPr>
              <a:t>怎么实现</a:t>
            </a:r>
            <a:r>
              <a:rPr kumimoji="1" lang="en-US" altLang="zh-CN" dirty="0" smtClean="0">
                <a:solidFill>
                  <a:srgbClr val="FF0000"/>
                </a:solidFill>
              </a:rPr>
              <a:t>?)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172693" y="1870361"/>
            <a:ext cx="637309" cy="1787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91347" y="1886744"/>
            <a:ext cx="28277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eg: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serviceId:version:group</a:t>
            </a:r>
            <a:endParaRPr kumimoji="1" lang="zh-CN" altLang="en-US" sz="1600" dirty="0" smtClean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......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左大括号 67"/>
          <p:cNvSpPr/>
          <p:nvPr/>
        </p:nvSpPr>
        <p:spPr>
          <a:xfrm>
            <a:off x="6187308" y="1893923"/>
            <a:ext cx="318659" cy="8465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86933" y="1898066"/>
            <a:ext cx="665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URL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</a:t>
            </a:r>
            <a:endParaRPr kumimoji="1" lang="zh-CN" altLang="en-US" sz="1600" dirty="0" smtClean="0"/>
          </a:p>
          <a:p>
            <a:r>
              <a:rPr kumimoji="1" lang="en-US" altLang="zh-CN" sz="1600" dirty="0" smtClean="0"/>
              <a:t>URL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2</a:t>
            </a:r>
            <a:endParaRPr kumimoji="1" lang="zh-CN" altLang="en-US" sz="1600" dirty="0" smtClean="0"/>
          </a:p>
          <a:p>
            <a:r>
              <a:rPr kumimoji="1" lang="en-US" altLang="zh-CN" sz="1600" dirty="0" smtClean="0"/>
              <a:t>.......</a:t>
            </a:r>
            <a:endParaRPr kumimoji="1" lang="zh-CN" altLang="en-US" sz="16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857237" y="2533075"/>
            <a:ext cx="1415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R1</a:t>
            </a:r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kumimoji="1" lang="en-US" altLang="zh-CN" sz="1200" dirty="0" err="1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g:weixin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**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&amp;A0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endParaRPr kumimoji="1" lang="zh-CN" altLang="en-US" sz="12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267196" y="1880068"/>
            <a:ext cx="525749" cy="26738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屏蔽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左大括号 69"/>
          <p:cNvSpPr/>
          <p:nvPr/>
        </p:nvSpPr>
        <p:spPr>
          <a:xfrm rot="16200000">
            <a:off x="2700948" y="3109962"/>
            <a:ext cx="336453" cy="1748235"/>
          </a:xfrm>
          <a:prstGeom prst="leftBrace">
            <a:avLst>
              <a:gd name="adj1" fmla="val 577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56741" y="42344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服务鉴权</a:t>
            </a:r>
          </a:p>
        </p:txBody>
      </p:sp>
      <p:sp>
        <p:nvSpPr>
          <p:cNvPr id="71" name="左大括号 70"/>
          <p:cNvSpPr/>
          <p:nvPr/>
        </p:nvSpPr>
        <p:spPr>
          <a:xfrm rot="16200000">
            <a:off x="4624719" y="3083899"/>
            <a:ext cx="336453" cy="1787236"/>
          </a:xfrm>
          <a:prstGeom prst="leftBrace">
            <a:avLst>
              <a:gd name="adj1" fmla="val 5362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94367" y="42344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灰度</a:t>
            </a:r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路由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左大括号 71"/>
          <p:cNvSpPr/>
          <p:nvPr/>
        </p:nvSpPr>
        <p:spPr>
          <a:xfrm rot="5400000">
            <a:off x="2363248" y="1524846"/>
            <a:ext cx="336453" cy="1072837"/>
          </a:xfrm>
          <a:prstGeom prst="leftBrace">
            <a:avLst>
              <a:gd name="adj1" fmla="val 577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2036621" y="14747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资源隔离</a:t>
            </a:r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263191" y="2618049"/>
            <a:ext cx="525749" cy="26738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屏蔽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399</Words>
  <Application>Microsoft Macintosh PowerPoint</Application>
  <PresentationFormat>宽屏</PresentationFormat>
  <Paragraphs>245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Microsoft YaHei</vt:lpstr>
      <vt:lpstr>Wingdings</vt:lpstr>
      <vt:lpstr>宋体</vt:lpstr>
      <vt:lpstr>微软雅黑</vt:lpstr>
      <vt:lpstr>Arial</vt:lpstr>
      <vt:lpstr>Office 主题</vt:lpstr>
      <vt:lpstr>微服务网关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微服务网关</dc:title>
  <dc:creator>administrator</dc:creator>
  <cp:lastModifiedBy>administrator</cp:lastModifiedBy>
  <cp:revision>90</cp:revision>
  <dcterms:created xsi:type="dcterms:W3CDTF">2016-11-21T02:27:19Z</dcterms:created>
  <dcterms:modified xsi:type="dcterms:W3CDTF">2016-12-07T05:02:44Z</dcterms:modified>
</cp:coreProperties>
</file>