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Nunito SemiBold"/>
      <p:regular r:id="rId50"/>
      <p:bold r:id="rId51"/>
      <p:italic r:id="rId52"/>
      <p:boldItalic r:id="rId53"/>
    </p:embeddedFont>
    <p:embeddedFont>
      <p:font typeface="Roboto Mono Medium"/>
      <p:regular r:id="rId54"/>
      <p:bold r:id="rId55"/>
      <p:italic r:id="rId56"/>
      <p:boldItalic r:id="rId57"/>
    </p:embeddedFont>
    <p:embeddedFont>
      <p:font typeface="Roboto"/>
      <p:regular r:id="rId58"/>
      <p:bold r:id="rId59"/>
      <p:italic r:id="rId60"/>
      <p:boldItalic r:id="rId61"/>
    </p:embeddedFont>
    <p:embeddedFont>
      <p:font typeface="Nunito"/>
      <p:regular r:id="rId62"/>
      <p:bold r:id="rId63"/>
      <p:italic r:id="rId64"/>
      <p:boldItalic r:id="rId65"/>
    </p:embeddedFont>
    <p:embeddedFont>
      <p:font typeface="Lora"/>
      <p:regular r:id="rId66"/>
      <p:bold r:id="rId67"/>
      <p:italic r:id="rId68"/>
      <p:boldItalic r:id="rId69"/>
    </p:embeddedFont>
    <p:embeddedFont>
      <p:font typeface="Average"/>
      <p:regular r:id="rId70"/>
    </p:embeddedFont>
    <p:embeddedFont>
      <p:font typeface="Nunito Medium"/>
      <p:regular r:id="rId71"/>
      <p:bold r:id="rId72"/>
      <p:italic r:id="rId73"/>
      <p:boldItalic r:id="rId74"/>
    </p:embeddedFont>
    <p:embeddedFont>
      <p:font typeface="Oswald"/>
      <p:regular r:id="rId75"/>
      <p:bold r:id="rId76"/>
    </p:embeddedFont>
    <p:embeddedFont>
      <p:font typeface="Roboto Mono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NunitoMedium-italic.fntdata"/><Relationship Id="rId72" Type="http://schemas.openxmlformats.org/officeDocument/2006/relationships/font" Target="fonts/NunitoMedium-bold.fntdata"/><Relationship Id="rId31" Type="http://schemas.openxmlformats.org/officeDocument/2006/relationships/slide" Target="slides/slide26.xml"/><Relationship Id="rId75" Type="http://schemas.openxmlformats.org/officeDocument/2006/relationships/font" Target="fonts/Oswald-regular.fntdata"/><Relationship Id="rId30" Type="http://schemas.openxmlformats.org/officeDocument/2006/relationships/slide" Target="slides/slide25.xml"/><Relationship Id="rId74" Type="http://schemas.openxmlformats.org/officeDocument/2006/relationships/font" Target="fonts/NunitoMedium-boldItalic.fntdata"/><Relationship Id="rId33" Type="http://schemas.openxmlformats.org/officeDocument/2006/relationships/slide" Target="slides/slide28.xml"/><Relationship Id="rId77" Type="http://schemas.openxmlformats.org/officeDocument/2006/relationships/font" Target="fonts/RobotoMono-regular.fntdata"/><Relationship Id="rId32" Type="http://schemas.openxmlformats.org/officeDocument/2006/relationships/slide" Target="slides/slide27.xml"/><Relationship Id="rId76" Type="http://schemas.openxmlformats.org/officeDocument/2006/relationships/font" Target="fonts/Oswald-bold.fntdata"/><Relationship Id="rId35" Type="http://schemas.openxmlformats.org/officeDocument/2006/relationships/slide" Target="slides/slide30.xml"/><Relationship Id="rId79" Type="http://schemas.openxmlformats.org/officeDocument/2006/relationships/font" Target="fonts/RobotoMono-italic.fntdata"/><Relationship Id="rId34" Type="http://schemas.openxmlformats.org/officeDocument/2006/relationships/slide" Target="slides/slide29.xml"/><Relationship Id="rId78" Type="http://schemas.openxmlformats.org/officeDocument/2006/relationships/font" Target="fonts/RobotoMono-bold.fntdata"/><Relationship Id="rId71" Type="http://schemas.openxmlformats.org/officeDocument/2006/relationships/font" Target="fonts/NunitoMedium-regular.fntdata"/><Relationship Id="rId70" Type="http://schemas.openxmlformats.org/officeDocument/2006/relationships/font" Target="fonts/Average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Nunito-regular.fntdata"/><Relationship Id="rId61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64" Type="http://schemas.openxmlformats.org/officeDocument/2006/relationships/font" Target="fonts/Nunito-italic.fntdata"/><Relationship Id="rId63" Type="http://schemas.openxmlformats.org/officeDocument/2006/relationships/font" Target="fonts/Nunito-bold.fntdata"/><Relationship Id="rId22" Type="http://schemas.openxmlformats.org/officeDocument/2006/relationships/slide" Target="slides/slide17.xml"/><Relationship Id="rId66" Type="http://schemas.openxmlformats.org/officeDocument/2006/relationships/font" Target="fonts/Lora-regular.fntdata"/><Relationship Id="rId21" Type="http://schemas.openxmlformats.org/officeDocument/2006/relationships/slide" Target="slides/slide16.xml"/><Relationship Id="rId65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68" Type="http://schemas.openxmlformats.org/officeDocument/2006/relationships/font" Target="fonts/Lora-italic.fntdata"/><Relationship Id="rId23" Type="http://schemas.openxmlformats.org/officeDocument/2006/relationships/slide" Target="slides/slide18.xml"/><Relationship Id="rId67" Type="http://schemas.openxmlformats.org/officeDocument/2006/relationships/font" Target="fonts/Lora-bold.fntdata"/><Relationship Id="rId60" Type="http://schemas.openxmlformats.org/officeDocument/2006/relationships/font" Target="fonts/Robo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ora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SemiBold-bold.fntdata"/><Relationship Id="rId50" Type="http://schemas.openxmlformats.org/officeDocument/2006/relationships/font" Target="fonts/NunitoSemiBold-regular.fntdata"/><Relationship Id="rId53" Type="http://schemas.openxmlformats.org/officeDocument/2006/relationships/font" Target="fonts/NunitoSemiBold-boldItalic.fntdata"/><Relationship Id="rId52" Type="http://schemas.openxmlformats.org/officeDocument/2006/relationships/font" Target="fonts/NunitoSemiBold-italic.fntdata"/><Relationship Id="rId11" Type="http://schemas.openxmlformats.org/officeDocument/2006/relationships/slide" Target="slides/slide6.xml"/><Relationship Id="rId55" Type="http://schemas.openxmlformats.org/officeDocument/2006/relationships/font" Target="fonts/RobotoMonoMedium-bold.fntdata"/><Relationship Id="rId10" Type="http://schemas.openxmlformats.org/officeDocument/2006/relationships/slide" Target="slides/slide5.xml"/><Relationship Id="rId54" Type="http://schemas.openxmlformats.org/officeDocument/2006/relationships/font" Target="fonts/RobotoMonoMedium-regular.fntdata"/><Relationship Id="rId13" Type="http://schemas.openxmlformats.org/officeDocument/2006/relationships/slide" Target="slides/slide8.xml"/><Relationship Id="rId57" Type="http://schemas.openxmlformats.org/officeDocument/2006/relationships/font" Target="fonts/RobotoMonoMedium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MonoMedium-italic.fntdata"/><Relationship Id="rId15" Type="http://schemas.openxmlformats.org/officeDocument/2006/relationships/slide" Target="slides/slide10.xml"/><Relationship Id="rId59" Type="http://schemas.openxmlformats.org/officeDocument/2006/relationships/font" Target="fonts/Roboto-bold.fntdata"/><Relationship Id="rId14" Type="http://schemas.openxmlformats.org/officeDocument/2006/relationships/slide" Target="slides/slide9.xml"/><Relationship Id="rId58" Type="http://schemas.openxmlformats.org/officeDocument/2006/relationships/font" Target="fonts/Robo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e6c2177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0e6c2177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a4f122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ca4f122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9f94af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9f94af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09019f0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09019f0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09019f0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09019f0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09019f00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09019f0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this module: private final everything by default :D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09019f00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09019f0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09019f0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09019f0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we want to check if a circle contains a point?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09019f0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09019f0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code-reuse!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09019f0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09019f0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09019f0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09019f0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fb8a56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fb8a56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09019f00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09019f0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much less code! better for maintainability also.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NOTE!: Inheritance tends to get overused.  </a:t>
            </a:r>
            <a:r>
              <a:rPr i="1" lang="en-GB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 practice, we seldom use inheritance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09019f00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09019f00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8b2e51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f8b2e51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ca4f1222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ca4f1222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200"/>
              <a:buChar char="●"/>
            </a:pPr>
            <a:r>
              <a:rPr lang="en-GB" sz="1200">
                <a:solidFill>
                  <a:srgbClr val="C9D1D9"/>
                </a:solidFill>
              </a:rPr>
              <a:t>Point should have two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GB" sz="1200">
                <a:solidFill>
                  <a:srgbClr val="C9D1D9"/>
                </a:solidFill>
              </a:rPr>
              <a:t> fields,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200">
                <a:solidFill>
                  <a:srgbClr val="C9D1D9"/>
                </a:solidFill>
              </a:rPr>
              <a:t> and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 sz="1200">
                <a:solidFill>
                  <a:srgbClr val="C9D1D9"/>
                </a:solidFill>
              </a:rPr>
              <a:t>. (Tie back to information hiding)</a:t>
            </a:r>
            <a:endParaRPr sz="1200">
              <a:solidFill>
                <a:srgbClr val="C9D1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ca4f1222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ca4f1222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200"/>
              <a:buChar char="●"/>
            </a:pPr>
            <a:r>
              <a:rPr lang="en-GB" sz="1200">
                <a:solidFill>
                  <a:srgbClr val="C9D1D9"/>
                </a:solidFill>
              </a:rPr>
              <a:t>The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GB" sz="1200">
                <a:solidFill>
                  <a:srgbClr val="C9D1D9"/>
                </a:solidFill>
              </a:rPr>
              <a:t> and constructor should be declared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sz="10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04a342a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04a342a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200"/>
              <a:buChar char="●"/>
            </a:pPr>
            <a:r>
              <a:rPr lang="en-GB" sz="1200">
                <a:solidFill>
                  <a:srgbClr val="C9D1D9"/>
                </a:solidFill>
              </a:rPr>
              <a:t>The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GB" sz="1200">
                <a:solidFill>
                  <a:srgbClr val="C9D1D9"/>
                </a:solidFill>
              </a:rPr>
              <a:t> and constructor should be declared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sz="10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ca4f122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ca4f122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200"/>
              <a:buChar char="●"/>
            </a:pPr>
            <a:r>
              <a:rPr lang="en-GB" sz="1200">
                <a:solidFill>
                  <a:srgbClr val="C9D1D9"/>
                </a:solidFill>
              </a:rPr>
              <a:t>variable shadowing</a:t>
            </a:r>
            <a:endParaRPr sz="1200">
              <a:solidFill>
                <a:srgbClr val="C9D1D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200"/>
              <a:buChar char="●"/>
            </a:pPr>
            <a:r>
              <a:rPr lang="en-GB" sz="1200">
                <a:solidFill>
                  <a:srgbClr val="C9D1D9"/>
                </a:solidFill>
              </a:rPr>
              <a:t>The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C9D1D9"/>
                </a:solidFill>
              </a:rPr>
              <a:t> reference should be used when referring to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200">
                <a:solidFill>
                  <a:srgbClr val="C9D1D9"/>
                </a:solidFill>
              </a:rPr>
              <a:t> and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 sz="1200">
                <a:solidFill>
                  <a:srgbClr val="C9D1D9"/>
                </a:solidFill>
              </a:rPr>
              <a:t> in the methods</a:t>
            </a:r>
            <a:endParaRPr sz="1200">
              <a:solidFill>
                <a:srgbClr val="C9D1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ca4f122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ca4f122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200"/>
              <a:buChar char="●"/>
            </a:pPr>
            <a:r>
              <a:rPr lang="en-GB" sz="1200">
                <a:solidFill>
                  <a:srgbClr val="C9D1D9"/>
                </a:solidFill>
              </a:rPr>
              <a:t>There should be no getter methods for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Point -&gt; why would you need x? calculating distance should be done INSIDE a Point object</a:t>
            </a:r>
            <a:endParaRPr sz="10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ca4f1222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ca4f1222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go and get this.c.x, this.c.y, p.x, p.y, and calculate in this method. Delegate this to the Point class!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ca4f1222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ca4f1222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chemeClr val="dk1"/>
                </a:solidFill>
              </a:rPr>
              <a:t>Note that we call the </a:t>
            </a: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Point::toString</a:t>
            </a:r>
            <a:r>
              <a:rPr lang="en-GB" sz="1200">
                <a:solidFill>
                  <a:schemeClr val="dk1"/>
                </a:solidFill>
              </a:rPr>
              <a:t> in the </a:t>
            </a: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Circle::toString</a:t>
            </a:r>
            <a:r>
              <a:rPr lang="en-GB" sz="1200">
                <a:solidFill>
                  <a:schemeClr val="dk1"/>
                </a:solidFill>
              </a:rPr>
              <a:t> -- we are telling the center to print itself, rather than getting the x and y of the center and then print it (Tie back to Tell, Don't ASk)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04a342a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04a342a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ca4f122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ca4f122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200"/>
              <a:buChar char="●"/>
            </a:pP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RandomPoint</a:t>
            </a:r>
            <a:r>
              <a:rPr lang="en-GB" sz="1200">
                <a:solidFill>
                  <a:srgbClr val="C9D1D9"/>
                </a:solidFill>
              </a:rPr>
              <a:t> should inherit from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-GB" sz="1200">
                <a:solidFill>
                  <a:srgbClr val="C9D1D9"/>
                </a:solidFill>
              </a:rPr>
              <a:t> since it behaves just like a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-GB" sz="1200">
                <a:solidFill>
                  <a:srgbClr val="C9D1D9"/>
                </a:solidFill>
              </a:rPr>
              <a:t>. Any operation that can be done on a point can be done on a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RandomPoint</a:t>
            </a:r>
            <a:r>
              <a:rPr lang="en-GB" sz="1200">
                <a:solidFill>
                  <a:srgbClr val="C9D1D9"/>
                </a:solidFill>
              </a:rPr>
              <a:t> (such as to compute the distance between two points). (Tie back to inheritance models the "is-a" relationship -- a random point is a point)</a:t>
            </a:r>
            <a:endParaRPr sz="1200">
              <a:solidFill>
                <a:srgbClr val="C9D1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ca4f1222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ca4f1222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200"/>
              <a:buChar char="●"/>
            </a:pP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RandomPoint</a:t>
            </a:r>
            <a:r>
              <a:rPr lang="en-GB" sz="1200">
                <a:solidFill>
                  <a:srgbClr val="C9D1D9"/>
                </a:solidFill>
              </a:rPr>
              <a:t> should reuse the fields of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-GB" sz="1200">
                <a:solidFill>
                  <a:srgbClr val="C9D1D9"/>
                </a:solidFill>
              </a:rPr>
              <a:t> (x and y) and call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GB" sz="1200">
                <a:solidFill>
                  <a:srgbClr val="C9D1D9"/>
                </a:solidFill>
              </a:rPr>
              <a:t> to initialize them. 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GB" sz="1200">
                <a:solidFill>
                  <a:srgbClr val="C9D1D9"/>
                </a:solidFill>
              </a:rPr>
              <a:t> has to be the first thing the constructor does.</a:t>
            </a:r>
            <a:endParaRPr sz="1200">
              <a:solidFill>
                <a:srgbClr val="C9D1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ca4f1222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ca4f1222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200"/>
              <a:buChar char="●"/>
            </a:pPr>
            <a:r>
              <a:rPr lang="en-GB" sz="1200">
                <a:solidFill>
                  <a:srgbClr val="C9D1D9"/>
                </a:solidFill>
              </a:rPr>
              <a:t>All the random points should share the same random number generator. So the generator should be a class field.</a:t>
            </a:r>
            <a:endParaRPr sz="1200">
              <a:solidFill>
                <a:srgbClr val="C9D1D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ca4f1222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ca4f1222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200"/>
              <a:buChar char="●"/>
            </a:pP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setSeed</a:t>
            </a:r>
            <a:r>
              <a:rPr lang="en-GB" sz="1200">
                <a:solidFill>
                  <a:srgbClr val="C9D1D9"/>
                </a:solidFill>
              </a:rPr>
              <a:t> should be a class method, since it only refers to the generator, which is a class field.</a:t>
            </a:r>
            <a:endParaRPr sz="1200">
              <a:solidFill>
                <a:srgbClr val="C9D1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ca4f1222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ca4f1222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200"/>
              <a:buChar char="●"/>
            </a:pPr>
            <a:r>
              <a:rPr lang="en-GB" sz="1200">
                <a:solidFill>
                  <a:srgbClr val="C9D1D9"/>
                </a:solidFill>
              </a:rPr>
              <a:t>When we call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en-GB" sz="1200">
                <a:solidFill>
                  <a:srgbClr val="C9D1D9"/>
                </a:solidFill>
              </a:rPr>
              <a:t>, it takes in a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-GB" sz="1200">
                <a:solidFill>
                  <a:srgbClr val="C9D1D9"/>
                </a:solidFill>
              </a:rPr>
              <a:t> but we can check if a random point is contained within a circle using the same method.</a:t>
            </a:r>
            <a:endParaRPr sz="1200">
              <a:solidFill>
                <a:srgbClr val="C9D1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ca4f1222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ca4f1222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200"/>
              <a:buChar char="●"/>
            </a:pPr>
            <a:r>
              <a:rPr lang="en-GB" sz="1200">
                <a:solidFill>
                  <a:srgbClr val="C9D1D9"/>
                </a:solidFill>
              </a:rPr>
              <a:t>Explain to students what is standard input (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System.in</a:t>
            </a:r>
            <a:r>
              <a:rPr lang="en-GB" sz="1200">
                <a:solidFill>
                  <a:srgbClr val="C9D1D9"/>
                </a:solidFill>
              </a:rPr>
              <a:t>) and standard output (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r>
              <a:rPr lang="en-GB" sz="1200">
                <a:solidFill>
                  <a:srgbClr val="C9D1D9"/>
                </a:solidFill>
              </a:rPr>
              <a:t>), and point them to the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GB" sz="1200">
                <a:solidFill>
                  <a:srgbClr val="C9D1D9"/>
                </a:solidFill>
              </a:rPr>
              <a:t>Javadoc to learn more about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nextInt()</a:t>
            </a:r>
            <a:r>
              <a:rPr lang="en-GB" sz="1200">
                <a:solidFill>
                  <a:srgbClr val="C9D1D9"/>
                </a:solidFill>
              </a:rPr>
              <a:t> and other relevant methods.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ca4f1222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ca4f1222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1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09019f0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09019f0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200"/>
              <a:buChar char="●"/>
            </a:pPr>
            <a:r>
              <a:rPr lang="en-GB" sz="1200">
                <a:solidFill>
                  <a:srgbClr val="C9D1D9"/>
                </a:solidFill>
              </a:rPr>
              <a:t>Explain to students what is standard input (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System.in</a:t>
            </a:r>
            <a:r>
              <a:rPr lang="en-GB" sz="1200">
                <a:solidFill>
                  <a:srgbClr val="C9D1D9"/>
                </a:solidFill>
              </a:rPr>
              <a:t>) and standard output (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r>
              <a:rPr lang="en-GB" sz="1200">
                <a:solidFill>
                  <a:srgbClr val="C9D1D9"/>
                </a:solidFill>
              </a:rPr>
              <a:t>), and point them to the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GB" sz="1200">
                <a:solidFill>
                  <a:srgbClr val="C9D1D9"/>
                </a:solidFill>
              </a:rPr>
              <a:t>Javadoc to learn more about </a:t>
            </a:r>
            <a:r>
              <a:rPr lang="en-GB" sz="10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nextInt()</a:t>
            </a:r>
            <a:r>
              <a:rPr lang="en-GB" sz="1200">
                <a:solidFill>
                  <a:srgbClr val="C9D1D9"/>
                </a:solidFill>
              </a:rPr>
              <a:t> and other relevant methods.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f8b2e51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f8b2e51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c9f94af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c9f94af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afb8a56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afb8a56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f8b2e518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f8b2e51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c9f94af8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c9f94af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09019f0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09019f0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09019f0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09019f0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09019f0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09019f0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afb8a562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afb8a562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</a:t>
            </a:r>
            <a:r>
              <a:rPr lang="en-GB"/>
              <a:t>ost have only taken CS1101S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w</a:t>
            </a:r>
            <a:r>
              <a:rPr lang="en-GB"/>
              <a:t>ill not give you straight-answers to your questions so that you can arrive there by yourself and familiarise yourself with the thinking-process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</a:t>
            </a:r>
            <a:r>
              <a:rPr lang="en-GB"/>
              <a:t>seful articles if i see any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tentative-availability; beyond that, I’ll probably take quite long to get back to you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h</a:t>
            </a:r>
            <a:r>
              <a:rPr lang="en-GB"/>
              <a:t>ow to manage workload, etc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fb8a56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fb8a56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oftentimes, the answers to your questions can be found there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for everyone’s benefit; and also chances are someone might have already asked the same question (in my experience)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or if you paiseh (don’t be; be the guy who dares to ask questions (even stupid ones; the first time you’ll feel damn paiseh; after that you’ll be fine) -&gt; will come in handy next-time -&gt; so train your muscles/get used to it now)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maybe got CS2030S group can join -&gt; useful for admin also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google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ask me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afb8a562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afb8a562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my first time being a TA, and I do expect that I will make some mistakes (hopefully not too many) along the way. I would really appreciate some feedback (positive or negative) along the way to help me improve and give you guys a better experience.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Made a google form -&gt; only I will see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But, if you think there’s something seriously wrong with me, you can raise the issue to Prof Boyd or Prof Ooi using the “Anytime Feedback” tool on LumiNUS.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6c2177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6c2177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resist the temptation to use VSCode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save some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ca4f122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ca4f12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e0544270@u.nus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.ly/feedback_jamesyea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241850" y="2716775"/>
            <a:ext cx="364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Nunito"/>
              <a:buNone/>
            </a:pPr>
            <a:r>
              <a:rPr b="0" i="0" lang="en-GB" sz="2400" u="none" cap="non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Lab Group </a:t>
            </a:r>
            <a:r>
              <a:rPr lang="en-GB"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08H</a:t>
            </a:r>
            <a:endParaRPr b="0" i="0" sz="2400" u="none" cap="non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0" name="Google Shape;60;p13"/>
          <p:cNvSpPr txBox="1"/>
          <p:nvPr>
            <p:ph idx="4294967295" type="ctrTitle"/>
          </p:nvPr>
        </p:nvSpPr>
        <p:spPr>
          <a:xfrm>
            <a:off x="4865554" y="613050"/>
            <a:ext cx="39594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Oswald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Scan this QR code to Mark Attendance:</a:t>
            </a:r>
            <a:endParaRPr b="0" i="0" sz="2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>
            <p:ph idx="4294967295" type="ctrTitle"/>
          </p:nvPr>
        </p:nvSpPr>
        <p:spPr>
          <a:xfrm>
            <a:off x="241850" y="1693175"/>
            <a:ext cx="47979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-GB" sz="5100" u="none" cap="none" strike="noStrike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CS2030S </a:t>
            </a:r>
            <a:r>
              <a:rPr lang="en-GB" sz="5100">
                <a:solidFill>
                  <a:schemeClr val="accent5"/>
                </a:solidFill>
              </a:rPr>
              <a:t>Lab 01</a:t>
            </a:r>
            <a:endParaRPr b="0" i="0" sz="5100" u="none" cap="none" strike="noStrike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550" y="1323975"/>
            <a:ext cx="2561609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.vimrc (your vim config file)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499725" y="1152475"/>
            <a:ext cx="433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you can add to your vim: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line numbering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automatic indentations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nicer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(and a lot of other stuff)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use my .vimrc as a template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will be uploaded to Google Drive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00" y="1240753"/>
            <a:ext cx="3672325" cy="32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Unix Commands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6154775" y="824625"/>
            <a:ext cx="36771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mkdir </a:t>
            </a:r>
            <a:r>
              <a:rPr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lab0</a:t>
            </a:r>
            <a:endParaRPr sz="1200">
              <a:solidFill>
                <a:srgbClr val="FFAB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cd </a:t>
            </a:r>
            <a:r>
              <a:rPr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lab0</a:t>
            </a:r>
            <a:endParaRPr sz="1200">
              <a:solidFill>
                <a:srgbClr val="FFAB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 b="1" sz="1200">
              <a:solidFill>
                <a:srgbClr val="FFAB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endParaRPr b="1" sz="1200">
              <a:solidFill>
                <a:srgbClr val="FFAB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b="1" sz="1200">
              <a:solidFill>
                <a:srgbClr val="FFAB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vim</a:t>
            </a:r>
            <a:r>
              <a:rPr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 Circle.java</a:t>
            </a:r>
            <a:endParaRPr sz="1200">
              <a:solidFill>
                <a:srgbClr val="FFAB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javac</a:t>
            </a:r>
            <a:r>
              <a:rPr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 Circle.java</a:t>
            </a:r>
            <a:endParaRPr sz="1200">
              <a:solidFill>
                <a:srgbClr val="FFAB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javac</a:t>
            </a:r>
            <a:r>
              <a:rPr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.java</a:t>
            </a:r>
            <a:endParaRPr sz="1200">
              <a:solidFill>
                <a:srgbClr val="FFAB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jshell</a:t>
            </a:r>
            <a:endParaRPr b="1" sz="1200">
              <a:solidFill>
                <a:srgbClr val="FFAB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-GB" sz="1200">
                <a:solidFill>
                  <a:srgbClr val="FFAB40"/>
                </a:solidFill>
                <a:latin typeface="Arial"/>
                <a:ea typeface="Arial"/>
                <a:cs typeface="Arial"/>
                <a:sym typeface="Arial"/>
              </a:rPr>
              <a:t> Circle</a:t>
            </a:r>
            <a:endParaRPr sz="1200">
              <a:solidFill>
                <a:srgbClr val="FFAB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4298700" y="824625"/>
            <a:ext cx="21969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</a:rPr>
              <a:t>Make Directory 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727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</a:rPr>
              <a:t>Change Directory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727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</a:rPr>
              <a:t>List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727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</a:rPr>
              <a:t>Clear Screen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727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</a:rPr>
              <a:t>Logout of SSH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727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</a:rPr>
              <a:t>Open in Vim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727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</a:rPr>
              <a:t>Compile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727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</a:rPr>
              <a:t>Compile ALL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727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</a:rPr>
              <a:t>Run JShell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727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</a:rPr>
              <a:t>Run </a:t>
            </a:r>
            <a:r>
              <a:rPr b="1" lang="en-GB" sz="1350">
                <a:solidFill>
                  <a:schemeClr val="dk1"/>
                </a:solidFill>
              </a:rPr>
              <a:t>CLASS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892450" y="2662125"/>
            <a:ext cx="65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credits: Marcus Tan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OOP Recap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Hiding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not private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3667175" y="1152475"/>
            <a:ext cx="516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SomeClass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p1 =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c1 =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(p1, 5);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/* ... many lines of code later */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p1.x = 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will c1 still be the same circle?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Hiding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is private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145" name="Google Shape;145;p26"/>
          <p:cNvSpPr txBox="1"/>
          <p:nvPr>
            <p:ph idx="2" type="body"/>
          </p:nvPr>
        </p:nvSpPr>
        <p:spPr>
          <a:xfrm>
            <a:off x="3667175" y="1152475"/>
            <a:ext cx="516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SomeClass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p1 =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c1 =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(p1, 5);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/* ... many lines of code later */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p1.x = 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compile-time error :)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Encapsulation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from CS2103T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1447800"/>
            <a:ext cx="79343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Tell, Don’t Ask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SomeClass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p1 =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c1 =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(p1, 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p2 =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continued —&gt;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42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/* check if p2 is inside circle c1 */</a:t>
            </a:r>
            <a:endParaRPr sz="142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2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42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cX = c.getX();</a:t>
            </a:r>
            <a:endParaRPr sz="142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2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42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cY = c.getY();</a:t>
            </a:r>
            <a:endParaRPr sz="142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2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42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r = c.getR();</a:t>
            </a:r>
            <a:endParaRPr sz="142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2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GB" sz="142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isInCircle = ((p2.x - cX) * (p2.x - cX) + (p2.y - cY) * (p2.y - cY)) &lt;= r * r;</a:t>
            </a:r>
            <a:endParaRPr sz="142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42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Tell, Don’t Ask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SomeClass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p1 =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c1 =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(p1, 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p2 =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continued —&gt;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2" type="body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1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/* check if p2 is inside circle c1 */</a:t>
            </a:r>
            <a:endParaRPr sz="1421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21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GB" sz="1421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isInCircle = c1.contains(p2);</a:t>
            </a:r>
            <a:endParaRPr sz="1421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3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r;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constructor here…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getArea() {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3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3.141592653589793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* r * r;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continued —&gt;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contains(</a:t>
            </a: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x, </a:t>
            </a: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y) { ... };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3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ColouredCircle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r;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Color color;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constructor here…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getArea() {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3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3.141592653589793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* r * r;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contains(</a:t>
            </a: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x, </a:t>
            </a:r>
            <a:r>
              <a:rPr lang="en-GB" sz="13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y) { ... };</a:t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-GB">
                <a:latin typeface="Roboto Mono Medium"/>
                <a:ea typeface="Roboto Mono Medium"/>
                <a:cs typeface="Roboto Mono Medium"/>
                <a:sym typeface="Roboto Mono Medium"/>
              </a:rPr>
              <a:t>$ whoami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397450" y="1617950"/>
            <a:ext cx="428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James Yeap</a:t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Year 2 CS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Email: </a:t>
            </a:r>
            <a:r>
              <a:rPr b="1" lang="en-GB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e0544270@u.nus.edu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99550" y="3893400"/>
            <a:ext cx="794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-GB" sz="2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ook CS2030S in </a:t>
            </a:r>
            <a:r>
              <a:rPr lang="en-GB" sz="21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Y1S2</a:t>
            </a:r>
            <a:endParaRPr sz="21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31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ColouredCircle extends Circle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// constructor for ColouredCircle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ColouredCircle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double x, double y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radius, </a:t>
            </a:r>
            <a:r>
              <a:rPr lang="en-GB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color) {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(x, y, radius);  </a:t>
            </a: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call the parent's constructor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GB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.color = color;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3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Polymorphism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credits: my TA’s TA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875" y="1147063"/>
            <a:ext cx="2037750" cy="11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300" y="2436575"/>
            <a:ext cx="2390612" cy="11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288" y="3726078"/>
            <a:ext cx="2626335" cy="11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627" y="1147085"/>
            <a:ext cx="3689800" cy="2299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0 Recap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 fields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fields should be private!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methods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constructor should be public!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x,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y) {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.x = x;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.y = y;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methods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toString should also be public!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toString() {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"("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.x + </a:t>
            </a:r>
            <a:r>
              <a:rPr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.y + </a:t>
            </a:r>
            <a:r>
              <a:rPr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")"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“this” - variable shadowing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public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Point(double x, double y) {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use "this" to refer to the attributes x and y!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.x = x;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.y = y;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Should there be a Getter-method for Point?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double x;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double y;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is this necessary?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Point getX() {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.x;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/>
          </a:p>
        </p:txBody>
      </p:sp>
      <p:sp>
        <p:nvSpPr>
          <p:cNvPr id="232" name="Google Shape;232;p39"/>
          <p:cNvSpPr txBox="1"/>
          <p:nvPr/>
        </p:nvSpPr>
        <p:spPr>
          <a:xfrm rot="566">
            <a:off x="2749048" y="3136238"/>
            <a:ext cx="3645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😗</a:t>
            </a:r>
            <a:endParaRPr sz="7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Circle::contains </a:t>
            </a:r>
            <a:r>
              <a:rPr lang="en-GB"/>
              <a:t>(Tell, Don’t Ask)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public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contains(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p) {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let Point class calculate the distance!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(p.distanceTo(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.c) &lt;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.r);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Circle</a:t>
            </a:r>
            <a:r>
              <a:rPr lang="en-GB"/>
              <a:t>::toString </a:t>
            </a:r>
            <a:r>
              <a:rPr lang="en-GB"/>
              <a:t>(Tell, Don’t Ask)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toString() {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calls the toString() method of Point class!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"{ center: "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 + </a:t>
            </a:r>
            <a:r>
              <a:rPr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", radius: "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.r + </a:t>
            </a:r>
            <a:r>
              <a:rPr lang="en-GB" sz="14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 }"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000"/>
              <a:t>wbu?</a:t>
            </a:r>
            <a:endParaRPr sz="80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name, year of study,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and one thing about yourself (hobbies, any </a:t>
            </a:r>
            <a:r>
              <a:rPr lang="en-GB"/>
              <a:t>sports you play, which hall you stay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RandomPoint (Inheritance: IS-A relationship)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RandomPoint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RandomPoint - constructor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3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RandomPoint</a:t>
            </a: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3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3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3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3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3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RandomPoint</a:t>
            </a: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3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minX, </a:t>
            </a:r>
            <a:r>
              <a:rPr lang="en-GB" sz="3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maxX, </a:t>
            </a:r>
            <a:r>
              <a:rPr lang="en-GB" sz="3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minY, </a:t>
            </a:r>
            <a:r>
              <a:rPr lang="en-GB" sz="3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maxY) {</a:t>
            </a:r>
            <a:endParaRPr sz="3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3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super(...) must always be called FIRST in the constructor!</a:t>
            </a:r>
            <a:endParaRPr sz="3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3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3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rng.nextDouble() * (maxX - minX) + minX,</a:t>
            </a:r>
            <a:endParaRPr sz="3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rng.nextDouble() * (maxY - minY) + minY</a:t>
            </a:r>
            <a:endParaRPr sz="3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);</a:t>
            </a:r>
            <a:endParaRPr sz="3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3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RandomPoint - random number generator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RandomPoint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should be a class-field (static)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rng =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4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RandomPoint - setting generator seed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RandomPoint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2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22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should be a class-field (static)</a:t>
            </a:r>
            <a:endParaRPr sz="2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2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rng = </a:t>
            </a:r>
            <a:r>
              <a:rPr lang="en-GB" sz="2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2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2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setSeed(</a:t>
            </a:r>
            <a:r>
              <a:rPr lang="en-GB" sz="2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seed) {</a:t>
            </a:r>
            <a:endParaRPr sz="2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rng = </a:t>
            </a:r>
            <a:r>
              <a:rPr lang="en-GB" sz="22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2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(seed);</a:t>
            </a:r>
            <a:endParaRPr sz="2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2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Circle::contains take in RandomPoint?</a:t>
            </a:r>
            <a:endParaRPr/>
          </a:p>
        </p:txBody>
      </p:sp>
      <p:sp>
        <p:nvSpPr>
          <p:cNvPr id="274" name="Google Shape;274;p46"/>
          <p:cNvSpPr txBox="1"/>
          <p:nvPr>
            <p:ph idx="1" type="body"/>
          </p:nvPr>
        </p:nvSpPr>
        <p:spPr>
          <a:xfrm>
            <a:off x="311700" y="1152475"/>
            <a:ext cx="85206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p = new Point(...);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RandomPoint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rp = new RandomPoint(...);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 = new Circle(...);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c.contains(p); </a:t>
            </a:r>
            <a:r>
              <a:rPr lang="en-GB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ok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c.contains(rp); </a:t>
            </a:r>
            <a:r>
              <a:rPr lang="en-GB" sz="14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is this ok?</a:t>
            </a:r>
            <a:endParaRPr sz="14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5" name="Google Shape;275;p46"/>
          <p:cNvSpPr txBox="1"/>
          <p:nvPr/>
        </p:nvSpPr>
        <p:spPr>
          <a:xfrm>
            <a:off x="2761050" y="3905375"/>
            <a:ext cx="362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-GB" sz="22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RandomPoint &lt;: Point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inputs (System.in)</a:t>
            </a:r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java.util.</a:t>
            </a:r>
            <a:r>
              <a:rPr lang="en-GB" sz="2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Scanner</a:t>
            </a: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5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-GB" sz="2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[] args) {</a:t>
            </a:r>
            <a:endParaRPr sz="25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2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Scanner</a:t>
            </a: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sc = </a:t>
            </a:r>
            <a:r>
              <a:rPr lang="en-GB" sz="2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Scanner</a:t>
            </a: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.in);</a:t>
            </a:r>
            <a:endParaRPr sz="25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25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gets whatever the user has typed on the next-line!</a:t>
            </a:r>
            <a:endParaRPr sz="25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2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someInput = sc.nextLine();</a:t>
            </a:r>
            <a:endParaRPr sz="25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5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inputs (System.in)</a:t>
            </a:r>
            <a:endParaRPr/>
          </a:p>
        </p:txBody>
      </p:sp>
      <p:sp>
        <p:nvSpPr>
          <p:cNvPr id="287" name="Google Shape;28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8"/>
          <p:cNvPicPr preferRelativeResize="0"/>
          <p:nvPr/>
        </p:nvPicPr>
        <p:blipFill rotWithShape="1">
          <a:blip r:embed="rId3">
            <a:alphaModFix/>
          </a:blip>
          <a:srcRect b="3006" l="0" r="61031" t="0"/>
          <a:stretch/>
        </p:blipFill>
        <p:spPr>
          <a:xfrm>
            <a:off x="4918938" y="1524900"/>
            <a:ext cx="3563226" cy="11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8"/>
          <p:cNvPicPr preferRelativeResize="0"/>
          <p:nvPr/>
        </p:nvPicPr>
        <p:blipFill rotWithShape="1">
          <a:blip r:embed="rId4">
            <a:alphaModFix/>
          </a:blip>
          <a:srcRect b="0" l="0" r="56709" t="0"/>
          <a:stretch/>
        </p:blipFill>
        <p:spPr>
          <a:xfrm>
            <a:off x="4971500" y="2933188"/>
            <a:ext cx="3458100" cy="15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038" y="2196700"/>
            <a:ext cx="41814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Printing outputs (System.out)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-GB" sz="14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[] args) {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String s1 = “Hello I’m a line!”;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String s2 = “I’m on the same line.”;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String s3 = “I’m on a new line!”;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System.out.print(s1);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System.out.println(s2);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System.out.print(s3);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9"/>
          <p:cNvSpPr txBox="1"/>
          <p:nvPr/>
        </p:nvSpPr>
        <p:spPr>
          <a:xfrm>
            <a:off x="414025" y="4232350"/>
            <a:ext cx="836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Hello I’m a line!I’m on the same line.</a:t>
            </a:r>
            <a:endParaRPr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I’m on a new line!</a:t>
            </a:r>
            <a:endParaRPr sz="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1 Introduction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Discrete Event Simulator? </a:t>
            </a:r>
            <a:r>
              <a:rPr lang="en-GB"/>
              <a:t>🤨</a:t>
            </a:r>
            <a:endParaRPr/>
          </a:p>
        </p:txBody>
      </p:sp>
      <p:sp>
        <p:nvSpPr>
          <p:cNvPr id="308" name="Google Shape;30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discrete event </a:t>
            </a:r>
            <a:r>
              <a:rPr b="1" lang="en-GB" u="sng">
                <a:solidFill>
                  <a:schemeClr val="accent5"/>
                </a:solidFill>
              </a:rPr>
              <a:t>Simulator</a:t>
            </a:r>
            <a:r>
              <a:rPr lang="en-GB"/>
              <a:t> is a software that simulates a system (often modeled after the real world) with events and states. An </a:t>
            </a:r>
            <a:r>
              <a:rPr b="1" lang="en-GB" u="sng">
                <a:solidFill>
                  <a:schemeClr val="accent5"/>
                </a:solidFill>
              </a:rPr>
              <a:t>Event</a:t>
            </a:r>
            <a:r>
              <a:rPr lang="en-GB"/>
              <a:t> occurs at a particular time, and each event alters the states of the system and </a:t>
            </a:r>
            <a:r>
              <a:rPr i="1" lang="en-GB"/>
              <a:t>may generate more events</a:t>
            </a:r>
            <a:r>
              <a:rPr lang="en-GB"/>
              <a:t>.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highlight>
                  <a:srgbClr val="37474F"/>
                </a:highlight>
              </a:rPr>
              <a:t>Setting Expectations</a:t>
            </a:r>
            <a:endParaRPr sz="2700">
              <a:solidFill>
                <a:srgbClr val="FFFFFF"/>
              </a:solidFill>
              <a:highlight>
                <a:srgbClr val="37474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What I will do:</a:t>
            </a:r>
            <a:endParaRPr b="1"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Run lab sessions</a:t>
            </a:r>
            <a:endParaRPr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Provide help during lab session</a:t>
            </a:r>
            <a:endParaRPr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Grade your work (~1 week lead time)</a:t>
            </a:r>
            <a:endParaRPr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What I am </a:t>
            </a:r>
            <a:r>
              <a:rPr b="1" lang="en-GB">
                <a:solidFill>
                  <a:srgbClr val="F1C232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not </a:t>
            </a:r>
            <a:r>
              <a:rPr b="1"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expected to do:</a:t>
            </a:r>
            <a:endParaRPr b="1"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 startAt="4"/>
            </a:pPr>
            <a:r>
              <a:rPr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Be on call 24/7/365.25 D:</a:t>
            </a:r>
            <a:endParaRPr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 startAt="4"/>
            </a:pPr>
            <a:r>
              <a:rPr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Debug your program for you :(</a:t>
            </a:r>
            <a:endParaRPr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 startAt="4"/>
            </a:pPr>
            <a:r>
              <a:rPr lang="en-GB">
                <a:solidFill>
                  <a:srgbClr val="F1C232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Be a Java / coding / CS2030S encyclopedia</a:t>
            </a:r>
            <a:endParaRPr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Structure </a:t>
            </a:r>
            <a:r>
              <a:rPr lang="en-GB">
                <a:solidFill>
                  <a:schemeClr val="accent5"/>
                </a:solidFill>
              </a:rPr>
              <a:t>(for now…)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14" name="Google Shape;3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87" y="1232000"/>
            <a:ext cx="550878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mean, it works… right?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	</a:t>
            </a:r>
            <a:endParaRPr/>
          </a:p>
        </p:txBody>
      </p:sp>
      <p:sp>
        <p:nvSpPr>
          <p:cNvPr id="325" name="Google Shape;32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want to add a new Event type?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say, a </a:t>
            </a:r>
            <a:r>
              <a:rPr b="1" lang="en-GB" u="sng">
                <a:solidFill>
                  <a:schemeClr val="accent5"/>
                </a:solidFill>
              </a:rPr>
              <a:t>CounterCloseEvent</a:t>
            </a:r>
            <a:endParaRPr b="1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would have to modify: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ShopEvent::toString()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ShopEvent::simulate()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ShopEvent </a:t>
            </a:r>
            <a:r>
              <a:rPr lang="en-GB"/>
              <a:t>🤨</a:t>
            </a:r>
            <a:endParaRPr/>
          </a:p>
        </p:txBody>
      </p:sp>
      <p:sp>
        <p:nvSpPr>
          <p:cNvPr id="331" name="Google Shape;33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currently holds information about the shop, customer and counter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hint: can we apply </a:t>
            </a:r>
            <a:r>
              <a:rPr lang="en-GB" u="sng"/>
              <a:t>Encapsulation</a:t>
            </a:r>
            <a:r>
              <a:rPr lang="en-GB"/>
              <a:t> here? (look for the </a:t>
            </a:r>
            <a:r>
              <a:rPr i="1" lang="en-GB"/>
              <a:t>nouns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currently contains the method to find an available counter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hint: after we apply </a:t>
            </a:r>
            <a:r>
              <a:rPr lang="en-GB" u="sng"/>
              <a:t>Encapsulation</a:t>
            </a:r>
            <a:r>
              <a:rPr lang="en-GB"/>
              <a:t>, can we apply </a:t>
            </a:r>
            <a:r>
              <a:rPr lang="en-GB" u="sng"/>
              <a:t>Tell, Don’t Ask</a:t>
            </a:r>
            <a:r>
              <a:rPr lang="en-GB"/>
              <a:t> here?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(many more issues for you to find and fix! </a:t>
            </a:r>
            <a:r>
              <a:rPr lang="en-GB"/>
              <a:t>😀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ShopSimulation </a:t>
            </a:r>
            <a:r>
              <a:rPr lang="en-GB"/>
              <a:t>🤨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currently holds information about the counters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hint: can we apply </a:t>
            </a:r>
            <a:r>
              <a:rPr lang="en-GB" u="sng"/>
              <a:t>Encapsulation</a:t>
            </a:r>
            <a:r>
              <a:rPr lang="en-GB"/>
              <a:t> here?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highlight>
                  <a:srgbClr val="37474F"/>
                </a:highlight>
              </a:rPr>
              <a:t>Setting Expectations</a:t>
            </a:r>
            <a:endParaRPr sz="2700">
              <a:solidFill>
                <a:srgbClr val="FFFFFF"/>
              </a:solidFill>
              <a:highlight>
                <a:srgbClr val="37474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What I will (</a:t>
            </a:r>
            <a:r>
              <a:rPr b="1" i="1"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try </a:t>
            </a:r>
            <a:r>
              <a:rPr b="1"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to) do for you:</a:t>
            </a:r>
            <a:endParaRPr>
              <a:solidFill>
                <a:srgbClr val="F1C232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Give you good/constructive/candid comments about your work, and progress in CS2030S</a:t>
            </a:r>
            <a:endParaRPr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Answer your CS2030S queries outside of lab sessions</a:t>
            </a:r>
            <a:endParaRPr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Nunito"/>
              <a:buAutoNum type="alphaLcPeriod"/>
            </a:pPr>
            <a:r>
              <a:rPr b="1" i="1" lang="en-GB" sz="1800">
                <a:solidFill>
                  <a:schemeClr val="accent5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Tuesday Evenings (~7pm onwards)</a:t>
            </a:r>
            <a:endParaRPr b="1" i="1" sz="1800">
              <a:solidFill>
                <a:schemeClr val="accent5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Answer your non-CS2030S queries outside of lab sessions</a:t>
            </a:r>
            <a:endParaRPr b="1"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 Help?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Module Website - </a:t>
            </a:r>
            <a:r>
              <a:rPr lang="en-GB" u="sng">
                <a:solidFill>
                  <a:srgbClr val="FFD966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https://nus-cs2030s.github.io/2122-s2/</a:t>
            </a:r>
            <a:endParaRPr u="sng">
              <a:solidFill>
                <a:srgbClr val="FFD966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Piazza for discussion</a:t>
            </a:r>
            <a:endParaRPr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Our Telegram Group</a:t>
            </a:r>
            <a:endParaRPr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Module Telegram Group (unofficial) - </a:t>
            </a:r>
            <a:r>
              <a:rPr lang="en-GB" u="sng">
                <a:solidFill>
                  <a:srgbClr val="FFD966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https://telenus.nusmods.com/</a:t>
            </a:r>
            <a:endParaRPr u="sng">
              <a:solidFill>
                <a:srgbClr val="FFD966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Google, and then seek confirmation from me if you aren’t sure if it’s legit.</a:t>
            </a:r>
            <a:endParaRPr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GB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Ask me.</a:t>
            </a:r>
            <a:endParaRPr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235250"/>
            <a:ext cx="8520600" cy="4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Any Feedback?</a:t>
            </a:r>
            <a:endParaRPr sz="2600"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Feel free to let me know if you have any feedback!</a:t>
            </a:r>
            <a:endParaRPr sz="2200"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hlink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  <a:hlinkClick r:id="rId3"/>
              </a:rPr>
              <a:t>https://bit.ly/feedback_jamesyeap</a:t>
            </a:r>
            <a:endParaRPr sz="2200"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71">
                <a:solidFill>
                  <a:srgbClr val="FFFFFF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Alternatively, you may use the “Anytime Feedback” tool on LumiNUS:</a:t>
            </a:r>
            <a:endParaRPr sz="2171">
              <a:solidFill>
                <a:srgbClr val="FFFFFF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71">
                <a:solidFill>
                  <a:schemeClr val="accent5"/>
                </a:solidFill>
                <a:highlight>
                  <a:srgbClr val="37474F"/>
                </a:highlight>
                <a:latin typeface="Nunito"/>
                <a:ea typeface="Nunito"/>
                <a:cs typeface="Nunito"/>
                <a:sym typeface="Nunito"/>
              </a:rPr>
              <a:t>LumiNUS &gt;&gt; Survey &gt;&gt; click on “Anytime Feedback”</a:t>
            </a:r>
            <a:endParaRPr sz="2171">
              <a:solidFill>
                <a:schemeClr val="accent5"/>
              </a:solidFill>
              <a:highlight>
                <a:srgbClr val="37474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Tips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</a:t>
            </a:r>
            <a:r>
              <a:rPr lang="en-GB" u="sng"/>
              <a:t>vim</a:t>
            </a:r>
            <a:r>
              <a:rPr lang="en-GB"/>
              <a:t> (instead of VS Code, IntelliJ)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you’ll only have access to vim for your Practical Exam, so it pays to get used to it now!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Run your labs locally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especially when CS2030S lab servers are congested; may take some time to compile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Start early!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Don’t neglect your other mods!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if you find yourself stuck during your lab, it’s OKAY! :)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take a break, do your other stuff and come back to it tomorrow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Apply CS2030S principles!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passing all test cases !== getting full-marks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write good OOP code!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Configuring Vim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78" y="1374400"/>
            <a:ext cx="2432950" cy="297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74400"/>
            <a:ext cx="3152475" cy="29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